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 id="2147483727" r:id="rId2"/>
    <p:sldMasterId id="2147483739" r:id="rId3"/>
    <p:sldMasterId id="2147483751" r:id="rId4"/>
    <p:sldMasterId id="2147483777" r:id="rId5"/>
    <p:sldMasterId id="2147483791" r:id="rId6"/>
    <p:sldMasterId id="2147483803" r:id="rId7"/>
  </p:sldMasterIdLst>
  <p:notesMasterIdLst>
    <p:notesMasterId r:id="rId169"/>
  </p:notesMasterIdLst>
  <p:sldIdLst>
    <p:sldId id="259" r:id="rId8"/>
    <p:sldId id="262" r:id="rId9"/>
    <p:sldId id="265" r:id="rId10"/>
    <p:sldId id="268" r:id="rId11"/>
    <p:sldId id="271" r:id="rId12"/>
    <p:sldId id="274" r:id="rId13"/>
    <p:sldId id="277" r:id="rId14"/>
    <p:sldId id="280" r:id="rId15"/>
    <p:sldId id="283" r:id="rId16"/>
    <p:sldId id="286" r:id="rId17"/>
    <p:sldId id="289" r:id="rId18"/>
    <p:sldId id="295" r:id="rId19"/>
    <p:sldId id="298" r:id="rId20"/>
    <p:sldId id="301" r:id="rId21"/>
    <p:sldId id="304" r:id="rId22"/>
    <p:sldId id="310" r:id="rId23"/>
    <p:sldId id="313" r:id="rId24"/>
    <p:sldId id="319" r:id="rId25"/>
    <p:sldId id="322" r:id="rId26"/>
    <p:sldId id="325" r:id="rId27"/>
    <p:sldId id="328" r:id="rId28"/>
    <p:sldId id="331" r:id="rId29"/>
    <p:sldId id="334" r:id="rId30"/>
    <p:sldId id="337" r:id="rId31"/>
    <p:sldId id="340" r:id="rId32"/>
    <p:sldId id="343" r:id="rId33"/>
    <p:sldId id="364" r:id="rId34"/>
    <p:sldId id="367" r:id="rId35"/>
    <p:sldId id="382" r:id="rId36"/>
    <p:sldId id="388" r:id="rId37"/>
    <p:sldId id="397" r:id="rId38"/>
    <p:sldId id="400" r:id="rId39"/>
    <p:sldId id="403" r:id="rId40"/>
    <p:sldId id="406" r:id="rId41"/>
    <p:sldId id="409" r:id="rId42"/>
    <p:sldId id="412" r:id="rId43"/>
    <p:sldId id="415" r:id="rId44"/>
    <p:sldId id="418" r:id="rId45"/>
    <p:sldId id="421" r:id="rId46"/>
    <p:sldId id="424" r:id="rId47"/>
    <p:sldId id="427" r:id="rId48"/>
    <p:sldId id="430" r:id="rId49"/>
    <p:sldId id="433" r:id="rId50"/>
    <p:sldId id="436" r:id="rId51"/>
    <p:sldId id="439" r:id="rId52"/>
    <p:sldId id="442" r:id="rId53"/>
    <p:sldId id="445" r:id="rId54"/>
    <p:sldId id="448" r:id="rId55"/>
    <p:sldId id="451" r:id="rId56"/>
    <p:sldId id="454" r:id="rId57"/>
    <p:sldId id="457" r:id="rId58"/>
    <p:sldId id="460" r:id="rId59"/>
    <p:sldId id="463" r:id="rId60"/>
    <p:sldId id="466" r:id="rId61"/>
    <p:sldId id="469" r:id="rId62"/>
    <p:sldId id="472" r:id="rId63"/>
    <p:sldId id="475" r:id="rId64"/>
    <p:sldId id="478" r:id="rId65"/>
    <p:sldId id="481" r:id="rId66"/>
    <p:sldId id="484" r:id="rId67"/>
    <p:sldId id="487" r:id="rId68"/>
    <p:sldId id="490" r:id="rId69"/>
    <p:sldId id="493" r:id="rId70"/>
    <p:sldId id="496" r:id="rId71"/>
    <p:sldId id="499" r:id="rId72"/>
    <p:sldId id="502" r:id="rId73"/>
    <p:sldId id="505" r:id="rId74"/>
    <p:sldId id="508" r:id="rId75"/>
    <p:sldId id="511" r:id="rId76"/>
    <p:sldId id="514" r:id="rId77"/>
    <p:sldId id="517" r:id="rId78"/>
    <p:sldId id="520" r:id="rId79"/>
    <p:sldId id="523" r:id="rId80"/>
    <p:sldId id="526" r:id="rId81"/>
    <p:sldId id="529" r:id="rId82"/>
    <p:sldId id="532" r:id="rId83"/>
    <p:sldId id="535" r:id="rId84"/>
    <p:sldId id="538" r:id="rId85"/>
    <p:sldId id="541" r:id="rId86"/>
    <p:sldId id="544" r:id="rId87"/>
    <p:sldId id="547" r:id="rId88"/>
    <p:sldId id="550" r:id="rId89"/>
    <p:sldId id="553" r:id="rId90"/>
    <p:sldId id="556" r:id="rId91"/>
    <p:sldId id="559" r:id="rId92"/>
    <p:sldId id="562" r:id="rId93"/>
    <p:sldId id="565" r:id="rId94"/>
    <p:sldId id="616" r:id="rId95"/>
    <p:sldId id="619" r:id="rId96"/>
    <p:sldId id="622" r:id="rId97"/>
    <p:sldId id="625" r:id="rId98"/>
    <p:sldId id="628" r:id="rId99"/>
    <p:sldId id="631" r:id="rId100"/>
    <p:sldId id="634" r:id="rId101"/>
    <p:sldId id="637" r:id="rId102"/>
    <p:sldId id="640" r:id="rId103"/>
    <p:sldId id="643" r:id="rId104"/>
    <p:sldId id="646" r:id="rId105"/>
    <p:sldId id="652" r:id="rId106"/>
    <p:sldId id="727" r:id="rId107"/>
    <p:sldId id="914" r:id="rId108"/>
    <p:sldId id="915" r:id="rId109"/>
    <p:sldId id="745" r:id="rId110"/>
    <p:sldId id="748" r:id="rId111"/>
    <p:sldId id="918" r:id="rId112"/>
    <p:sldId id="751" r:id="rId113"/>
    <p:sldId id="919" r:id="rId114"/>
    <p:sldId id="920" r:id="rId115"/>
    <p:sldId id="754" r:id="rId116"/>
    <p:sldId id="757" r:id="rId117"/>
    <p:sldId id="760" r:id="rId118"/>
    <p:sldId id="763" r:id="rId119"/>
    <p:sldId id="766" r:id="rId120"/>
    <p:sldId id="769" r:id="rId121"/>
    <p:sldId id="772" r:id="rId122"/>
    <p:sldId id="775" r:id="rId123"/>
    <p:sldId id="778" r:id="rId124"/>
    <p:sldId id="781" r:id="rId125"/>
    <p:sldId id="784" r:id="rId126"/>
    <p:sldId id="790" r:id="rId127"/>
    <p:sldId id="793" r:id="rId128"/>
    <p:sldId id="796" r:id="rId129"/>
    <p:sldId id="799" r:id="rId130"/>
    <p:sldId id="802" r:id="rId131"/>
    <p:sldId id="805" r:id="rId132"/>
    <p:sldId id="808" r:id="rId133"/>
    <p:sldId id="811" r:id="rId134"/>
    <p:sldId id="916" r:id="rId135"/>
    <p:sldId id="917" r:id="rId136"/>
    <p:sldId id="814" r:id="rId137"/>
    <p:sldId id="817" r:id="rId138"/>
    <p:sldId id="820" r:id="rId139"/>
    <p:sldId id="823" r:id="rId140"/>
    <p:sldId id="826" r:id="rId141"/>
    <p:sldId id="829" r:id="rId142"/>
    <p:sldId id="832" r:id="rId143"/>
    <p:sldId id="835" r:id="rId144"/>
    <p:sldId id="838" r:id="rId145"/>
    <p:sldId id="844" r:id="rId146"/>
    <p:sldId id="847" r:id="rId147"/>
    <p:sldId id="850" r:id="rId148"/>
    <p:sldId id="853" r:id="rId149"/>
    <p:sldId id="856" r:id="rId150"/>
    <p:sldId id="859" r:id="rId151"/>
    <p:sldId id="862" r:id="rId152"/>
    <p:sldId id="865" r:id="rId153"/>
    <p:sldId id="868" r:id="rId154"/>
    <p:sldId id="871" r:id="rId155"/>
    <p:sldId id="874" r:id="rId156"/>
    <p:sldId id="877" r:id="rId157"/>
    <p:sldId id="880" r:id="rId158"/>
    <p:sldId id="883" r:id="rId159"/>
    <p:sldId id="889" r:id="rId160"/>
    <p:sldId id="892" r:id="rId161"/>
    <p:sldId id="895" r:id="rId162"/>
    <p:sldId id="898" r:id="rId163"/>
    <p:sldId id="901" r:id="rId164"/>
    <p:sldId id="904" r:id="rId165"/>
    <p:sldId id="907" r:id="rId166"/>
    <p:sldId id="910" r:id="rId167"/>
    <p:sldId id="913" r:id="rId168"/>
  </p:sldIdLst>
  <p:sldSz cx="12192000" cy="6858000"/>
  <p:notesSz cx="6858000" cy="9144000"/>
  <p:custDataLst>
    <p:tags r:id="rId1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CB2CF3-707B-5214-595D-F6E76427DF18}" v="1" dt="2024-11-03T17:16:08.0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D7AC3CCA-C797-4891-BE02-D94E43425B78}" styleName="Medium Style 4">
    <a:wholeTbl>
      <a:tcTxStyle>
        <a:fontRef idx="minor"/>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1V>
      <a:tcStyle>
        <a:tcBdr>
          <a:top>
            <a:lnRef idx="1">
              <a:schemeClr val="accent5"/>
            </a:lnRef>
          </a:top>
          <a:bottom>
            <a:lnRef idx="1">
              <a:schemeClr val="accent5"/>
            </a:lnRef>
          </a:bottom>
        </a:tcBdr>
        <a:fill>
          <a:solidFill>
            <a:schemeClr val="accent5">
              <a:alpha val="40000"/>
            </a:schemeClr>
          </a:solidFill>
        </a:fill>
      </a:tcStyle>
    </a:band1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tags" Target="tags/tag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presProps" Target="presProps.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72" Type="http://schemas.openxmlformats.org/officeDocument/2006/relationships/viewProps" Target="viewProp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slide" Target="slides/slide160.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slide" Target="slides/slide15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73"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tableStyles" Target="tableStyle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microsoft.com/office/2016/11/relationships/changesInfo" Target="changesInfos/changesInfo1.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microsoft.com/office/2015/10/relationships/revisionInfo" Target="revisionInfo.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d4a57998cb225f1e4e4c02dbb3428be05a77ec4a12311825ae486371dd326d4c::" providerId="AD" clId="Web-{F7878411-38FC-54A5-326A-DDFC7D42706C}"/>
    <pc:docChg chg="modSld">
      <pc:chgData name="Guest User" userId="S::urn:spo:anon#d4a57998cb225f1e4e4c02dbb3428be05a77ec4a12311825ae486371dd326d4c::" providerId="AD" clId="Web-{F7878411-38FC-54A5-326A-DDFC7D42706C}" dt="2024-10-28T08:47:43.536" v="29" actId="20577"/>
      <pc:docMkLst>
        <pc:docMk/>
      </pc:docMkLst>
      <pc:sldChg chg="addSp modSp">
        <pc:chgData name="Guest User" userId="S::urn:spo:anon#d4a57998cb225f1e4e4c02dbb3428be05a77ec4a12311825ae486371dd326d4c::" providerId="AD" clId="Web-{F7878411-38FC-54A5-326A-DDFC7D42706C}" dt="2024-10-28T08:47:43.536" v="29" actId="20577"/>
        <pc:sldMkLst>
          <pc:docMk/>
          <pc:sldMk cId="4001134929" sldId="259"/>
        </pc:sldMkLst>
        <pc:spChg chg="mod">
          <ac:chgData name="Guest User" userId="S::urn:spo:anon#d4a57998cb225f1e4e4c02dbb3428be05a77ec4a12311825ae486371dd326d4c::" providerId="AD" clId="Web-{F7878411-38FC-54A5-326A-DDFC7D42706C}" dt="2024-10-28T08:46:58.504" v="7" actId="20577"/>
          <ac:spMkLst>
            <pc:docMk/>
            <pc:sldMk cId="4001134929" sldId="259"/>
            <ac:spMk id="6" creationId="{A0ADCBB5-97EA-9306-294F-89D24E4A151A}"/>
          </ac:spMkLst>
        </pc:spChg>
        <pc:spChg chg="mod">
          <ac:chgData name="Guest User" userId="S::urn:spo:anon#d4a57998cb225f1e4e4c02dbb3428be05a77ec4a12311825ae486371dd326d4c::" providerId="AD" clId="Web-{F7878411-38FC-54A5-326A-DDFC7D42706C}" dt="2024-10-28T08:47:43.536" v="29" actId="20577"/>
          <ac:spMkLst>
            <pc:docMk/>
            <pc:sldMk cId="4001134929" sldId="259"/>
            <ac:spMk id="7" creationId="{BFD5E892-66C9-8D76-B741-FD054205D0DD}"/>
          </ac:spMkLst>
        </pc:spChg>
        <pc:picChg chg="add mod">
          <ac:chgData name="Guest User" userId="S::urn:spo:anon#d4a57998cb225f1e4e4c02dbb3428be05a77ec4a12311825ae486371dd326d4c::" providerId="AD" clId="Web-{F7878411-38FC-54A5-326A-DDFC7D42706C}" dt="2024-10-28T08:47:05.661" v="12" actId="1076"/>
          <ac:picMkLst>
            <pc:docMk/>
            <pc:sldMk cId="4001134929" sldId="259"/>
            <ac:picMk id="3" creationId="{3CD9D442-B1AD-A9EF-38D8-EC53C756684C}"/>
          </ac:picMkLst>
        </pc:picChg>
      </pc:sldChg>
    </pc:docChg>
  </pc:docChgLst>
  <pc:docChgLst>
    <pc:chgData name="Guest User" userId="S::urn:spo:anon#b6f58152fdb34d2b58392a4e0edc93d44f8d33a7d73e5b6ea84cd4b665f4ad1a::" providerId="AD" clId="Web-{A5CB2CF3-707B-5214-595D-F6E76427DF18}"/>
    <pc:docChg chg="modSld">
      <pc:chgData name="Guest User" userId="S::urn:spo:anon#b6f58152fdb34d2b58392a4e0edc93d44f8d33a7d73e5b6ea84cd4b665f4ad1a::" providerId="AD" clId="Web-{A5CB2CF3-707B-5214-595D-F6E76427DF18}" dt="2024-11-03T17:16:08.017" v="0" actId="1076"/>
      <pc:docMkLst>
        <pc:docMk/>
      </pc:docMkLst>
      <pc:sldChg chg="modSp">
        <pc:chgData name="Guest User" userId="S::urn:spo:anon#b6f58152fdb34d2b58392a4e0edc93d44f8d33a7d73e5b6ea84cd4b665f4ad1a::" providerId="AD" clId="Web-{A5CB2CF3-707B-5214-595D-F6E76427DF18}" dt="2024-11-03T17:16:08.017" v="0" actId="1076"/>
        <pc:sldMkLst>
          <pc:docMk/>
          <pc:sldMk cId="740470120" sldId="448"/>
        </pc:sldMkLst>
        <pc:graphicFrameChg chg="mod">
          <ac:chgData name="Guest User" userId="S::urn:spo:anon#b6f58152fdb34d2b58392a4e0edc93d44f8d33a7d73e5b6ea84cd4b665f4ad1a::" providerId="AD" clId="Web-{A5CB2CF3-707B-5214-595D-F6E76427DF18}" dt="2024-11-03T17:16:08.017" v="0" actId="1076"/>
          <ac:graphicFrameMkLst>
            <pc:docMk/>
            <pc:sldMk cId="740470120" sldId="448"/>
            <ac:graphicFrameMk id="2" creationId="{150DC5A1-EC8C-3662-0F37-E3716DAEB2D2}"/>
          </ac:graphicFrameMkLst>
        </pc:graphicFrameChg>
      </pc:sldChg>
    </pc:docChg>
  </pc:docChgLst>
  <pc:docChgLst>
    <pc:chgData name="Darneshwar.s - [CB.EN.U4CSE21309]" userId="S::cb.en.u4cse21309@cb.students.amrita.edu::1705d76a-33ba-4213-808a-22db1b95de6f" providerId="AD" clId="Web-{48A28556-EFAF-BD18-0A5D-98D7C0667600}"/>
    <pc:docChg chg="addSld modSld">
      <pc:chgData name="Darneshwar.s - [CB.EN.U4CSE21309]" userId="S::cb.en.u4cse21309@cb.students.amrita.edu::1705d76a-33ba-4213-808a-22db1b95de6f" providerId="AD" clId="Web-{48A28556-EFAF-BD18-0A5D-98D7C0667600}" dt="2024-10-28T09:42:32.947" v="192" actId="1076"/>
      <pc:docMkLst>
        <pc:docMk/>
      </pc:docMkLst>
      <pc:sldChg chg="addSp modSp">
        <pc:chgData name="Darneshwar.s - [CB.EN.U4CSE21309]" userId="S::cb.en.u4cse21309@cb.students.amrita.edu::1705d76a-33ba-4213-808a-22db1b95de6f" providerId="AD" clId="Web-{48A28556-EFAF-BD18-0A5D-98D7C0667600}" dt="2024-10-28T09:07:39.705" v="7" actId="1076"/>
        <pc:sldMkLst>
          <pc:docMk/>
          <pc:sldMk cId="4001134929" sldId="259"/>
        </pc:sldMkLst>
        <pc:spChg chg="mod">
          <ac:chgData name="Darneshwar.s - [CB.EN.U4CSE21309]" userId="S::cb.en.u4cse21309@cb.students.amrita.edu::1705d76a-33ba-4213-808a-22db1b95de6f" providerId="AD" clId="Web-{48A28556-EFAF-BD18-0A5D-98D7C0667600}" dt="2024-10-28T09:06:53.095" v="1" actId="20577"/>
          <ac:spMkLst>
            <pc:docMk/>
            <pc:sldMk cId="4001134929" sldId="259"/>
            <ac:spMk id="6" creationId="{A0ADCBB5-97EA-9306-294F-89D24E4A151A}"/>
          </ac:spMkLst>
        </pc:spChg>
        <pc:picChg chg="mod">
          <ac:chgData name="Darneshwar.s - [CB.EN.U4CSE21309]" userId="S::cb.en.u4cse21309@cb.students.amrita.edu::1705d76a-33ba-4213-808a-22db1b95de6f" providerId="AD" clId="Web-{48A28556-EFAF-BD18-0A5D-98D7C0667600}" dt="2024-10-28T09:07:36.127" v="6" actId="1076"/>
          <ac:picMkLst>
            <pc:docMk/>
            <pc:sldMk cId="4001134929" sldId="259"/>
            <ac:picMk id="3" creationId="{3CD9D442-B1AD-A9EF-38D8-EC53C756684C}"/>
          </ac:picMkLst>
        </pc:picChg>
        <pc:picChg chg="mod">
          <ac:chgData name="Darneshwar.s - [CB.EN.U4CSE21309]" userId="S::cb.en.u4cse21309@cb.students.amrita.edu::1705d76a-33ba-4213-808a-22db1b95de6f" providerId="AD" clId="Web-{48A28556-EFAF-BD18-0A5D-98D7C0667600}" dt="2024-10-28T09:07:34.174" v="5" actId="1076"/>
          <ac:picMkLst>
            <pc:docMk/>
            <pc:sldMk cId="4001134929" sldId="259"/>
            <ac:picMk id="4" creationId="{A64D9350-833D-5B3C-E56A-CA17E6810F2F}"/>
          </ac:picMkLst>
        </pc:picChg>
        <pc:picChg chg="add mod">
          <ac:chgData name="Darneshwar.s - [CB.EN.U4CSE21309]" userId="S::cb.en.u4cse21309@cb.students.amrita.edu::1705d76a-33ba-4213-808a-22db1b95de6f" providerId="AD" clId="Web-{48A28556-EFAF-BD18-0A5D-98D7C0667600}" dt="2024-10-28T09:07:39.705" v="7" actId="1076"/>
          <ac:picMkLst>
            <pc:docMk/>
            <pc:sldMk cId="4001134929" sldId="259"/>
            <ac:picMk id="5" creationId="{92A83DB3-2477-A113-F849-8D1AAF75B7A4}"/>
          </ac:picMkLst>
        </pc:picChg>
      </pc:sldChg>
      <pc:sldChg chg="modSp">
        <pc:chgData name="Darneshwar.s - [CB.EN.U4CSE21309]" userId="S::cb.en.u4cse21309@cb.students.amrita.edu::1705d76a-33ba-4213-808a-22db1b95de6f" providerId="AD" clId="Web-{48A28556-EFAF-BD18-0A5D-98D7C0667600}" dt="2024-10-28T09:07:54.190" v="13"/>
        <pc:sldMkLst>
          <pc:docMk/>
          <pc:sldMk cId="109509091" sldId="265"/>
        </pc:sldMkLst>
        <pc:graphicFrameChg chg="mod modGraphic">
          <ac:chgData name="Darneshwar.s - [CB.EN.U4CSE21309]" userId="S::cb.en.u4cse21309@cb.students.amrita.edu::1705d76a-33ba-4213-808a-22db1b95de6f" providerId="AD" clId="Web-{48A28556-EFAF-BD18-0A5D-98D7C0667600}" dt="2024-10-28T09:07:54.190" v="13"/>
          <ac:graphicFrameMkLst>
            <pc:docMk/>
            <pc:sldMk cId="109509091" sldId="265"/>
            <ac:graphicFrameMk id="5" creationId="{EDFCC67A-6EAA-A882-EC2C-332FA3F3C051}"/>
          </ac:graphicFrameMkLst>
        </pc:graphicFrameChg>
      </pc:sldChg>
      <pc:sldChg chg="modSp">
        <pc:chgData name="Darneshwar.s - [CB.EN.U4CSE21309]" userId="S::cb.en.u4cse21309@cb.students.amrita.edu::1705d76a-33ba-4213-808a-22db1b95de6f" providerId="AD" clId="Web-{48A28556-EFAF-BD18-0A5D-98D7C0667600}" dt="2024-10-28T09:26:10.632" v="104" actId="20577"/>
        <pc:sldMkLst>
          <pc:docMk/>
          <pc:sldMk cId="3873323190" sldId="751"/>
        </pc:sldMkLst>
        <pc:spChg chg="mod">
          <ac:chgData name="Darneshwar.s - [CB.EN.U4CSE21309]" userId="S::cb.en.u4cse21309@cb.students.amrita.edu::1705d76a-33ba-4213-808a-22db1b95de6f" providerId="AD" clId="Web-{48A28556-EFAF-BD18-0A5D-98D7C0667600}" dt="2024-10-28T09:26:10.632" v="104" actId="20577"/>
          <ac:spMkLst>
            <pc:docMk/>
            <pc:sldMk cId="3873323190" sldId="751"/>
            <ac:spMk id="6" creationId="{6AD95362-FF22-FF16-8641-D6CE3792E1F1}"/>
          </ac:spMkLst>
        </pc:spChg>
      </pc:sldChg>
      <pc:sldChg chg="modSp">
        <pc:chgData name="Darneshwar.s - [CB.EN.U4CSE21309]" userId="S::cb.en.u4cse21309@cb.students.amrita.edu::1705d76a-33ba-4213-808a-22db1b95de6f" providerId="AD" clId="Web-{48A28556-EFAF-BD18-0A5D-98D7C0667600}" dt="2024-10-28T09:10:03.833" v="23" actId="20577"/>
        <pc:sldMkLst>
          <pc:docMk/>
          <pc:sldMk cId="3442792057" sldId="754"/>
        </pc:sldMkLst>
        <pc:spChg chg="mod">
          <ac:chgData name="Darneshwar.s - [CB.EN.U4CSE21309]" userId="S::cb.en.u4cse21309@cb.students.amrita.edu::1705d76a-33ba-4213-808a-22db1b95de6f" providerId="AD" clId="Web-{48A28556-EFAF-BD18-0A5D-98D7C0667600}" dt="2024-10-28T09:10:03.833" v="23" actId="20577"/>
          <ac:spMkLst>
            <pc:docMk/>
            <pc:sldMk cId="3442792057" sldId="754"/>
            <ac:spMk id="12" creationId="{8D9F404B-127C-1877-723D-C8E45AAD483D}"/>
          </ac:spMkLst>
        </pc:spChg>
        <pc:spChg chg="mod">
          <ac:chgData name="Darneshwar.s - [CB.EN.U4CSE21309]" userId="S::cb.en.u4cse21309@cb.students.amrita.edu::1705d76a-33ba-4213-808a-22db1b95de6f" providerId="AD" clId="Web-{48A28556-EFAF-BD18-0A5D-98D7C0667600}" dt="2024-10-28T09:09:51.458" v="19" actId="20577"/>
          <ac:spMkLst>
            <pc:docMk/>
            <pc:sldMk cId="3442792057" sldId="754"/>
            <ac:spMk id="13" creationId="{61914D03-1182-3F2D-9C75-B7E58A3BC5FC}"/>
          </ac:spMkLst>
        </pc:spChg>
      </pc:sldChg>
      <pc:sldChg chg="addSp delSp modSp new">
        <pc:chgData name="Darneshwar.s - [CB.EN.U4CSE21309]" userId="S::cb.en.u4cse21309@cb.students.amrita.edu::1705d76a-33ba-4213-808a-22db1b95de6f" providerId="AD" clId="Web-{48A28556-EFAF-BD18-0A5D-98D7C0667600}" dt="2024-10-28T09:17:59.764" v="93" actId="1076"/>
        <pc:sldMkLst>
          <pc:docMk/>
          <pc:sldMk cId="2912712299" sldId="916"/>
        </pc:sldMkLst>
        <pc:spChg chg="del">
          <ac:chgData name="Darneshwar.s - [CB.EN.U4CSE21309]" userId="S::cb.en.u4cse21309@cb.students.amrita.edu::1705d76a-33ba-4213-808a-22db1b95de6f" providerId="AD" clId="Web-{48A28556-EFAF-BD18-0A5D-98D7C0667600}" dt="2024-10-28T09:10:49.568" v="26"/>
          <ac:spMkLst>
            <pc:docMk/>
            <pc:sldMk cId="2912712299" sldId="916"/>
            <ac:spMk id="2" creationId="{3402D475-3FBB-71EE-B5AF-A2331846DD8F}"/>
          </ac:spMkLst>
        </pc:spChg>
        <pc:spChg chg="del">
          <ac:chgData name="Darneshwar.s - [CB.EN.U4CSE21309]" userId="S::cb.en.u4cse21309@cb.students.amrita.edu::1705d76a-33ba-4213-808a-22db1b95de6f" providerId="AD" clId="Web-{48A28556-EFAF-BD18-0A5D-98D7C0667600}" dt="2024-10-28T09:10:52.287" v="27"/>
          <ac:spMkLst>
            <pc:docMk/>
            <pc:sldMk cId="2912712299" sldId="916"/>
            <ac:spMk id="3" creationId="{4F536729-38C4-3699-3E56-D14E23EA9BF4}"/>
          </ac:spMkLst>
        </pc:spChg>
        <pc:spChg chg="add mod">
          <ac:chgData name="Darneshwar.s - [CB.EN.U4CSE21309]" userId="S::cb.en.u4cse21309@cb.students.amrita.edu::1705d76a-33ba-4213-808a-22db1b95de6f" providerId="AD" clId="Web-{48A28556-EFAF-BD18-0A5D-98D7C0667600}" dt="2024-10-28T09:14:35.057" v="61" actId="20577"/>
          <ac:spMkLst>
            <pc:docMk/>
            <pc:sldMk cId="2912712299" sldId="916"/>
            <ac:spMk id="6" creationId="{8A6BCBA4-2786-C686-A852-D9FE9BD348F9}"/>
          </ac:spMkLst>
        </pc:spChg>
        <pc:spChg chg="add mod">
          <ac:chgData name="Darneshwar.s - [CB.EN.U4CSE21309]" userId="S::cb.en.u4cse21309@cb.students.amrita.edu::1705d76a-33ba-4213-808a-22db1b95de6f" providerId="AD" clId="Web-{48A28556-EFAF-BD18-0A5D-98D7C0667600}" dt="2024-10-28T09:17:59.764" v="93" actId="1076"/>
          <ac:spMkLst>
            <pc:docMk/>
            <pc:sldMk cId="2912712299" sldId="916"/>
            <ac:spMk id="7" creationId="{83D60DF2-BE9D-A625-050B-610FDDCC1D6D}"/>
          </ac:spMkLst>
        </pc:spChg>
        <pc:spChg chg="add mod">
          <ac:chgData name="Darneshwar.s - [CB.EN.U4CSE21309]" userId="S::cb.en.u4cse21309@cb.students.amrita.edu::1705d76a-33ba-4213-808a-22db1b95de6f" providerId="AD" clId="Web-{48A28556-EFAF-BD18-0A5D-98D7C0667600}" dt="2024-10-28T09:17:55.873" v="92" actId="1076"/>
          <ac:spMkLst>
            <pc:docMk/>
            <pc:sldMk cId="2912712299" sldId="916"/>
            <ac:spMk id="8" creationId="{73BA9656-543C-59C8-B2A4-A0D9528F17ED}"/>
          </ac:spMkLst>
        </pc:spChg>
        <pc:spChg chg="add mod">
          <ac:chgData name="Darneshwar.s - [CB.EN.U4CSE21309]" userId="S::cb.en.u4cse21309@cb.students.amrita.edu::1705d76a-33ba-4213-808a-22db1b95de6f" providerId="AD" clId="Web-{48A28556-EFAF-BD18-0A5D-98D7C0667600}" dt="2024-10-28T09:17:51.732" v="91" actId="1076"/>
          <ac:spMkLst>
            <pc:docMk/>
            <pc:sldMk cId="2912712299" sldId="916"/>
            <ac:spMk id="9" creationId="{2EEBA591-2340-42A1-0B0A-C4B0D9622FDD}"/>
          </ac:spMkLst>
        </pc:spChg>
        <pc:picChg chg="add mod">
          <ac:chgData name="Darneshwar.s - [CB.EN.U4CSE21309]" userId="S::cb.en.u4cse21309@cb.students.amrita.edu::1705d76a-33ba-4213-808a-22db1b95de6f" providerId="AD" clId="Web-{48A28556-EFAF-BD18-0A5D-98D7C0667600}" dt="2024-10-28T09:13:48.994" v="40" actId="14100"/>
          <ac:picMkLst>
            <pc:docMk/>
            <pc:sldMk cId="2912712299" sldId="916"/>
            <ac:picMk id="4" creationId="{DD005F80-7225-C8CC-D5CB-49EBFCF28D55}"/>
          </ac:picMkLst>
        </pc:picChg>
        <pc:picChg chg="add mod">
          <ac:chgData name="Darneshwar.s - [CB.EN.U4CSE21309]" userId="S::cb.en.u4cse21309@cb.students.amrita.edu::1705d76a-33ba-4213-808a-22db1b95de6f" providerId="AD" clId="Web-{48A28556-EFAF-BD18-0A5D-98D7C0667600}" dt="2024-10-28T09:17:01.122" v="66" actId="1076"/>
          <ac:picMkLst>
            <pc:docMk/>
            <pc:sldMk cId="2912712299" sldId="916"/>
            <ac:picMk id="5" creationId="{7BBD12C2-DE9E-66FE-083B-0431543CD39F}"/>
          </ac:picMkLst>
        </pc:picChg>
      </pc:sldChg>
      <pc:sldChg chg="delSp new">
        <pc:chgData name="Darneshwar.s - [CB.EN.U4CSE21309]" userId="S::cb.en.u4cse21309@cb.students.amrita.edu::1705d76a-33ba-4213-808a-22db1b95de6f" providerId="AD" clId="Web-{48A28556-EFAF-BD18-0A5D-98D7C0667600}" dt="2024-10-28T09:18:13.280" v="95"/>
        <pc:sldMkLst>
          <pc:docMk/>
          <pc:sldMk cId="4258710088" sldId="917"/>
        </pc:sldMkLst>
        <pc:spChg chg="del">
          <ac:chgData name="Darneshwar.s - [CB.EN.U4CSE21309]" userId="S::cb.en.u4cse21309@cb.students.amrita.edu::1705d76a-33ba-4213-808a-22db1b95de6f" providerId="AD" clId="Web-{48A28556-EFAF-BD18-0A5D-98D7C0667600}" dt="2024-10-28T09:18:09.905" v="94"/>
          <ac:spMkLst>
            <pc:docMk/>
            <pc:sldMk cId="4258710088" sldId="917"/>
            <ac:spMk id="2" creationId="{E1496CF3-9E4E-1347-1E98-D0F4B95ADE8E}"/>
          </ac:spMkLst>
        </pc:spChg>
        <pc:spChg chg="del">
          <ac:chgData name="Darneshwar.s - [CB.EN.U4CSE21309]" userId="S::cb.en.u4cse21309@cb.students.amrita.edu::1705d76a-33ba-4213-808a-22db1b95de6f" providerId="AD" clId="Web-{48A28556-EFAF-BD18-0A5D-98D7C0667600}" dt="2024-10-28T09:18:13.280" v="95"/>
          <ac:spMkLst>
            <pc:docMk/>
            <pc:sldMk cId="4258710088" sldId="917"/>
            <ac:spMk id="3" creationId="{97B50B46-D719-C1B6-D2AD-169A48F1B6A2}"/>
          </ac:spMkLst>
        </pc:spChg>
      </pc:sldChg>
      <pc:sldChg chg="addSp delSp modSp new">
        <pc:chgData name="Darneshwar.s - [CB.EN.U4CSE21309]" userId="S::cb.en.u4cse21309@cb.students.amrita.edu::1705d76a-33ba-4213-808a-22db1b95de6f" providerId="AD" clId="Web-{48A28556-EFAF-BD18-0A5D-98D7C0667600}" dt="2024-10-28T09:42:32.947" v="192" actId="1076"/>
        <pc:sldMkLst>
          <pc:docMk/>
          <pc:sldMk cId="2476960886" sldId="918"/>
        </pc:sldMkLst>
        <pc:spChg chg="del">
          <ac:chgData name="Darneshwar.s - [CB.EN.U4CSE21309]" userId="S::cb.en.u4cse21309@cb.students.amrita.edu::1705d76a-33ba-4213-808a-22db1b95de6f" providerId="AD" clId="Web-{48A28556-EFAF-BD18-0A5D-98D7C0667600}" dt="2024-10-28T09:32:09.170" v="106"/>
          <ac:spMkLst>
            <pc:docMk/>
            <pc:sldMk cId="2476960886" sldId="918"/>
            <ac:spMk id="2" creationId="{6AB87737-D32D-0841-E743-EBBF9709C4E8}"/>
          </ac:spMkLst>
        </pc:spChg>
        <pc:spChg chg="del">
          <ac:chgData name="Darneshwar.s - [CB.EN.U4CSE21309]" userId="S::cb.en.u4cse21309@cb.students.amrita.edu::1705d76a-33ba-4213-808a-22db1b95de6f" providerId="AD" clId="Web-{48A28556-EFAF-BD18-0A5D-98D7C0667600}" dt="2024-10-28T09:32:09.201" v="107"/>
          <ac:spMkLst>
            <pc:docMk/>
            <pc:sldMk cId="2476960886" sldId="918"/>
            <ac:spMk id="3" creationId="{B547C164-E061-D460-555E-92A284E184BB}"/>
          </ac:spMkLst>
        </pc:spChg>
        <pc:spChg chg="add mod">
          <ac:chgData name="Darneshwar.s - [CB.EN.U4CSE21309]" userId="S::cb.en.u4cse21309@cb.students.amrita.edu::1705d76a-33ba-4213-808a-22db1b95de6f" providerId="AD" clId="Web-{48A28556-EFAF-BD18-0A5D-98D7C0667600}" dt="2024-10-28T09:34:21.173" v="125" actId="20577"/>
          <ac:spMkLst>
            <pc:docMk/>
            <pc:sldMk cId="2476960886" sldId="918"/>
            <ac:spMk id="5" creationId="{80A273CD-1251-D4B8-DD5A-0628E618B8BF}"/>
          </ac:spMkLst>
        </pc:spChg>
        <pc:picChg chg="add mod">
          <ac:chgData name="Darneshwar.s - [CB.EN.U4CSE21309]" userId="S::cb.en.u4cse21309@cb.students.amrita.edu::1705d76a-33ba-4213-808a-22db1b95de6f" providerId="AD" clId="Web-{48A28556-EFAF-BD18-0A5D-98D7C0667600}" dt="2024-10-28T09:42:32.947" v="192" actId="1076"/>
          <ac:picMkLst>
            <pc:docMk/>
            <pc:sldMk cId="2476960886" sldId="918"/>
            <ac:picMk id="4" creationId="{0BBD0723-19AA-82EF-D858-CF96E1B51A3B}"/>
          </ac:picMkLst>
        </pc:picChg>
      </pc:sldChg>
      <pc:sldChg chg="addSp delSp modSp new">
        <pc:chgData name="Darneshwar.s - [CB.EN.U4CSE21309]" userId="S::cb.en.u4cse21309@cb.students.amrita.edu::1705d76a-33ba-4213-808a-22db1b95de6f" providerId="AD" clId="Web-{48A28556-EFAF-BD18-0A5D-98D7C0667600}" dt="2024-10-28T09:37:08.207" v="161" actId="20577"/>
        <pc:sldMkLst>
          <pc:docMk/>
          <pc:sldMk cId="1737254399" sldId="919"/>
        </pc:sldMkLst>
        <pc:spChg chg="del">
          <ac:chgData name="Darneshwar.s - [CB.EN.U4CSE21309]" userId="S::cb.en.u4cse21309@cb.students.amrita.edu::1705d76a-33ba-4213-808a-22db1b95de6f" providerId="AD" clId="Web-{48A28556-EFAF-BD18-0A5D-98D7C0667600}" dt="2024-10-28T09:34:33.392" v="127"/>
          <ac:spMkLst>
            <pc:docMk/>
            <pc:sldMk cId="1737254399" sldId="919"/>
            <ac:spMk id="2" creationId="{A4452D5C-FE87-9A30-6E3A-52B1CF962214}"/>
          </ac:spMkLst>
        </pc:spChg>
        <pc:spChg chg="del">
          <ac:chgData name="Darneshwar.s - [CB.EN.U4CSE21309]" userId="S::cb.en.u4cse21309@cb.students.amrita.edu::1705d76a-33ba-4213-808a-22db1b95de6f" providerId="AD" clId="Web-{48A28556-EFAF-BD18-0A5D-98D7C0667600}" dt="2024-10-28T09:34:37.220" v="128"/>
          <ac:spMkLst>
            <pc:docMk/>
            <pc:sldMk cId="1737254399" sldId="919"/>
            <ac:spMk id="3" creationId="{3A44F51B-8578-6AE5-C54E-CB523A0FED76}"/>
          </ac:spMkLst>
        </pc:spChg>
        <pc:spChg chg="add mod">
          <ac:chgData name="Darneshwar.s - [CB.EN.U4CSE21309]" userId="S::cb.en.u4cse21309@cb.students.amrita.edu::1705d76a-33ba-4213-808a-22db1b95de6f" providerId="AD" clId="Web-{48A28556-EFAF-BD18-0A5D-98D7C0667600}" dt="2024-10-28T09:36:45.785" v="147" actId="1076"/>
          <ac:spMkLst>
            <pc:docMk/>
            <pc:sldMk cId="1737254399" sldId="919"/>
            <ac:spMk id="4" creationId="{DF733C0A-DF13-624F-7624-D4D136015B56}"/>
          </ac:spMkLst>
        </pc:spChg>
        <pc:spChg chg="add mod">
          <ac:chgData name="Darneshwar.s - [CB.EN.U4CSE21309]" userId="S::cb.en.u4cse21309@cb.students.amrita.edu::1705d76a-33ba-4213-808a-22db1b95de6f" providerId="AD" clId="Web-{48A28556-EFAF-BD18-0A5D-98D7C0667600}" dt="2024-10-28T09:37:08.207" v="161" actId="20577"/>
          <ac:spMkLst>
            <pc:docMk/>
            <pc:sldMk cId="1737254399" sldId="919"/>
            <ac:spMk id="5" creationId="{7182F88B-1922-CCA1-9099-621C62F4F16F}"/>
          </ac:spMkLst>
        </pc:spChg>
      </pc:sldChg>
      <pc:sldChg chg="addSp delSp modSp new">
        <pc:chgData name="Darneshwar.s - [CB.EN.U4CSE21309]" userId="S::cb.en.u4cse21309@cb.students.amrita.edu::1705d76a-33ba-4213-808a-22db1b95de6f" providerId="AD" clId="Web-{48A28556-EFAF-BD18-0A5D-98D7C0667600}" dt="2024-10-28T09:38:48.084" v="189" actId="20577"/>
        <pc:sldMkLst>
          <pc:docMk/>
          <pc:sldMk cId="2293119829" sldId="920"/>
        </pc:sldMkLst>
        <pc:spChg chg="del">
          <ac:chgData name="Darneshwar.s - [CB.EN.U4CSE21309]" userId="S::cb.en.u4cse21309@cb.students.amrita.edu::1705d76a-33ba-4213-808a-22db1b95de6f" providerId="AD" clId="Web-{48A28556-EFAF-BD18-0A5D-98D7C0667600}" dt="2024-10-28T09:37:17.238" v="163"/>
          <ac:spMkLst>
            <pc:docMk/>
            <pc:sldMk cId="2293119829" sldId="920"/>
            <ac:spMk id="2" creationId="{A3E0A359-BC4E-6144-4629-652DB8E868B1}"/>
          </ac:spMkLst>
        </pc:spChg>
        <pc:spChg chg="del">
          <ac:chgData name="Darneshwar.s - [CB.EN.U4CSE21309]" userId="S::cb.en.u4cse21309@cb.students.amrita.edu::1705d76a-33ba-4213-808a-22db1b95de6f" providerId="AD" clId="Web-{48A28556-EFAF-BD18-0A5D-98D7C0667600}" dt="2024-10-28T09:37:20.442" v="164"/>
          <ac:spMkLst>
            <pc:docMk/>
            <pc:sldMk cId="2293119829" sldId="920"/>
            <ac:spMk id="3" creationId="{593F148B-60CF-6B94-6EB1-1E1FC0DF5E19}"/>
          </ac:spMkLst>
        </pc:spChg>
        <pc:spChg chg="add mod">
          <ac:chgData name="Darneshwar.s - [CB.EN.U4CSE21309]" userId="S::cb.en.u4cse21309@cb.students.amrita.edu::1705d76a-33ba-4213-808a-22db1b95de6f" providerId="AD" clId="Web-{48A28556-EFAF-BD18-0A5D-98D7C0667600}" dt="2024-10-28T09:38:48.084" v="189" actId="20577"/>
          <ac:spMkLst>
            <pc:docMk/>
            <pc:sldMk cId="2293119829" sldId="920"/>
            <ac:spMk id="4" creationId="{D8D4D6FF-5934-C3AE-C87B-1020792F154B}"/>
          </ac:spMkLst>
        </pc:spChg>
      </pc:sldChg>
    </pc:docChg>
  </pc:docChgLst>
  <pc:docChgLst>
    <pc:chgData name="Guest User" userId="S::urn:spo:anon#d4a57998cb225f1e4e4c02dbb3428be05a77ec4a12311825ae486371dd326d4c::" providerId="AD" clId="Web-{53B13333-260C-7DAB-3E0C-846A237DA724}"/>
    <pc:docChg chg="addSld delSld modSld">
      <pc:chgData name="Guest User" userId="S::urn:spo:anon#d4a57998cb225f1e4e4c02dbb3428be05a77ec4a12311825ae486371dd326d4c::" providerId="AD" clId="Web-{53B13333-260C-7DAB-3E0C-846A237DA724}" dt="2024-10-28T09:10:02.268" v="210" actId="20577"/>
      <pc:docMkLst>
        <pc:docMk/>
      </pc:docMkLst>
      <pc:sldChg chg="modSp">
        <pc:chgData name="Guest User" userId="S::urn:spo:anon#d4a57998cb225f1e4e4c02dbb3428be05a77ec4a12311825ae486371dd326d4c::" providerId="AD" clId="Web-{53B13333-260C-7DAB-3E0C-846A237DA724}" dt="2024-10-28T08:50:49.296" v="45" actId="20577"/>
        <pc:sldMkLst>
          <pc:docMk/>
          <pc:sldMk cId="4001134929" sldId="259"/>
        </pc:sldMkLst>
        <pc:spChg chg="mod">
          <ac:chgData name="Guest User" userId="S::urn:spo:anon#d4a57998cb225f1e4e4c02dbb3428be05a77ec4a12311825ae486371dd326d4c::" providerId="AD" clId="Web-{53B13333-260C-7DAB-3E0C-846A237DA724}" dt="2024-10-28T08:50:49.296" v="45" actId="20577"/>
          <ac:spMkLst>
            <pc:docMk/>
            <pc:sldMk cId="4001134929" sldId="259"/>
            <ac:spMk id="6" creationId="{A0ADCBB5-97EA-9306-294F-89D24E4A151A}"/>
          </ac:spMkLst>
        </pc:spChg>
        <pc:spChg chg="mod">
          <ac:chgData name="Guest User" userId="S::urn:spo:anon#d4a57998cb225f1e4e4c02dbb3428be05a77ec4a12311825ae486371dd326d4c::" providerId="AD" clId="Web-{53B13333-260C-7DAB-3E0C-846A237DA724}" dt="2024-10-28T08:50:25.031" v="36" actId="20577"/>
          <ac:spMkLst>
            <pc:docMk/>
            <pc:sldMk cId="4001134929" sldId="259"/>
            <ac:spMk id="7" creationId="{BFD5E892-66C9-8D76-B741-FD054205D0DD}"/>
          </ac:spMkLst>
        </pc:spChg>
      </pc:sldChg>
      <pc:sldChg chg="modSp">
        <pc:chgData name="Guest User" userId="S::urn:spo:anon#d4a57998cb225f1e4e4c02dbb3428be05a77ec4a12311825ae486371dd326d4c::" providerId="AD" clId="Web-{53B13333-260C-7DAB-3E0C-846A237DA724}" dt="2024-10-28T08:52:33.564" v="73"/>
        <pc:sldMkLst>
          <pc:docMk/>
          <pc:sldMk cId="109509091" sldId="265"/>
        </pc:sldMkLst>
        <pc:graphicFrameChg chg="mod modGraphic">
          <ac:chgData name="Guest User" userId="S::urn:spo:anon#d4a57998cb225f1e4e4c02dbb3428be05a77ec4a12311825ae486371dd326d4c::" providerId="AD" clId="Web-{53B13333-260C-7DAB-3E0C-846A237DA724}" dt="2024-10-28T08:52:33.564" v="73"/>
          <ac:graphicFrameMkLst>
            <pc:docMk/>
            <pc:sldMk cId="109509091" sldId="265"/>
            <ac:graphicFrameMk id="5" creationId="{EDFCC67A-6EAA-A882-EC2C-332FA3F3C051}"/>
          </ac:graphicFrameMkLst>
        </pc:graphicFrameChg>
      </pc:sldChg>
      <pc:sldChg chg="del">
        <pc:chgData name="Guest User" userId="S::urn:spo:anon#d4a57998cb225f1e4e4c02dbb3428be05a77ec4a12311825ae486371dd326d4c::" providerId="AD" clId="Web-{53B13333-260C-7DAB-3E0C-846A237DA724}" dt="2024-10-28T08:52:53.298" v="74"/>
        <pc:sldMkLst>
          <pc:docMk/>
          <pc:sldMk cId="380381488" sldId="292"/>
        </pc:sldMkLst>
      </pc:sldChg>
      <pc:sldChg chg="del">
        <pc:chgData name="Guest User" userId="S::urn:spo:anon#d4a57998cb225f1e4e4c02dbb3428be05a77ec4a12311825ae486371dd326d4c::" providerId="AD" clId="Web-{53B13333-260C-7DAB-3E0C-846A237DA724}" dt="2024-10-28T08:53:02.533" v="75"/>
        <pc:sldMkLst>
          <pc:docMk/>
          <pc:sldMk cId="1072155655" sldId="307"/>
        </pc:sldMkLst>
      </pc:sldChg>
      <pc:sldChg chg="del">
        <pc:chgData name="Guest User" userId="S::urn:spo:anon#d4a57998cb225f1e4e4c02dbb3428be05a77ec4a12311825ae486371dd326d4c::" providerId="AD" clId="Web-{53B13333-260C-7DAB-3E0C-846A237DA724}" dt="2024-10-28T08:53:24.549" v="76"/>
        <pc:sldMkLst>
          <pc:docMk/>
          <pc:sldMk cId="1452093475" sldId="316"/>
        </pc:sldMkLst>
      </pc:sldChg>
      <pc:sldChg chg="del">
        <pc:chgData name="Guest User" userId="S::urn:spo:anon#d4a57998cb225f1e4e4c02dbb3428be05a77ec4a12311825ae486371dd326d4c::" providerId="AD" clId="Web-{53B13333-260C-7DAB-3E0C-846A237DA724}" dt="2024-10-28T08:53:47.362" v="77"/>
        <pc:sldMkLst>
          <pc:docMk/>
          <pc:sldMk cId="3815572367" sldId="346"/>
        </pc:sldMkLst>
      </pc:sldChg>
      <pc:sldChg chg="del">
        <pc:chgData name="Guest User" userId="S::urn:spo:anon#d4a57998cb225f1e4e4c02dbb3428be05a77ec4a12311825ae486371dd326d4c::" providerId="AD" clId="Web-{53B13333-260C-7DAB-3E0C-846A237DA724}" dt="2024-10-28T08:53:51.190" v="78"/>
        <pc:sldMkLst>
          <pc:docMk/>
          <pc:sldMk cId="232407014" sldId="349"/>
        </pc:sldMkLst>
      </pc:sldChg>
      <pc:sldChg chg="del">
        <pc:chgData name="Guest User" userId="S::urn:spo:anon#d4a57998cb225f1e4e4c02dbb3428be05a77ec4a12311825ae486371dd326d4c::" providerId="AD" clId="Web-{53B13333-260C-7DAB-3E0C-846A237DA724}" dt="2024-10-28T08:53:54.362" v="79"/>
        <pc:sldMkLst>
          <pc:docMk/>
          <pc:sldMk cId="723075881" sldId="352"/>
        </pc:sldMkLst>
      </pc:sldChg>
      <pc:sldChg chg="del">
        <pc:chgData name="Guest User" userId="S::urn:spo:anon#d4a57998cb225f1e4e4c02dbb3428be05a77ec4a12311825ae486371dd326d4c::" providerId="AD" clId="Web-{53B13333-260C-7DAB-3E0C-846A237DA724}" dt="2024-10-28T08:53:56.362" v="80"/>
        <pc:sldMkLst>
          <pc:docMk/>
          <pc:sldMk cId="2210950661" sldId="355"/>
        </pc:sldMkLst>
      </pc:sldChg>
      <pc:sldChg chg="del">
        <pc:chgData name="Guest User" userId="S::urn:spo:anon#d4a57998cb225f1e4e4c02dbb3428be05a77ec4a12311825ae486371dd326d4c::" providerId="AD" clId="Web-{53B13333-260C-7DAB-3E0C-846A237DA724}" dt="2024-10-28T08:54:00.081" v="81"/>
        <pc:sldMkLst>
          <pc:docMk/>
          <pc:sldMk cId="3695358637" sldId="358"/>
        </pc:sldMkLst>
      </pc:sldChg>
      <pc:sldChg chg="del">
        <pc:chgData name="Guest User" userId="S::urn:spo:anon#d4a57998cb225f1e4e4c02dbb3428be05a77ec4a12311825ae486371dd326d4c::" providerId="AD" clId="Web-{53B13333-260C-7DAB-3E0C-846A237DA724}" dt="2024-10-28T08:54:02.159" v="82"/>
        <pc:sldMkLst>
          <pc:docMk/>
          <pc:sldMk cId="803512703" sldId="361"/>
        </pc:sldMkLst>
      </pc:sldChg>
      <pc:sldChg chg="del">
        <pc:chgData name="Guest User" userId="S::urn:spo:anon#d4a57998cb225f1e4e4c02dbb3428be05a77ec4a12311825ae486371dd326d4c::" providerId="AD" clId="Web-{53B13333-260C-7DAB-3E0C-846A237DA724}" dt="2024-10-28T08:54:22.253" v="83"/>
        <pc:sldMkLst>
          <pc:docMk/>
          <pc:sldMk cId="1953727172" sldId="370"/>
        </pc:sldMkLst>
      </pc:sldChg>
      <pc:sldChg chg="del">
        <pc:chgData name="Guest User" userId="S::urn:spo:anon#d4a57998cb225f1e4e4c02dbb3428be05a77ec4a12311825ae486371dd326d4c::" providerId="AD" clId="Web-{53B13333-260C-7DAB-3E0C-846A237DA724}" dt="2024-10-28T08:54:25.691" v="84"/>
        <pc:sldMkLst>
          <pc:docMk/>
          <pc:sldMk cId="3176867495" sldId="373"/>
        </pc:sldMkLst>
      </pc:sldChg>
      <pc:sldChg chg="del">
        <pc:chgData name="Guest User" userId="S::urn:spo:anon#d4a57998cb225f1e4e4c02dbb3428be05a77ec4a12311825ae486371dd326d4c::" providerId="AD" clId="Web-{53B13333-260C-7DAB-3E0C-846A237DA724}" dt="2024-10-28T08:54:35.238" v="85"/>
        <pc:sldMkLst>
          <pc:docMk/>
          <pc:sldMk cId="3302119028" sldId="376"/>
        </pc:sldMkLst>
      </pc:sldChg>
      <pc:sldChg chg="del">
        <pc:chgData name="Guest User" userId="S::urn:spo:anon#d4a57998cb225f1e4e4c02dbb3428be05a77ec4a12311825ae486371dd326d4c::" providerId="AD" clId="Web-{53B13333-260C-7DAB-3E0C-846A237DA724}" dt="2024-10-28T08:54:36.534" v="86"/>
        <pc:sldMkLst>
          <pc:docMk/>
          <pc:sldMk cId="3933457029" sldId="379"/>
        </pc:sldMkLst>
      </pc:sldChg>
      <pc:sldChg chg="del">
        <pc:chgData name="Guest User" userId="S::urn:spo:anon#d4a57998cb225f1e4e4c02dbb3428be05a77ec4a12311825ae486371dd326d4c::" providerId="AD" clId="Web-{53B13333-260C-7DAB-3E0C-846A237DA724}" dt="2024-10-28T08:54:41.691" v="87"/>
        <pc:sldMkLst>
          <pc:docMk/>
          <pc:sldMk cId="2877827331" sldId="385"/>
        </pc:sldMkLst>
      </pc:sldChg>
      <pc:sldChg chg="del">
        <pc:chgData name="Guest User" userId="S::urn:spo:anon#d4a57998cb225f1e4e4c02dbb3428be05a77ec4a12311825ae486371dd326d4c::" providerId="AD" clId="Web-{53B13333-260C-7DAB-3E0C-846A237DA724}" dt="2024-10-28T08:54:44.566" v="88"/>
        <pc:sldMkLst>
          <pc:docMk/>
          <pc:sldMk cId="453820824" sldId="391"/>
        </pc:sldMkLst>
      </pc:sldChg>
      <pc:sldChg chg="del">
        <pc:chgData name="Guest User" userId="S::urn:spo:anon#d4a57998cb225f1e4e4c02dbb3428be05a77ec4a12311825ae486371dd326d4c::" providerId="AD" clId="Web-{53B13333-260C-7DAB-3E0C-846A237DA724}" dt="2024-10-28T08:54:45.597" v="89"/>
        <pc:sldMkLst>
          <pc:docMk/>
          <pc:sldMk cId="2891785492" sldId="394"/>
        </pc:sldMkLst>
      </pc:sldChg>
      <pc:sldChg chg="modSp">
        <pc:chgData name="Guest User" userId="S::urn:spo:anon#d4a57998cb225f1e4e4c02dbb3428be05a77ec4a12311825ae486371dd326d4c::" providerId="AD" clId="Web-{53B13333-260C-7DAB-3E0C-846A237DA724}" dt="2024-10-28T08:58:20.804" v="95" actId="20577"/>
        <pc:sldMkLst>
          <pc:docMk/>
          <pc:sldMk cId="3365822233" sldId="481"/>
        </pc:sldMkLst>
        <pc:spChg chg="mod">
          <ac:chgData name="Guest User" userId="S::urn:spo:anon#d4a57998cb225f1e4e4c02dbb3428be05a77ec4a12311825ae486371dd326d4c::" providerId="AD" clId="Web-{53B13333-260C-7DAB-3E0C-846A237DA724}" dt="2024-10-28T08:58:20.804" v="95" actId="20577"/>
          <ac:spMkLst>
            <pc:docMk/>
            <pc:sldMk cId="3365822233" sldId="481"/>
            <ac:spMk id="3" creationId="{4C4F8F9C-DE2C-3380-E4E2-1CC60B61DBD8}"/>
          </ac:spMkLst>
        </pc:spChg>
      </pc:sldChg>
      <pc:sldChg chg="del">
        <pc:chgData name="Guest User" userId="S::urn:spo:anon#d4a57998cb225f1e4e4c02dbb3428be05a77ec4a12311825ae486371dd326d4c::" providerId="AD" clId="Web-{53B13333-260C-7DAB-3E0C-846A237DA724}" dt="2024-10-28T08:59:32.195" v="96"/>
        <pc:sldMkLst>
          <pc:docMk/>
          <pc:sldMk cId="4001134929" sldId="568"/>
        </pc:sldMkLst>
      </pc:sldChg>
      <pc:sldChg chg="del">
        <pc:chgData name="Guest User" userId="S::urn:spo:anon#d4a57998cb225f1e4e4c02dbb3428be05a77ec4a12311825ae486371dd326d4c::" providerId="AD" clId="Web-{53B13333-260C-7DAB-3E0C-846A237DA724}" dt="2024-10-28T08:59:32.445" v="97"/>
        <pc:sldMkLst>
          <pc:docMk/>
          <pc:sldMk cId="1563946081" sldId="571"/>
        </pc:sldMkLst>
      </pc:sldChg>
      <pc:sldChg chg="del">
        <pc:chgData name="Guest User" userId="S::urn:spo:anon#d4a57998cb225f1e4e4c02dbb3428be05a77ec4a12311825ae486371dd326d4c::" providerId="AD" clId="Web-{53B13333-260C-7DAB-3E0C-846A237DA724}" dt="2024-10-28T08:59:33.805" v="98"/>
        <pc:sldMkLst>
          <pc:docMk/>
          <pc:sldMk cId="109509091" sldId="574"/>
        </pc:sldMkLst>
      </pc:sldChg>
      <pc:sldChg chg="del">
        <pc:chgData name="Guest User" userId="S::urn:spo:anon#d4a57998cb225f1e4e4c02dbb3428be05a77ec4a12311825ae486371dd326d4c::" providerId="AD" clId="Web-{53B13333-260C-7DAB-3E0C-846A237DA724}" dt="2024-10-28T08:59:35.633" v="99"/>
        <pc:sldMkLst>
          <pc:docMk/>
          <pc:sldMk cId="3894069305" sldId="577"/>
        </pc:sldMkLst>
      </pc:sldChg>
      <pc:sldChg chg="del">
        <pc:chgData name="Guest User" userId="S::urn:spo:anon#d4a57998cb225f1e4e4c02dbb3428be05a77ec4a12311825ae486371dd326d4c::" providerId="AD" clId="Web-{53B13333-260C-7DAB-3E0C-846A237DA724}" dt="2024-10-28T08:59:36.961" v="100"/>
        <pc:sldMkLst>
          <pc:docMk/>
          <pc:sldMk cId="4062697027" sldId="580"/>
        </pc:sldMkLst>
      </pc:sldChg>
      <pc:sldChg chg="del">
        <pc:chgData name="Guest User" userId="S::urn:spo:anon#d4a57998cb225f1e4e4c02dbb3428be05a77ec4a12311825ae486371dd326d4c::" providerId="AD" clId="Web-{53B13333-260C-7DAB-3E0C-846A237DA724}" dt="2024-10-28T08:59:38.352" v="101"/>
        <pc:sldMkLst>
          <pc:docMk/>
          <pc:sldMk cId="3880902484" sldId="583"/>
        </pc:sldMkLst>
      </pc:sldChg>
      <pc:sldChg chg="del">
        <pc:chgData name="Guest User" userId="S::urn:spo:anon#d4a57998cb225f1e4e4c02dbb3428be05a77ec4a12311825ae486371dd326d4c::" providerId="AD" clId="Web-{53B13333-260C-7DAB-3E0C-846A237DA724}" dt="2024-10-28T08:59:39.727" v="102"/>
        <pc:sldMkLst>
          <pc:docMk/>
          <pc:sldMk cId="3257357338" sldId="586"/>
        </pc:sldMkLst>
      </pc:sldChg>
      <pc:sldChg chg="del">
        <pc:chgData name="Guest User" userId="S::urn:spo:anon#d4a57998cb225f1e4e4c02dbb3428be05a77ec4a12311825ae486371dd326d4c::" providerId="AD" clId="Web-{53B13333-260C-7DAB-3E0C-846A237DA724}" dt="2024-10-28T08:59:43.242" v="103"/>
        <pc:sldMkLst>
          <pc:docMk/>
          <pc:sldMk cId="1437596584" sldId="589"/>
        </pc:sldMkLst>
      </pc:sldChg>
      <pc:sldChg chg="del">
        <pc:chgData name="Guest User" userId="S::urn:spo:anon#d4a57998cb225f1e4e4c02dbb3428be05a77ec4a12311825ae486371dd326d4c::" providerId="AD" clId="Web-{53B13333-260C-7DAB-3E0C-846A237DA724}" dt="2024-10-28T08:59:44.258" v="104"/>
        <pc:sldMkLst>
          <pc:docMk/>
          <pc:sldMk cId="1830992104" sldId="592"/>
        </pc:sldMkLst>
      </pc:sldChg>
      <pc:sldChg chg="del">
        <pc:chgData name="Guest User" userId="S::urn:spo:anon#d4a57998cb225f1e4e4c02dbb3428be05a77ec4a12311825ae486371dd326d4c::" providerId="AD" clId="Web-{53B13333-260C-7DAB-3E0C-846A237DA724}" dt="2024-10-28T08:59:45.805" v="105"/>
        <pc:sldMkLst>
          <pc:docMk/>
          <pc:sldMk cId="959702251" sldId="595"/>
        </pc:sldMkLst>
      </pc:sldChg>
      <pc:sldChg chg="del">
        <pc:chgData name="Guest User" userId="S::urn:spo:anon#d4a57998cb225f1e4e4c02dbb3428be05a77ec4a12311825ae486371dd326d4c::" providerId="AD" clId="Web-{53B13333-260C-7DAB-3E0C-846A237DA724}" dt="2024-10-28T08:59:46.477" v="106"/>
        <pc:sldMkLst>
          <pc:docMk/>
          <pc:sldMk cId="2535027242" sldId="598"/>
        </pc:sldMkLst>
      </pc:sldChg>
      <pc:sldChg chg="del">
        <pc:chgData name="Guest User" userId="S::urn:spo:anon#d4a57998cb225f1e4e4c02dbb3428be05a77ec4a12311825ae486371dd326d4c::" providerId="AD" clId="Web-{53B13333-260C-7DAB-3E0C-846A237DA724}" dt="2024-10-28T08:59:57.055" v="109"/>
        <pc:sldMkLst>
          <pc:docMk/>
          <pc:sldMk cId="3876252661" sldId="604"/>
        </pc:sldMkLst>
      </pc:sldChg>
      <pc:sldChg chg="del">
        <pc:chgData name="Guest User" userId="S::urn:spo:anon#d4a57998cb225f1e4e4c02dbb3428be05a77ec4a12311825ae486371dd326d4c::" providerId="AD" clId="Web-{53B13333-260C-7DAB-3E0C-846A237DA724}" dt="2024-10-28T08:59:58.399" v="110"/>
        <pc:sldMkLst>
          <pc:docMk/>
          <pc:sldMk cId="1253349470" sldId="607"/>
        </pc:sldMkLst>
      </pc:sldChg>
      <pc:sldChg chg="del">
        <pc:chgData name="Guest User" userId="S::urn:spo:anon#d4a57998cb225f1e4e4c02dbb3428be05a77ec4a12311825ae486371dd326d4c::" providerId="AD" clId="Web-{53B13333-260C-7DAB-3E0C-846A237DA724}" dt="2024-10-28T08:59:54.758" v="108"/>
        <pc:sldMkLst>
          <pc:docMk/>
          <pc:sldMk cId="3247833998" sldId="610"/>
        </pc:sldMkLst>
      </pc:sldChg>
      <pc:sldChg chg="del">
        <pc:chgData name="Guest User" userId="S::urn:spo:anon#d4a57998cb225f1e4e4c02dbb3428be05a77ec4a12311825ae486371dd326d4c::" providerId="AD" clId="Web-{53B13333-260C-7DAB-3E0C-846A237DA724}" dt="2024-10-28T08:59:53.930" v="107"/>
        <pc:sldMkLst>
          <pc:docMk/>
          <pc:sldMk cId="1409788552" sldId="613"/>
        </pc:sldMkLst>
      </pc:sldChg>
      <pc:sldChg chg="del">
        <pc:chgData name="Guest User" userId="S::urn:spo:anon#d4a57998cb225f1e4e4c02dbb3428be05a77ec4a12311825ae486371dd326d4c::" providerId="AD" clId="Web-{53B13333-260C-7DAB-3E0C-846A237DA724}" dt="2024-10-28T09:00:34.134" v="111"/>
        <pc:sldMkLst>
          <pc:docMk/>
          <pc:sldMk cId="1526438698" sldId="649"/>
        </pc:sldMkLst>
      </pc:sldChg>
      <pc:sldChg chg="del">
        <pc:chgData name="Guest User" userId="S::urn:spo:anon#d4a57998cb225f1e4e4c02dbb3428be05a77ec4a12311825ae486371dd326d4c::" providerId="AD" clId="Web-{53B13333-260C-7DAB-3E0C-846A237DA724}" dt="2024-10-28T09:00:40.400" v="112"/>
        <pc:sldMkLst>
          <pc:docMk/>
          <pc:sldMk cId="862248832" sldId="655"/>
        </pc:sldMkLst>
      </pc:sldChg>
      <pc:sldChg chg="del">
        <pc:chgData name="Guest User" userId="S::urn:spo:anon#d4a57998cb225f1e4e4c02dbb3428be05a77ec4a12311825ae486371dd326d4c::" providerId="AD" clId="Web-{53B13333-260C-7DAB-3E0C-846A237DA724}" dt="2024-10-28T09:00:43.321" v="113"/>
        <pc:sldMkLst>
          <pc:docMk/>
          <pc:sldMk cId="4148346748" sldId="658"/>
        </pc:sldMkLst>
      </pc:sldChg>
      <pc:sldChg chg="del">
        <pc:chgData name="Guest User" userId="S::urn:spo:anon#d4a57998cb225f1e4e4c02dbb3428be05a77ec4a12311825ae486371dd326d4c::" providerId="AD" clId="Web-{53B13333-260C-7DAB-3E0C-846A237DA724}" dt="2024-10-28T09:00:44.587" v="114"/>
        <pc:sldMkLst>
          <pc:docMk/>
          <pc:sldMk cId="1517137068" sldId="664"/>
        </pc:sldMkLst>
      </pc:sldChg>
      <pc:sldChg chg="del">
        <pc:chgData name="Guest User" userId="S::urn:spo:anon#d4a57998cb225f1e4e4c02dbb3428be05a77ec4a12311825ae486371dd326d4c::" providerId="AD" clId="Web-{53B13333-260C-7DAB-3E0C-846A237DA724}" dt="2024-10-28T09:00:45.900" v="115"/>
        <pc:sldMkLst>
          <pc:docMk/>
          <pc:sldMk cId="1035623536" sldId="667"/>
        </pc:sldMkLst>
      </pc:sldChg>
      <pc:sldChg chg="del">
        <pc:chgData name="Guest User" userId="S::urn:spo:anon#d4a57998cb225f1e4e4c02dbb3428be05a77ec4a12311825ae486371dd326d4c::" providerId="AD" clId="Web-{53B13333-260C-7DAB-3E0C-846A237DA724}" dt="2024-10-28T09:00:46.978" v="116"/>
        <pc:sldMkLst>
          <pc:docMk/>
          <pc:sldMk cId="3110457886" sldId="670"/>
        </pc:sldMkLst>
      </pc:sldChg>
      <pc:sldChg chg="del">
        <pc:chgData name="Guest User" userId="S::urn:spo:anon#d4a57998cb225f1e4e4c02dbb3428be05a77ec4a12311825ae486371dd326d4c::" providerId="AD" clId="Web-{53B13333-260C-7DAB-3E0C-846A237DA724}" dt="2024-10-28T09:00:47.337" v="117"/>
        <pc:sldMkLst>
          <pc:docMk/>
          <pc:sldMk cId="3047853674" sldId="673"/>
        </pc:sldMkLst>
      </pc:sldChg>
      <pc:sldChg chg="del">
        <pc:chgData name="Guest User" userId="S::urn:spo:anon#d4a57998cb225f1e4e4c02dbb3428be05a77ec4a12311825ae486371dd326d4c::" providerId="AD" clId="Web-{53B13333-260C-7DAB-3E0C-846A237DA724}" dt="2024-10-28T09:00:47.915" v="118"/>
        <pc:sldMkLst>
          <pc:docMk/>
          <pc:sldMk cId="802734254" sldId="676"/>
        </pc:sldMkLst>
      </pc:sldChg>
      <pc:sldChg chg="del">
        <pc:chgData name="Guest User" userId="S::urn:spo:anon#d4a57998cb225f1e4e4c02dbb3428be05a77ec4a12311825ae486371dd326d4c::" providerId="AD" clId="Web-{53B13333-260C-7DAB-3E0C-846A237DA724}" dt="2024-10-28T09:00:48.806" v="119"/>
        <pc:sldMkLst>
          <pc:docMk/>
          <pc:sldMk cId="2529300688" sldId="679"/>
        </pc:sldMkLst>
      </pc:sldChg>
      <pc:sldChg chg="del">
        <pc:chgData name="Guest User" userId="S::urn:spo:anon#d4a57998cb225f1e4e4c02dbb3428be05a77ec4a12311825ae486371dd326d4c::" providerId="AD" clId="Web-{53B13333-260C-7DAB-3E0C-846A237DA724}" dt="2024-10-28T09:00:49.556" v="120"/>
        <pc:sldMkLst>
          <pc:docMk/>
          <pc:sldMk cId="2157161905" sldId="682"/>
        </pc:sldMkLst>
      </pc:sldChg>
      <pc:sldChg chg="del">
        <pc:chgData name="Guest User" userId="S::urn:spo:anon#d4a57998cb225f1e4e4c02dbb3428be05a77ec4a12311825ae486371dd326d4c::" providerId="AD" clId="Web-{53B13333-260C-7DAB-3E0C-846A237DA724}" dt="2024-10-28T09:00:50.212" v="121"/>
        <pc:sldMkLst>
          <pc:docMk/>
          <pc:sldMk cId="3611675555" sldId="685"/>
        </pc:sldMkLst>
      </pc:sldChg>
      <pc:sldChg chg="del">
        <pc:chgData name="Guest User" userId="S::urn:spo:anon#d4a57998cb225f1e4e4c02dbb3428be05a77ec4a12311825ae486371dd326d4c::" providerId="AD" clId="Web-{53B13333-260C-7DAB-3E0C-846A237DA724}" dt="2024-10-28T09:00:51.243" v="122"/>
        <pc:sldMkLst>
          <pc:docMk/>
          <pc:sldMk cId="260010271" sldId="688"/>
        </pc:sldMkLst>
      </pc:sldChg>
      <pc:sldChg chg="del">
        <pc:chgData name="Guest User" userId="S::urn:spo:anon#d4a57998cb225f1e4e4c02dbb3428be05a77ec4a12311825ae486371dd326d4c::" providerId="AD" clId="Web-{53B13333-260C-7DAB-3E0C-846A237DA724}" dt="2024-10-28T09:00:51.728" v="123"/>
        <pc:sldMkLst>
          <pc:docMk/>
          <pc:sldMk cId="723075881" sldId="700"/>
        </pc:sldMkLst>
      </pc:sldChg>
      <pc:sldChg chg="del">
        <pc:chgData name="Guest User" userId="S::urn:spo:anon#d4a57998cb225f1e4e4c02dbb3428be05a77ec4a12311825ae486371dd326d4c::" providerId="AD" clId="Web-{53B13333-260C-7DAB-3E0C-846A237DA724}" dt="2024-10-28T09:01:03.337" v="124"/>
        <pc:sldMkLst>
          <pc:docMk/>
          <pc:sldMk cId="536681469" sldId="712"/>
        </pc:sldMkLst>
      </pc:sldChg>
      <pc:sldChg chg="del">
        <pc:chgData name="Guest User" userId="S::urn:spo:anon#d4a57998cb225f1e4e4c02dbb3428be05a77ec4a12311825ae486371dd326d4c::" providerId="AD" clId="Web-{53B13333-260C-7DAB-3E0C-846A237DA724}" dt="2024-10-28T09:01:04.353" v="125"/>
        <pc:sldMkLst>
          <pc:docMk/>
          <pc:sldMk cId="3275308767" sldId="715"/>
        </pc:sldMkLst>
      </pc:sldChg>
      <pc:sldChg chg="del">
        <pc:chgData name="Guest User" userId="S::urn:spo:anon#d4a57998cb225f1e4e4c02dbb3428be05a77ec4a12311825ae486371dd326d4c::" providerId="AD" clId="Web-{53B13333-260C-7DAB-3E0C-846A237DA724}" dt="2024-10-28T09:01:05.728" v="126"/>
        <pc:sldMkLst>
          <pc:docMk/>
          <pc:sldMk cId="1953727172" sldId="718"/>
        </pc:sldMkLst>
      </pc:sldChg>
      <pc:sldChg chg="del">
        <pc:chgData name="Guest User" userId="S::urn:spo:anon#d4a57998cb225f1e4e4c02dbb3428be05a77ec4a12311825ae486371dd326d4c::" providerId="AD" clId="Web-{53B13333-260C-7DAB-3E0C-846A237DA724}" dt="2024-10-28T09:01:09.994" v="127"/>
        <pc:sldMkLst>
          <pc:docMk/>
          <pc:sldMk cId="3176867495" sldId="721"/>
        </pc:sldMkLst>
      </pc:sldChg>
      <pc:sldChg chg="del">
        <pc:chgData name="Guest User" userId="S::urn:spo:anon#d4a57998cb225f1e4e4c02dbb3428be05a77ec4a12311825ae486371dd326d4c::" providerId="AD" clId="Web-{53B13333-260C-7DAB-3E0C-846A237DA724}" dt="2024-10-28T09:01:12.884" v="128"/>
        <pc:sldMkLst>
          <pc:docMk/>
          <pc:sldMk cId="3302119028" sldId="724"/>
        </pc:sldMkLst>
      </pc:sldChg>
      <pc:sldChg chg="modSp">
        <pc:chgData name="Guest User" userId="S::urn:spo:anon#d4a57998cb225f1e4e4c02dbb3428be05a77ec4a12311825ae486371dd326d4c::" providerId="AD" clId="Web-{53B13333-260C-7DAB-3E0C-846A237DA724}" dt="2024-10-28T09:02:05.151" v="197"/>
        <pc:sldMkLst>
          <pc:docMk/>
          <pc:sldMk cId="3933457029" sldId="727"/>
        </pc:sldMkLst>
        <pc:graphicFrameChg chg="mod modGraphic">
          <ac:chgData name="Guest User" userId="S::urn:spo:anon#d4a57998cb225f1e4e4c02dbb3428be05a77ec4a12311825ae486371dd326d4c::" providerId="AD" clId="Web-{53B13333-260C-7DAB-3E0C-846A237DA724}" dt="2024-10-28T09:02:05.151" v="197"/>
          <ac:graphicFrameMkLst>
            <pc:docMk/>
            <pc:sldMk cId="3933457029" sldId="727"/>
            <ac:graphicFrameMk id="4" creationId="{5A499714-ADC8-C55E-3264-26816931C6D2}"/>
          </ac:graphicFrameMkLst>
        </pc:graphicFrameChg>
      </pc:sldChg>
      <pc:sldChg chg="modSp new">
        <pc:chgData name="Guest User" userId="S::urn:spo:anon#d4a57998cb225f1e4e4c02dbb3428be05a77ec4a12311825ae486371dd326d4c::" providerId="AD" clId="Web-{53B13333-260C-7DAB-3E0C-846A237DA724}" dt="2024-10-28T09:10:02.268" v="210" actId="20577"/>
        <pc:sldMkLst>
          <pc:docMk/>
          <pc:sldMk cId="1399472486" sldId="914"/>
        </pc:sldMkLst>
        <pc:spChg chg="mod">
          <ac:chgData name="Guest User" userId="S::urn:spo:anon#d4a57998cb225f1e4e4c02dbb3428be05a77ec4a12311825ae486371dd326d4c::" providerId="AD" clId="Web-{53B13333-260C-7DAB-3E0C-846A237DA724}" dt="2024-10-28T09:05:00.732" v="203" actId="20577"/>
          <ac:spMkLst>
            <pc:docMk/>
            <pc:sldMk cId="1399472486" sldId="914"/>
            <ac:spMk id="2" creationId="{BFC449E0-4BC1-0C95-7BC6-C8F151CF1C5D}"/>
          </ac:spMkLst>
        </pc:spChg>
        <pc:spChg chg="mod">
          <ac:chgData name="Guest User" userId="S::urn:spo:anon#d4a57998cb225f1e4e4c02dbb3428be05a77ec4a12311825ae486371dd326d4c::" providerId="AD" clId="Web-{53B13333-260C-7DAB-3E0C-846A237DA724}" dt="2024-10-28T09:10:02.268" v="210" actId="20577"/>
          <ac:spMkLst>
            <pc:docMk/>
            <pc:sldMk cId="1399472486" sldId="914"/>
            <ac:spMk id="3" creationId="{5F2A3AEC-ED32-F2B4-92CD-A9A9630226F1}"/>
          </ac:spMkLst>
        </pc:spChg>
      </pc:sldChg>
    </pc:docChg>
  </pc:docChgLst>
  <pc:docChgLst>
    <pc:chgData name="Guest User" userId="S::urn:spo:anon#b6f58152fdb34d2b58392a4e0edc93d44f8d33a7d73e5b6ea84cd4b665f4ad1a::" providerId="AD" clId="Web-{FC10AFB7-F0AB-8BDB-6407-7903073FDA18}"/>
    <pc:docChg chg="addSld delSld modSld">
      <pc:chgData name="Guest User" userId="S::urn:spo:anon#b6f58152fdb34d2b58392a4e0edc93d44f8d33a7d73e5b6ea84cd4b665f4ad1a::" providerId="AD" clId="Web-{FC10AFB7-F0AB-8BDB-6407-7903073FDA18}" dt="2024-10-28T09:17:44.217" v="50"/>
      <pc:docMkLst>
        <pc:docMk/>
      </pc:docMkLst>
      <pc:sldChg chg="addSp modSp">
        <pc:chgData name="Guest User" userId="S::urn:spo:anon#b6f58152fdb34d2b58392a4e0edc93d44f8d33a7d73e5b6ea84cd4b665f4ad1a::" providerId="AD" clId="Web-{FC10AFB7-F0AB-8BDB-6407-7903073FDA18}" dt="2024-10-28T08:50:11.804" v="4" actId="1076"/>
        <pc:sldMkLst>
          <pc:docMk/>
          <pc:sldMk cId="4001134929" sldId="259"/>
        </pc:sldMkLst>
        <pc:picChg chg="add mod">
          <ac:chgData name="Guest User" userId="S::urn:spo:anon#b6f58152fdb34d2b58392a4e0edc93d44f8d33a7d73e5b6ea84cd4b665f4ad1a::" providerId="AD" clId="Web-{FC10AFB7-F0AB-8BDB-6407-7903073FDA18}" dt="2024-10-28T08:50:11.804" v="4" actId="1076"/>
          <ac:picMkLst>
            <pc:docMk/>
            <pc:sldMk cId="4001134929" sldId="259"/>
            <ac:picMk id="4" creationId="{A64D9350-833D-5B3C-E56A-CA17E6810F2F}"/>
          </ac:picMkLst>
        </pc:picChg>
      </pc:sldChg>
      <pc:sldChg chg="modSp">
        <pc:chgData name="Guest User" userId="S::urn:spo:anon#b6f58152fdb34d2b58392a4e0edc93d44f8d33a7d73e5b6ea84cd4b665f4ad1a::" providerId="AD" clId="Web-{FC10AFB7-F0AB-8BDB-6407-7903073FDA18}" dt="2024-10-28T08:52:12.462" v="23"/>
        <pc:sldMkLst>
          <pc:docMk/>
          <pc:sldMk cId="109509091" sldId="265"/>
        </pc:sldMkLst>
        <pc:graphicFrameChg chg="mod modGraphic">
          <ac:chgData name="Guest User" userId="S::urn:spo:anon#b6f58152fdb34d2b58392a4e0edc93d44f8d33a7d73e5b6ea84cd4b665f4ad1a::" providerId="AD" clId="Web-{FC10AFB7-F0AB-8BDB-6407-7903073FDA18}" dt="2024-10-28T08:52:12.462" v="23"/>
          <ac:graphicFrameMkLst>
            <pc:docMk/>
            <pc:sldMk cId="109509091" sldId="265"/>
            <ac:graphicFrameMk id="5" creationId="{EDFCC67A-6EAA-A882-EC2C-332FA3F3C051}"/>
          </ac:graphicFrameMkLst>
        </pc:graphicFrameChg>
      </pc:sldChg>
      <pc:sldChg chg="del">
        <pc:chgData name="Guest User" userId="S::urn:spo:anon#b6f58152fdb34d2b58392a4e0edc93d44f8d33a7d73e5b6ea84cd4b665f4ad1a::" providerId="AD" clId="Web-{FC10AFB7-F0AB-8BDB-6407-7903073FDA18}" dt="2024-10-28T08:53:19.009" v="24"/>
        <pc:sldMkLst>
          <pc:docMk/>
          <pc:sldMk cId="380381488" sldId="601"/>
        </pc:sldMkLst>
      </pc:sldChg>
      <pc:sldChg chg="del">
        <pc:chgData name="Guest User" userId="S::urn:spo:anon#b6f58152fdb34d2b58392a4e0edc93d44f8d33a7d73e5b6ea84cd4b665f4ad1a::" providerId="AD" clId="Web-{FC10AFB7-F0AB-8BDB-6407-7903073FDA18}" dt="2024-10-28T08:53:46.057" v="25"/>
        <pc:sldMkLst>
          <pc:docMk/>
          <pc:sldMk cId="1452093475" sldId="661"/>
        </pc:sldMkLst>
      </pc:sldChg>
      <pc:sldChg chg="del">
        <pc:chgData name="Guest User" userId="S::urn:spo:anon#b6f58152fdb34d2b58392a4e0edc93d44f8d33a7d73e5b6ea84cd4b665f4ad1a::" providerId="AD" clId="Web-{FC10AFB7-F0AB-8BDB-6407-7903073FDA18}" dt="2024-10-28T08:58:25.576" v="27"/>
        <pc:sldMkLst>
          <pc:docMk/>
          <pc:sldMk cId="3776341466" sldId="691"/>
        </pc:sldMkLst>
      </pc:sldChg>
      <pc:sldChg chg="del">
        <pc:chgData name="Guest User" userId="S::urn:spo:anon#b6f58152fdb34d2b58392a4e0edc93d44f8d33a7d73e5b6ea84cd4b665f4ad1a::" providerId="AD" clId="Web-{FC10AFB7-F0AB-8BDB-6407-7903073FDA18}" dt="2024-10-28T08:58:20.670" v="26"/>
        <pc:sldMkLst>
          <pc:docMk/>
          <pc:sldMk cId="3815572367" sldId="694"/>
        </pc:sldMkLst>
      </pc:sldChg>
      <pc:sldChg chg="del">
        <pc:chgData name="Guest User" userId="S::urn:spo:anon#b6f58152fdb34d2b58392a4e0edc93d44f8d33a7d73e5b6ea84cd4b665f4ad1a::" providerId="AD" clId="Web-{FC10AFB7-F0AB-8BDB-6407-7903073FDA18}" dt="2024-10-28T08:58:29.186" v="28"/>
        <pc:sldMkLst>
          <pc:docMk/>
          <pc:sldMk cId="232407014" sldId="697"/>
        </pc:sldMkLst>
      </pc:sldChg>
      <pc:sldChg chg="del">
        <pc:chgData name="Guest User" userId="S::urn:spo:anon#b6f58152fdb34d2b58392a4e0edc93d44f8d33a7d73e5b6ea84cd4b665f4ad1a::" providerId="AD" clId="Web-{FC10AFB7-F0AB-8BDB-6407-7903073FDA18}" dt="2024-10-28T08:58:33.748" v="29"/>
        <pc:sldMkLst>
          <pc:docMk/>
          <pc:sldMk cId="2210950661" sldId="703"/>
        </pc:sldMkLst>
      </pc:sldChg>
      <pc:sldChg chg="del">
        <pc:chgData name="Guest User" userId="S::urn:spo:anon#b6f58152fdb34d2b58392a4e0edc93d44f8d33a7d73e5b6ea84cd4b665f4ad1a::" providerId="AD" clId="Web-{FC10AFB7-F0AB-8BDB-6407-7903073FDA18}" dt="2024-10-28T08:58:36.623" v="30"/>
        <pc:sldMkLst>
          <pc:docMk/>
          <pc:sldMk cId="3695358637" sldId="706"/>
        </pc:sldMkLst>
      </pc:sldChg>
      <pc:sldChg chg="del">
        <pc:chgData name="Guest User" userId="S::urn:spo:anon#b6f58152fdb34d2b58392a4e0edc93d44f8d33a7d73e5b6ea84cd4b665f4ad1a::" providerId="AD" clId="Web-{FC10AFB7-F0AB-8BDB-6407-7903073FDA18}" dt="2024-10-28T08:58:39.529" v="31"/>
        <pc:sldMkLst>
          <pc:docMk/>
          <pc:sldMk cId="803512703" sldId="709"/>
        </pc:sldMkLst>
      </pc:sldChg>
      <pc:sldChg chg="del">
        <pc:chgData name="Guest User" userId="S::urn:spo:anon#b6f58152fdb34d2b58392a4e0edc93d44f8d33a7d73e5b6ea84cd4b665f4ad1a::" providerId="AD" clId="Web-{FC10AFB7-F0AB-8BDB-6407-7903073FDA18}" dt="2024-10-28T09:17:44.217" v="50"/>
        <pc:sldMkLst>
          <pc:docMk/>
          <pc:sldMk cId="0" sldId="730"/>
        </pc:sldMkLst>
      </pc:sldChg>
      <pc:sldChg chg="modSp new">
        <pc:chgData name="Guest User" userId="S::urn:spo:anon#b6f58152fdb34d2b58392a4e0edc93d44f8d33a7d73e5b6ea84cd4b665f4ad1a::" providerId="AD" clId="Web-{FC10AFB7-F0AB-8BDB-6407-7903073FDA18}" dt="2024-10-28T09:10:48.508" v="49" actId="20577"/>
        <pc:sldMkLst>
          <pc:docMk/>
          <pc:sldMk cId="1012371699" sldId="915"/>
        </pc:sldMkLst>
        <pc:spChg chg="mod">
          <ac:chgData name="Guest User" userId="S::urn:spo:anon#b6f58152fdb34d2b58392a4e0edc93d44f8d33a7d73e5b6ea84cd4b665f4ad1a::" providerId="AD" clId="Web-{FC10AFB7-F0AB-8BDB-6407-7903073FDA18}" dt="2024-10-28T09:09:38.460" v="44" actId="14100"/>
          <ac:spMkLst>
            <pc:docMk/>
            <pc:sldMk cId="1012371699" sldId="915"/>
            <ac:spMk id="2" creationId="{EA414C72-7F06-8BE1-92D9-5668A97234A4}"/>
          </ac:spMkLst>
        </pc:spChg>
        <pc:spChg chg="mod">
          <ac:chgData name="Guest User" userId="S::urn:spo:anon#b6f58152fdb34d2b58392a4e0edc93d44f8d33a7d73e5b6ea84cd4b665f4ad1a::" providerId="AD" clId="Web-{FC10AFB7-F0AB-8BDB-6407-7903073FDA18}" dt="2024-10-28T09:10:48.508" v="49" actId="20577"/>
          <ac:spMkLst>
            <pc:docMk/>
            <pc:sldMk cId="1012371699" sldId="915"/>
            <ac:spMk id="3" creationId="{DD2A1644-21EB-359F-F135-43043CA96A8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C3B5F1-0A2B-44E1-AC9A-C1ECC8C6500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C7433E6-FB72-49F0-A525-C17BFC86C948}" type="parTrans" cxnId="{FD5D6E55-1DCA-4F26-862A-5E5C92BE1764}">
      <dgm:prSet/>
      <dgm:spPr/>
      <dgm:t>
        <a:bodyPr/>
        <a:lstStyle/>
        <a:p>
          <a:endParaRPr lang="en-US"/>
        </a:p>
      </dgm:t>
    </dgm:pt>
    <dgm:pt modelId="{26422178-6C6B-45CC-9DD7-AE0D472FB2DE}">
      <dgm:prSe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US" b="1"/>
            <a:t>Advantages:</a:t>
          </a:r>
          <a:endParaRPr lang="en-US"/>
        </a:p>
      </dgm:t>
    </dgm:pt>
    <dgm:pt modelId="{682369BE-05A3-4DCC-A820-903AF1EF863B}" type="parTrans" cxnId="{B7D0B9A7-35BE-46AF-86DE-8ED42C4EBF6C}">
      <dgm:prSet/>
      <dgm:spPr/>
      <dgm:t>
        <a:bodyPr/>
        <a:lstStyle/>
        <a:p>
          <a:endParaRPr lang="en-US"/>
        </a:p>
      </dgm:t>
    </dgm:pt>
    <dgm:pt modelId="{434AEDE4-C0D7-44E5-BA6F-E750C6C78EBB}">
      <dgm:prSet/>
      <dgm:spPr>
        <a:noFill/>
        <a:ln>
          <a:noFill/>
        </a:ln>
      </dgm:spPr>
      <dgm:t>
        <a:bodyPr/>
        <a:lstStyle/>
        <a:p>
          <a:r>
            <a:rPr lang="en-US" b="1"/>
            <a:t>Insight Generation:</a:t>
          </a:r>
          <a:r>
            <a:rPr lang="en-US"/>
            <a:t> Helps in understanding patterns, trends, and anomalies in the data.</a:t>
          </a:r>
        </a:p>
      </dgm:t>
    </dgm:pt>
    <dgm:pt modelId="{1F61A825-646C-46D4-9D30-6A388A941FC6}" type="sibTrans" cxnId="{B7D0B9A7-35BE-46AF-86DE-8ED42C4EBF6C}">
      <dgm:prSet/>
      <dgm:spPr/>
      <dgm:t>
        <a:bodyPr/>
        <a:lstStyle/>
        <a:p>
          <a:endParaRPr lang="en-US"/>
        </a:p>
      </dgm:t>
    </dgm:pt>
    <dgm:pt modelId="{578D16C7-43EE-44AF-B2A1-A87093B89DF0}" type="parTrans" cxnId="{E1885322-AD70-4F57-A36A-4116F75A0203}">
      <dgm:prSet/>
      <dgm:spPr/>
      <dgm:t>
        <a:bodyPr/>
        <a:lstStyle/>
        <a:p>
          <a:endParaRPr lang="en-US"/>
        </a:p>
      </dgm:t>
    </dgm:pt>
    <dgm:pt modelId="{C336BB69-1DD9-4B8E-9C20-73D313D06C2E}">
      <dgm:prSet/>
      <dgm:spPr>
        <a:noFill/>
        <a:ln>
          <a:noFill/>
        </a:ln>
      </dgm:spPr>
      <dgm:t>
        <a:bodyPr/>
        <a:lstStyle/>
        <a:p>
          <a:r>
            <a:rPr lang="en-US" b="1"/>
            <a:t>Decision Making:</a:t>
          </a:r>
          <a:r>
            <a:rPr lang="en-US"/>
            <a:t> Facilitates data-driven decision-making by providing quantitative evidence.</a:t>
          </a:r>
        </a:p>
      </dgm:t>
    </dgm:pt>
    <dgm:pt modelId="{DD05879F-A36B-4836-9BC7-87575663F61A}" type="sibTrans" cxnId="{E1885322-AD70-4F57-A36A-4116F75A0203}">
      <dgm:prSet/>
      <dgm:spPr/>
      <dgm:t>
        <a:bodyPr/>
        <a:lstStyle/>
        <a:p>
          <a:endParaRPr lang="en-US"/>
        </a:p>
      </dgm:t>
    </dgm:pt>
    <dgm:pt modelId="{85D50D6A-26FA-4AC6-9E6D-C200F3B683C9}" type="parTrans" cxnId="{19B5CFE2-B396-466E-BB67-4EDEC9AB1FC2}">
      <dgm:prSet/>
      <dgm:spPr/>
      <dgm:t>
        <a:bodyPr/>
        <a:lstStyle/>
        <a:p>
          <a:endParaRPr lang="en-US"/>
        </a:p>
      </dgm:t>
    </dgm:pt>
    <dgm:pt modelId="{2505F452-D836-45FB-A8F4-09E88060A5CC}">
      <dgm:prSet/>
      <dgm:spPr>
        <a:noFill/>
        <a:ln>
          <a:noFill/>
        </a:ln>
      </dgm:spPr>
      <dgm:t>
        <a:bodyPr/>
        <a:lstStyle/>
        <a:p>
          <a:r>
            <a:rPr lang="en-US" b="1"/>
            <a:t>Simplifies Complex Data:</a:t>
          </a:r>
          <a:r>
            <a:rPr lang="en-US"/>
            <a:t> Breaks down complex datasets into understandable summaries and visualizations.</a:t>
          </a:r>
        </a:p>
      </dgm:t>
    </dgm:pt>
    <dgm:pt modelId="{935E31C6-F59C-4CD5-B327-F5EECC1D6787}" type="sibTrans" cxnId="{19B5CFE2-B396-466E-BB67-4EDEC9AB1FC2}">
      <dgm:prSet/>
      <dgm:spPr/>
      <dgm:t>
        <a:bodyPr/>
        <a:lstStyle/>
        <a:p>
          <a:endParaRPr lang="en-US"/>
        </a:p>
      </dgm:t>
    </dgm:pt>
    <dgm:pt modelId="{A42F9EBC-B103-458E-867F-75A2A04B7D16}" type="parTrans" cxnId="{10BF782D-A168-4666-9B2B-0DD80B73285D}">
      <dgm:prSet/>
      <dgm:spPr/>
      <dgm:t>
        <a:bodyPr/>
        <a:lstStyle/>
        <a:p>
          <a:endParaRPr lang="en-US"/>
        </a:p>
      </dgm:t>
    </dgm:pt>
    <dgm:pt modelId="{9A91F303-29F1-46D4-A3CA-BE4F7961AC93}">
      <dgm:prSet/>
      <dgm:spPr>
        <a:noFill/>
        <a:ln>
          <a:noFill/>
        </a:ln>
      </dgm:spPr>
      <dgm:t>
        <a:bodyPr/>
        <a:lstStyle/>
        <a:p>
          <a:r>
            <a:rPr lang="en-US" b="1"/>
            <a:t>Problem Identification:</a:t>
          </a:r>
          <a:r>
            <a:rPr lang="en-US"/>
            <a:t> Identifies issues and areas for improvement in data collection and processes.</a:t>
          </a:r>
        </a:p>
      </dgm:t>
    </dgm:pt>
    <dgm:pt modelId="{D0A879AD-FCE5-453F-9D7F-F8566D5B6FC6}" type="sibTrans" cxnId="{10BF782D-A168-4666-9B2B-0DD80B73285D}">
      <dgm:prSet/>
      <dgm:spPr/>
      <dgm:t>
        <a:bodyPr/>
        <a:lstStyle/>
        <a:p>
          <a:endParaRPr lang="en-US"/>
        </a:p>
      </dgm:t>
    </dgm:pt>
    <dgm:pt modelId="{EBBBC411-C4D3-4585-B699-C2DAF57413E5}" type="sibTrans" cxnId="{FD5D6E55-1DCA-4F26-862A-5E5C92BE1764}">
      <dgm:prSet/>
      <dgm:spPr/>
      <dgm:t>
        <a:bodyPr/>
        <a:lstStyle/>
        <a:p>
          <a:endParaRPr lang="en-US"/>
        </a:p>
      </dgm:t>
    </dgm:pt>
    <dgm:pt modelId="{2E40D3F4-BCD8-4B37-A56C-37AD951BC9F4}" type="parTrans" cxnId="{27EF6E2C-4830-43A8-AF7A-96BFDDA4EAA6}">
      <dgm:prSet/>
      <dgm:spPr/>
      <dgm:t>
        <a:bodyPr/>
        <a:lstStyle/>
        <a:p>
          <a:endParaRPr lang="en-US"/>
        </a:p>
      </dgm:t>
    </dgm:pt>
    <dgm:pt modelId="{C755A1A5-696E-4B03-9938-9132AA2F4CD9}">
      <dgm:prSe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US" b="1"/>
            <a:t>Limitations:</a:t>
          </a:r>
          <a:endParaRPr lang="en-US"/>
        </a:p>
      </dgm:t>
    </dgm:pt>
    <dgm:pt modelId="{6A6DDDE8-9E7C-4A5D-966E-C895F8B65D10}" type="parTrans" cxnId="{82EB282A-6E2E-485C-AB7A-C9EE4E24C62F}">
      <dgm:prSet/>
      <dgm:spPr/>
      <dgm:t>
        <a:bodyPr/>
        <a:lstStyle/>
        <a:p>
          <a:endParaRPr lang="en-US"/>
        </a:p>
      </dgm:t>
    </dgm:pt>
    <dgm:pt modelId="{7B608577-E0F5-4E35-83B7-47F73881690A}">
      <dgm:prSet/>
      <dgm:spPr>
        <a:noFill/>
        <a:ln>
          <a:noFill/>
        </a:ln>
      </dgm:spPr>
      <dgm:t>
        <a:bodyPr/>
        <a:lstStyle/>
        <a:p>
          <a:r>
            <a:rPr lang="en-US" b="1"/>
            <a:t>Data Quality Dependence:</a:t>
          </a:r>
          <a:r>
            <a:rPr lang="en-US"/>
            <a:t> The accuracy of analysis is highly dependent on the quality of the data.</a:t>
          </a:r>
        </a:p>
      </dgm:t>
    </dgm:pt>
    <dgm:pt modelId="{19DE8B0E-37F0-43CB-A755-E1048D9A1B8A}" type="sibTrans" cxnId="{82EB282A-6E2E-485C-AB7A-C9EE4E24C62F}">
      <dgm:prSet/>
      <dgm:spPr/>
      <dgm:t>
        <a:bodyPr/>
        <a:lstStyle/>
        <a:p>
          <a:endParaRPr lang="en-US"/>
        </a:p>
      </dgm:t>
    </dgm:pt>
    <dgm:pt modelId="{F0C3875D-D329-454C-B56D-D2DBCB9E3A26}" type="parTrans" cxnId="{DE52BE92-9588-4A10-8A7E-E18F47920A56}">
      <dgm:prSet/>
      <dgm:spPr/>
      <dgm:t>
        <a:bodyPr/>
        <a:lstStyle/>
        <a:p>
          <a:endParaRPr lang="en-US"/>
        </a:p>
      </dgm:t>
    </dgm:pt>
    <dgm:pt modelId="{2AE550A9-08A0-413B-9854-61DACE9B3156}">
      <dgm:prSet/>
      <dgm:spPr>
        <a:noFill/>
        <a:ln>
          <a:noFill/>
        </a:ln>
      </dgm:spPr>
      <dgm:t>
        <a:bodyPr/>
        <a:lstStyle/>
        <a:p>
          <a:r>
            <a:rPr lang="en-US" b="1"/>
            <a:t>Time-Consuming:</a:t>
          </a:r>
          <a:r>
            <a:rPr lang="en-US"/>
            <a:t> Can be time-consuming, especially with large datasets.</a:t>
          </a:r>
        </a:p>
      </dgm:t>
    </dgm:pt>
    <dgm:pt modelId="{78AC85DC-04E0-4A0B-8A74-6202B6009147}" type="sibTrans" cxnId="{DE52BE92-9588-4A10-8A7E-E18F47920A56}">
      <dgm:prSet/>
      <dgm:spPr/>
      <dgm:t>
        <a:bodyPr/>
        <a:lstStyle/>
        <a:p>
          <a:endParaRPr lang="en-US"/>
        </a:p>
      </dgm:t>
    </dgm:pt>
    <dgm:pt modelId="{B873C271-F2F4-420C-BF6B-A191B6F6B13C}" type="parTrans" cxnId="{EE4985E9-A61D-41A2-9C93-FB7D82C6937E}">
      <dgm:prSet/>
      <dgm:spPr/>
      <dgm:t>
        <a:bodyPr/>
        <a:lstStyle/>
        <a:p>
          <a:endParaRPr lang="en-US"/>
        </a:p>
      </dgm:t>
    </dgm:pt>
    <dgm:pt modelId="{10406AC3-309F-4CE8-B6BA-E20F549A287D}">
      <dgm:prSet/>
      <dgm:spPr>
        <a:noFill/>
        <a:ln>
          <a:noFill/>
        </a:ln>
      </dgm:spPr>
      <dgm:t>
        <a:bodyPr/>
        <a:lstStyle/>
        <a:p>
          <a:r>
            <a:rPr lang="en-US" b="1"/>
            <a:t>Requires Expertise:</a:t>
          </a:r>
          <a:r>
            <a:rPr lang="en-US"/>
            <a:t> Needs skilled analysts to interpret data correctly.</a:t>
          </a:r>
        </a:p>
      </dgm:t>
    </dgm:pt>
    <dgm:pt modelId="{B6E76F88-9233-42AF-A01F-16D164AE0742}" type="sibTrans" cxnId="{EE4985E9-A61D-41A2-9C93-FB7D82C6937E}">
      <dgm:prSet/>
      <dgm:spPr/>
      <dgm:t>
        <a:bodyPr/>
        <a:lstStyle/>
        <a:p>
          <a:endParaRPr lang="en-US"/>
        </a:p>
      </dgm:t>
    </dgm:pt>
    <dgm:pt modelId="{570F6239-9D39-49F8-816F-90D267AD1FD6}" type="parTrans" cxnId="{7E2E8640-5785-455F-B1B6-E869B2E6BA1D}">
      <dgm:prSet/>
      <dgm:spPr/>
      <dgm:t>
        <a:bodyPr/>
        <a:lstStyle/>
        <a:p>
          <a:endParaRPr lang="en-US"/>
        </a:p>
      </dgm:t>
    </dgm:pt>
    <dgm:pt modelId="{2396C4C7-B1A4-4724-8915-F07F61B7C775}">
      <dgm:prSet/>
      <dgm:spPr>
        <a:noFill/>
        <a:ln>
          <a:noFill/>
        </a:ln>
      </dgm:spPr>
      <dgm:t>
        <a:bodyPr/>
        <a:lstStyle/>
        <a:p>
          <a:r>
            <a:rPr lang="en-US" b="1"/>
            <a:t>Static Insights:</a:t>
          </a:r>
          <a:r>
            <a:rPr lang="en-US"/>
            <a:t> Provides insights based on historical data, not necessarily predictive.</a:t>
          </a:r>
        </a:p>
      </dgm:t>
    </dgm:pt>
    <dgm:pt modelId="{01BEB74C-098A-4B39-84F4-C12BD5BD6C52}" type="sibTrans" cxnId="{7E2E8640-5785-455F-B1B6-E869B2E6BA1D}">
      <dgm:prSet/>
      <dgm:spPr/>
      <dgm:t>
        <a:bodyPr/>
        <a:lstStyle/>
        <a:p>
          <a:endParaRPr lang="en-US"/>
        </a:p>
      </dgm:t>
    </dgm:pt>
    <dgm:pt modelId="{C51953AB-76DD-4434-8F90-28E09E5C250B}" type="sibTrans" cxnId="{27EF6E2C-4830-43A8-AF7A-96BFDDA4EAA6}">
      <dgm:prSet/>
      <dgm:spPr/>
      <dgm:t>
        <a:bodyPr/>
        <a:lstStyle/>
        <a:p>
          <a:endParaRPr lang="en-US"/>
        </a:p>
      </dgm:t>
    </dgm:pt>
    <dgm:pt modelId="{2390DD80-C4C7-4FAD-8045-63E911CF9596}" type="pres">
      <dgm:prSet presAssocID="{C5C3B5F1-0A2B-44E1-AC9A-C1ECC8C6500C}" presName="linear" presStyleCnt="0">
        <dgm:presLayoutVars>
          <dgm:animLvl val="lvl"/>
          <dgm:resizeHandles val="exact"/>
        </dgm:presLayoutVars>
      </dgm:prSet>
      <dgm:spPr/>
    </dgm:pt>
    <dgm:pt modelId="{D59E0104-D1E9-4B47-87AC-44D6B1FA0ABE}" type="pres">
      <dgm:prSet presAssocID="{26422178-6C6B-45CC-9DD7-AE0D472FB2DE}" presName="parentText" presStyleLbl="node1" presStyleIdx="0" presStyleCnt="2">
        <dgm:presLayoutVars>
          <dgm:chMax val="0"/>
          <dgm:bulletEnabled val="1"/>
        </dgm:presLayoutVars>
      </dgm:prSet>
      <dgm:spPr/>
    </dgm:pt>
    <dgm:pt modelId="{94124F19-93FC-4BEF-B858-2E49C7F9AFDE}" type="pres">
      <dgm:prSet presAssocID="{26422178-6C6B-45CC-9DD7-AE0D472FB2DE}" presName="childText" presStyleLbl="revTx" presStyleIdx="0" presStyleCnt="2">
        <dgm:presLayoutVars>
          <dgm:bulletEnabled val="1"/>
        </dgm:presLayoutVars>
      </dgm:prSet>
      <dgm:spPr/>
    </dgm:pt>
    <dgm:pt modelId="{67250618-E109-47B8-AEF8-192BE8FE4A20}" type="pres">
      <dgm:prSet presAssocID="{C755A1A5-696E-4B03-9938-9132AA2F4CD9}" presName="parentText" presStyleLbl="node1" presStyleIdx="1" presStyleCnt="2">
        <dgm:presLayoutVars>
          <dgm:chMax val="0"/>
          <dgm:bulletEnabled val="1"/>
        </dgm:presLayoutVars>
      </dgm:prSet>
      <dgm:spPr/>
    </dgm:pt>
    <dgm:pt modelId="{2FB1CC5B-D8B2-44ED-8694-4E13A1B45FBF}" type="pres">
      <dgm:prSet presAssocID="{C755A1A5-696E-4B03-9938-9132AA2F4CD9}" presName="childText" presStyleLbl="revTx" presStyleIdx="1" presStyleCnt="2">
        <dgm:presLayoutVars>
          <dgm:bulletEnabled val="1"/>
        </dgm:presLayoutVars>
      </dgm:prSet>
      <dgm:spPr/>
    </dgm:pt>
  </dgm:ptLst>
  <dgm:cxnLst>
    <dgm:cxn modelId="{01D70F02-DF17-4D99-BB2E-0E400ACF0D3A}" type="presOf" srcId="{9A91F303-29F1-46D4-A3CA-BE4F7961AC93}" destId="{94124F19-93FC-4BEF-B858-2E49C7F9AFDE}" srcOrd="0" destOrd="3" presId="urn:microsoft.com/office/officeart/2005/8/layout/vList2"/>
    <dgm:cxn modelId="{E1885322-AD70-4F57-A36A-4116F75A0203}" srcId="{26422178-6C6B-45CC-9DD7-AE0D472FB2DE}" destId="{C336BB69-1DD9-4B8E-9C20-73D313D06C2E}" srcOrd="1" destOrd="0" parTransId="{578D16C7-43EE-44AF-B2A1-A87093B89DF0}" sibTransId="{DD05879F-A36B-4836-9BC7-87575663F61A}"/>
    <dgm:cxn modelId="{82EB282A-6E2E-485C-AB7A-C9EE4E24C62F}" srcId="{C755A1A5-696E-4B03-9938-9132AA2F4CD9}" destId="{7B608577-E0F5-4E35-83B7-47F73881690A}" srcOrd="0" destOrd="0" parTransId="{6A6DDDE8-9E7C-4A5D-966E-C895F8B65D10}" sibTransId="{19DE8B0E-37F0-43CB-A755-E1048D9A1B8A}"/>
    <dgm:cxn modelId="{27EF6E2C-4830-43A8-AF7A-96BFDDA4EAA6}" srcId="{C5C3B5F1-0A2B-44E1-AC9A-C1ECC8C6500C}" destId="{C755A1A5-696E-4B03-9938-9132AA2F4CD9}" srcOrd="1" destOrd="0" parTransId="{2E40D3F4-BCD8-4B37-A56C-37AD951BC9F4}" sibTransId="{C51953AB-76DD-4434-8F90-28E09E5C250B}"/>
    <dgm:cxn modelId="{10BF782D-A168-4666-9B2B-0DD80B73285D}" srcId="{26422178-6C6B-45CC-9DD7-AE0D472FB2DE}" destId="{9A91F303-29F1-46D4-A3CA-BE4F7961AC93}" srcOrd="3" destOrd="0" parTransId="{A42F9EBC-B103-458E-867F-75A2A04B7D16}" sibTransId="{D0A879AD-FCE5-453F-9D7F-F8566D5B6FC6}"/>
    <dgm:cxn modelId="{7E2E8640-5785-455F-B1B6-E869B2E6BA1D}" srcId="{C755A1A5-696E-4B03-9938-9132AA2F4CD9}" destId="{2396C4C7-B1A4-4724-8915-F07F61B7C775}" srcOrd="3" destOrd="0" parTransId="{570F6239-9D39-49F8-816F-90D267AD1FD6}" sibTransId="{01BEB74C-098A-4B39-84F4-C12BD5BD6C52}"/>
    <dgm:cxn modelId="{D744EF40-133F-4E87-8F9A-7392A44DFA38}" type="presOf" srcId="{C5C3B5F1-0A2B-44E1-AC9A-C1ECC8C6500C}" destId="{2390DD80-C4C7-4FAD-8045-63E911CF9596}" srcOrd="0" destOrd="0" presId="urn:microsoft.com/office/officeart/2005/8/layout/vList2"/>
    <dgm:cxn modelId="{49A90E45-9203-4837-8284-C98472DFB44B}" type="presOf" srcId="{2505F452-D836-45FB-A8F4-09E88060A5CC}" destId="{94124F19-93FC-4BEF-B858-2E49C7F9AFDE}" srcOrd="0" destOrd="2" presId="urn:microsoft.com/office/officeart/2005/8/layout/vList2"/>
    <dgm:cxn modelId="{12A7074F-23D3-47D8-B7BA-E59DCD2F32F5}" type="presOf" srcId="{C336BB69-1DD9-4B8E-9C20-73D313D06C2E}" destId="{94124F19-93FC-4BEF-B858-2E49C7F9AFDE}" srcOrd="0" destOrd="1" presId="urn:microsoft.com/office/officeart/2005/8/layout/vList2"/>
    <dgm:cxn modelId="{FD5D6E55-1DCA-4F26-862A-5E5C92BE1764}" srcId="{C5C3B5F1-0A2B-44E1-AC9A-C1ECC8C6500C}" destId="{26422178-6C6B-45CC-9DD7-AE0D472FB2DE}" srcOrd="0" destOrd="0" parTransId="{EC7433E6-FB72-49F0-A525-C17BFC86C948}" sibTransId="{EBBBC411-C4D3-4585-B699-C2DAF57413E5}"/>
    <dgm:cxn modelId="{A265768C-B1CD-42CA-AB8F-235E48DE52EC}" type="presOf" srcId="{26422178-6C6B-45CC-9DD7-AE0D472FB2DE}" destId="{D59E0104-D1E9-4B47-87AC-44D6B1FA0ABE}" srcOrd="0" destOrd="0" presId="urn:microsoft.com/office/officeart/2005/8/layout/vList2"/>
    <dgm:cxn modelId="{DE52BE92-9588-4A10-8A7E-E18F47920A56}" srcId="{C755A1A5-696E-4B03-9938-9132AA2F4CD9}" destId="{2AE550A9-08A0-413B-9854-61DACE9B3156}" srcOrd="1" destOrd="0" parTransId="{F0C3875D-D329-454C-B56D-D2DBCB9E3A26}" sibTransId="{78AC85DC-04E0-4A0B-8A74-6202B6009147}"/>
    <dgm:cxn modelId="{C5916A99-48D0-471C-A567-0590ADE00DF6}" type="presOf" srcId="{2396C4C7-B1A4-4724-8915-F07F61B7C775}" destId="{2FB1CC5B-D8B2-44ED-8694-4E13A1B45FBF}" srcOrd="0" destOrd="3" presId="urn:microsoft.com/office/officeart/2005/8/layout/vList2"/>
    <dgm:cxn modelId="{B7D0B9A7-35BE-46AF-86DE-8ED42C4EBF6C}" srcId="{26422178-6C6B-45CC-9DD7-AE0D472FB2DE}" destId="{434AEDE4-C0D7-44E5-BA6F-E750C6C78EBB}" srcOrd="0" destOrd="0" parTransId="{682369BE-05A3-4DCC-A820-903AF1EF863B}" sibTransId="{1F61A825-646C-46D4-9D30-6A388A941FC6}"/>
    <dgm:cxn modelId="{52B769CE-3A1A-4214-89C0-E52392AD5438}" type="presOf" srcId="{2AE550A9-08A0-413B-9854-61DACE9B3156}" destId="{2FB1CC5B-D8B2-44ED-8694-4E13A1B45FBF}" srcOrd="0" destOrd="1" presId="urn:microsoft.com/office/officeart/2005/8/layout/vList2"/>
    <dgm:cxn modelId="{42B4AAD2-7E21-44EB-ADE6-7B375CFEB91C}" type="presOf" srcId="{10406AC3-309F-4CE8-B6BA-E20F549A287D}" destId="{2FB1CC5B-D8B2-44ED-8694-4E13A1B45FBF}" srcOrd="0" destOrd="2" presId="urn:microsoft.com/office/officeart/2005/8/layout/vList2"/>
    <dgm:cxn modelId="{674F88D6-6D12-4CF1-9A5C-788AE4A1E381}" type="presOf" srcId="{7B608577-E0F5-4E35-83B7-47F73881690A}" destId="{2FB1CC5B-D8B2-44ED-8694-4E13A1B45FBF}" srcOrd="0" destOrd="0" presId="urn:microsoft.com/office/officeart/2005/8/layout/vList2"/>
    <dgm:cxn modelId="{127584E0-08C3-4F9E-A2ED-AD8A41FA37B3}" type="presOf" srcId="{434AEDE4-C0D7-44E5-BA6F-E750C6C78EBB}" destId="{94124F19-93FC-4BEF-B858-2E49C7F9AFDE}" srcOrd="0" destOrd="0" presId="urn:microsoft.com/office/officeart/2005/8/layout/vList2"/>
    <dgm:cxn modelId="{19B5CFE2-B396-466E-BB67-4EDEC9AB1FC2}" srcId="{26422178-6C6B-45CC-9DD7-AE0D472FB2DE}" destId="{2505F452-D836-45FB-A8F4-09E88060A5CC}" srcOrd="2" destOrd="0" parTransId="{85D50D6A-26FA-4AC6-9E6D-C200F3B683C9}" sibTransId="{935E31C6-F59C-4CD5-B327-F5EECC1D6787}"/>
    <dgm:cxn modelId="{EE4985E9-A61D-41A2-9C93-FB7D82C6937E}" srcId="{C755A1A5-696E-4B03-9938-9132AA2F4CD9}" destId="{10406AC3-309F-4CE8-B6BA-E20F549A287D}" srcOrd="2" destOrd="0" parTransId="{B873C271-F2F4-420C-BF6B-A191B6F6B13C}" sibTransId="{B6E76F88-9233-42AF-A01F-16D164AE0742}"/>
    <dgm:cxn modelId="{076C13F3-3FDD-41CE-B2E4-7905A4D56E0A}" type="presOf" srcId="{C755A1A5-696E-4B03-9938-9132AA2F4CD9}" destId="{67250618-E109-47B8-AEF8-192BE8FE4A20}" srcOrd="0" destOrd="0" presId="urn:microsoft.com/office/officeart/2005/8/layout/vList2"/>
    <dgm:cxn modelId="{964D6D77-FD6C-4523-A2CF-74873BCE0C36}" type="presParOf" srcId="{2390DD80-C4C7-4FAD-8045-63E911CF9596}" destId="{D59E0104-D1E9-4B47-87AC-44D6B1FA0ABE}" srcOrd="0" destOrd="0" presId="urn:microsoft.com/office/officeart/2005/8/layout/vList2"/>
    <dgm:cxn modelId="{A818215B-4601-4BD7-B63B-C2DD40F32EC7}" type="presParOf" srcId="{2390DD80-C4C7-4FAD-8045-63E911CF9596}" destId="{94124F19-93FC-4BEF-B858-2E49C7F9AFDE}" srcOrd="1" destOrd="0" presId="urn:microsoft.com/office/officeart/2005/8/layout/vList2"/>
    <dgm:cxn modelId="{1CED13FC-CAF7-4A7C-9A9B-D206FAA148AF}" type="presParOf" srcId="{2390DD80-C4C7-4FAD-8045-63E911CF9596}" destId="{67250618-E109-47B8-AEF8-192BE8FE4A20}" srcOrd="2" destOrd="0" presId="urn:microsoft.com/office/officeart/2005/8/layout/vList2"/>
    <dgm:cxn modelId="{EF70FC5D-033F-46E2-B5CC-7DEE8E75EE4E}" type="presParOf" srcId="{2390DD80-C4C7-4FAD-8045-63E911CF9596}" destId="{2FB1CC5B-D8B2-44ED-8694-4E13A1B45FB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D424BDA0-9557-4464-AB43-044638ABAA8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A88DEBE-8119-4866-9DEC-C0994ABB2803}" type="parTrans" cxnId="{F9F64315-DA73-421E-9B73-3372EA265716}">
      <dgm:prSet/>
      <dgm:spPr/>
      <dgm:t>
        <a:bodyPr/>
        <a:lstStyle/>
        <a:p>
          <a:endParaRPr lang="en-US"/>
        </a:p>
      </dgm:t>
    </dgm:pt>
    <dgm:pt modelId="{B943D171-546C-4C61-9E05-269A20881AF8}">
      <dgm:prSe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US" b="1"/>
            <a:t>Advantages:</a:t>
          </a:r>
          <a:endParaRPr lang="en-US"/>
        </a:p>
      </dgm:t>
    </dgm:pt>
    <dgm:pt modelId="{A14A2B12-6ABB-49C4-B4BD-ED978AA9BC4D}" type="parTrans" cxnId="{BA56F533-BF91-4B14-AFA1-5E019463338C}">
      <dgm:prSet/>
      <dgm:spPr/>
      <dgm:t>
        <a:bodyPr/>
        <a:lstStyle/>
        <a:p>
          <a:endParaRPr lang="en-US"/>
        </a:p>
      </dgm:t>
    </dgm:pt>
    <dgm:pt modelId="{49E398AA-9A80-49F5-9CC2-0B613E3947CC}">
      <dgm:prSet/>
      <dgm:spPr>
        <a:noFill/>
        <a:ln>
          <a:noFill/>
        </a:ln>
      </dgm:spPr>
      <dgm:t>
        <a:bodyPr/>
        <a:lstStyle/>
        <a:p>
          <a:r>
            <a:rPr lang="en-US" b="1"/>
            <a:t>Predictive Power:</a:t>
          </a:r>
          <a:r>
            <a:rPr lang="en-US"/>
            <a:t> Can predict future trends and outcomes based on historical data.</a:t>
          </a:r>
        </a:p>
      </dgm:t>
    </dgm:pt>
    <dgm:pt modelId="{D974B693-A03F-4EF6-92ED-5803A4F89EDF}" type="sibTrans" cxnId="{BA56F533-BF91-4B14-AFA1-5E019463338C}">
      <dgm:prSet/>
      <dgm:spPr/>
      <dgm:t>
        <a:bodyPr/>
        <a:lstStyle/>
        <a:p>
          <a:endParaRPr lang="en-US"/>
        </a:p>
      </dgm:t>
    </dgm:pt>
    <dgm:pt modelId="{E2506BE0-393A-43C3-B41A-9BC9979540CD}" type="parTrans" cxnId="{B8D538C4-4C95-4643-B64A-D9B58944D3ED}">
      <dgm:prSet/>
      <dgm:spPr/>
      <dgm:t>
        <a:bodyPr/>
        <a:lstStyle/>
        <a:p>
          <a:endParaRPr lang="en-US"/>
        </a:p>
      </dgm:t>
    </dgm:pt>
    <dgm:pt modelId="{5AF3E8A0-DB45-47BB-87CA-9D8023076DA8}">
      <dgm:prSet/>
      <dgm:spPr>
        <a:noFill/>
        <a:ln>
          <a:noFill/>
        </a:ln>
      </dgm:spPr>
      <dgm:t>
        <a:bodyPr/>
        <a:lstStyle/>
        <a:p>
          <a:r>
            <a:rPr lang="en-US" b="1"/>
            <a:t>Automation:</a:t>
          </a:r>
          <a:r>
            <a:rPr lang="en-US"/>
            <a:t> Automates decision-making processes, reducing the need for human intervention.</a:t>
          </a:r>
        </a:p>
      </dgm:t>
    </dgm:pt>
    <dgm:pt modelId="{054EEADF-F261-44A1-9DB2-A26D17779DED}" type="sibTrans" cxnId="{B8D538C4-4C95-4643-B64A-D9B58944D3ED}">
      <dgm:prSet/>
      <dgm:spPr/>
      <dgm:t>
        <a:bodyPr/>
        <a:lstStyle/>
        <a:p>
          <a:endParaRPr lang="en-US"/>
        </a:p>
      </dgm:t>
    </dgm:pt>
    <dgm:pt modelId="{97A06D03-70FD-4509-B806-7EF744E2255C}" type="parTrans" cxnId="{1A628FC1-9E79-4A50-94BA-94F24024801D}">
      <dgm:prSet/>
      <dgm:spPr/>
      <dgm:t>
        <a:bodyPr/>
        <a:lstStyle/>
        <a:p>
          <a:endParaRPr lang="en-US"/>
        </a:p>
      </dgm:t>
    </dgm:pt>
    <dgm:pt modelId="{8D7A9C53-B2D2-4242-BC8F-77D06F2D01B3}">
      <dgm:prSet/>
      <dgm:spPr>
        <a:noFill/>
        <a:ln>
          <a:noFill/>
        </a:ln>
      </dgm:spPr>
      <dgm:t>
        <a:bodyPr/>
        <a:lstStyle/>
        <a:p>
          <a:r>
            <a:rPr lang="en-US" b="1"/>
            <a:t>Adaptability:</a:t>
          </a:r>
          <a:r>
            <a:rPr lang="en-US"/>
            <a:t> Can adapt and improve over time with more data </a:t>
          </a:r>
        </a:p>
      </dgm:t>
    </dgm:pt>
    <dgm:pt modelId="{2E784BC1-D7E3-4158-BC2B-F646BE7A41EE}" type="sibTrans" cxnId="{1A628FC1-9E79-4A50-94BA-94F24024801D}">
      <dgm:prSet/>
      <dgm:spPr/>
      <dgm:t>
        <a:bodyPr/>
        <a:lstStyle/>
        <a:p>
          <a:endParaRPr lang="en-US"/>
        </a:p>
      </dgm:t>
    </dgm:pt>
    <dgm:pt modelId="{21112E1C-6CF8-4D5A-BBA9-7D7E414D99F5}" type="parTrans" cxnId="{69BC28C0-81A5-48FD-B692-5B8B154E697C}">
      <dgm:prSet/>
      <dgm:spPr/>
      <dgm:t>
        <a:bodyPr/>
        <a:lstStyle/>
        <a:p>
          <a:endParaRPr lang="en-US"/>
        </a:p>
      </dgm:t>
    </dgm:pt>
    <dgm:pt modelId="{50C92767-A96C-43A8-BF07-44053E387C20}">
      <dgm:prSet/>
      <dgm:spPr>
        <a:noFill/>
        <a:ln>
          <a:noFill/>
        </a:ln>
      </dgm:spPr>
      <dgm:t>
        <a:bodyPr/>
        <a:lstStyle/>
        <a:p>
          <a:r>
            <a:rPr lang="en-US" b="1"/>
            <a:t>Scalability:</a:t>
          </a:r>
          <a:r>
            <a:rPr lang="en-US"/>
            <a:t> Applicable to various domains and can handle large datasets efficiently.</a:t>
          </a:r>
        </a:p>
      </dgm:t>
    </dgm:pt>
    <dgm:pt modelId="{F1A2DB73-8B08-4044-B557-F22BF7BC7F71}" type="sibTrans" cxnId="{69BC28C0-81A5-48FD-B692-5B8B154E697C}">
      <dgm:prSet/>
      <dgm:spPr/>
      <dgm:t>
        <a:bodyPr/>
        <a:lstStyle/>
        <a:p>
          <a:endParaRPr lang="en-US"/>
        </a:p>
      </dgm:t>
    </dgm:pt>
    <dgm:pt modelId="{A969A0F6-380D-4135-8D8F-A66452F0B87F}" type="sibTrans" cxnId="{F9F64315-DA73-421E-9B73-3372EA265716}">
      <dgm:prSet/>
      <dgm:spPr/>
      <dgm:t>
        <a:bodyPr/>
        <a:lstStyle/>
        <a:p>
          <a:endParaRPr lang="en-US"/>
        </a:p>
      </dgm:t>
    </dgm:pt>
    <dgm:pt modelId="{972E3441-215C-4494-B27C-2FAC9A86E854}" type="parTrans" cxnId="{C36826C9-D49E-4B6E-A3C3-2E15B6170BC1}">
      <dgm:prSet/>
      <dgm:spPr/>
      <dgm:t>
        <a:bodyPr/>
        <a:lstStyle/>
        <a:p>
          <a:endParaRPr lang="en-US"/>
        </a:p>
      </dgm:t>
    </dgm:pt>
    <dgm:pt modelId="{4F6DF104-C0AB-4682-BBB9-866D925497FB}">
      <dgm:prSe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US" b="1"/>
            <a:t>Limitations:</a:t>
          </a:r>
          <a:endParaRPr lang="en-US"/>
        </a:p>
      </dgm:t>
    </dgm:pt>
    <dgm:pt modelId="{35F6F350-1AE6-4918-91B6-D26836D6E72F}" type="parTrans" cxnId="{9C8934B0-7D6D-4622-9671-087CBFE8276D}">
      <dgm:prSet/>
      <dgm:spPr/>
      <dgm:t>
        <a:bodyPr/>
        <a:lstStyle/>
        <a:p>
          <a:endParaRPr lang="en-US"/>
        </a:p>
      </dgm:t>
    </dgm:pt>
    <dgm:pt modelId="{023365FA-649F-4BA5-85DC-050FB56398C3}">
      <dgm:prSet/>
      <dgm:spPr>
        <a:noFill/>
        <a:ln>
          <a:noFill/>
        </a:ln>
      </dgm:spPr>
      <dgm:t>
        <a:bodyPr/>
        <a:lstStyle/>
        <a:p>
          <a:r>
            <a:rPr lang="en-US" b="1"/>
            <a:t>Data Dependency:</a:t>
          </a:r>
          <a:r>
            <a:rPr lang="en-US"/>
            <a:t> Requires large amounts of high-quality data for accurate predictions.</a:t>
          </a:r>
        </a:p>
      </dgm:t>
    </dgm:pt>
    <dgm:pt modelId="{D37627D6-5B78-4183-AD15-24C6A08DD9C6}" type="sibTrans" cxnId="{9C8934B0-7D6D-4622-9671-087CBFE8276D}">
      <dgm:prSet/>
      <dgm:spPr/>
      <dgm:t>
        <a:bodyPr/>
        <a:lstStyle/>
        <a:p>
          <a:endParaRPr lang="en-US"/>
        </a:p>
      </dgm:t>
    </dgm:pt>
    <dgm:pt modelId="{56F2E89B-68D0-4AFB-882C-24945C984A55}" type="parTrans" cxnId="{55039D37-C1A6-492F-840E-EA614CDFD7DD}">
      <dgm:prSet/>
      <dgm:spPr/>
      <dgm:t>
        <a:bodyPr/>
        <a:lstStyle/>
        <a:p>
          <a:endParaRPr lang="en-US"/>
        </a:p>
      </dgm:t>
    </dgm:pt>
    <dgm:pt modelId="{2FA298D7-23A1-42F6-83E4-8734F427A11A}">
      <dgm:prSet/>
      <dgm:spPr>
        <a:noFill/>
        <a:ln>
          <a:noFill/>
        </a:ln>
      </dgm:spPr>
      <dgm:t>
        <a:bodyPr/>
        <a:lstStyle/>
        <a:p>
          <a:r>
            <a:rPr lang="en-US" b="1"/>
            <a:t>Complexity:</a:t>
          </a:r>
          <a:r>
            <a:rPr lang="en-US"/>
            <a:t> Models can be complex and difficult to understand or interpret.</a:t>
          </a:r>
        </a:p>
      </dgm:t>
    </dgm:pt>
    <dgm:pt modelId="{30FB6E9F-2EB3-46F0-9EBE-5FB492B37199}" type="sibTrans" cxnId="{55039D37-C1A6-492F-840E-EA614CDFD7DD}">
      <dgm:prSet/>
      <dgm:spPr/>
      <dgm:t>
        <a:bodyPr/>
        <a:lstStyle/>
        <a:p>
          <a:endParaRPr lang="en-US"/>
        </a:p>
      </dgm:t>
    </dgm:pt>
    <dgm:pt modelId="{46087213-0D6C-4F89-9644-39E19445AA07}" type="parTrans" cxnId="{2D473A0B-BA65-4889-8764-ECC6369000BF}">
      <dgm:prSet/>
      <dgm:spPr/>
      <dgm:t>
        <a:bodyPr/>
        <a:lstStyle/>
        <a:p>
          <a:endParaRPr lang="en-US"/>
        </a:p>
      </dgm:t>
    </dgm:pt>
    <dgm:pt modelId="{CD13F6DA-574A-4C86-B204-81BAB6389C17}">
      <dgm:prSet/>
      <dgm:spPr>
        <a:noFill/>
        <a:ln>
          <a:noFill/>
        </a:ln>
      </dgm:spPr>
      <dgm:t>
        <a:bodyPr/>
        <a:lstStyle/>
        <a:p>
          <a:r>
            <a:rPr lang="en-US" b="1"/>
            <a:t>Overfitting:</a:t>
          </a:r>
          <a:r>
            <a:rPr lang="en-US"/>
            <a:t> Risk of overfitting to training data, leading to poor generalization.</a:t>
          </a:r>
        </a:p>
      </dgm:t>
    </dgm:pt>
    <dgm:pt modelId="{4FB47DE5-772C-4B2F-917A-790DC832B0AF}" type="sibTrans" cxnId="{2D473A0B-BA65-4889-8764-ECC6369000BF}">
      <dgm:prSet/>
      <dgm:spPr/>
      <dgm:t>
        <a:bodyPr/>
        <a:lstStyle/>
        <a:p>
          <a:endParaRPr lang="en-US"/>
        </a:p>
      </dgm:t>
    </dgm:pt>
    <dgm:pt modelId="{0F8F7DCC-DD34-499B-9341-34ACFBF0E6EE}" type="parTrans" cxnId="{7B54F6D5-02A4-4024-95AC-B3A309E3BF95}">
      <dgm:prSet/>
      <dgm:spPr/>
      <dgm:t>
        <a:bodyPr/>
        <a:lstStyle/>
        <a:p>
          <a:endParaRPr lang="en-US"/>
        </a:p>
      </dgm:t>
    </dgm:pt>
    <dgm:pt modelId="{E14474FE-CE85-4090-9992-438CC9605E53}">
      <dgm:prSet/>
      <dgm:spPr>
        <a:noFill/>
        <a:ln>
          <a:noFill/>
        </a:ln>
      </dgm:spPr>
      <dgm:t>
        <a:bodyPr/>
        <a:lstStyle/>
        <a:p>
          <a:r>
            <a:rPr lang="en-US" b="1"/>
            <a:t>Resource Intensive:</a:t>
          </a:r>
          <a:r>
            <a:rPr lang="en-US"/>
            <a:t> Can be computationally expensive and require significant resources.</a:t>
          </a:r>
        </a:p>
      </dgm:t>
    </dgm:pt>
    <dgm:pt modelId="{02988CA9-D08C-45E5-A891-EDEEAFED07D3}" type="sibTrans" cxnId="{7B54F6D5-02A4-4024-95AC-B3A309E3BF95}">
      <dgm:prSet/>
      <dgm:spPr/>
      <dgm:t>
        <a:bodyPr/>
        <a:lstStyle/>
        <a:p>
          <a:endParaRPr lang="en-US"/>
        </a:p>
      </dgm:t>
    </dgm:pt>
    <dgm:pt modelId="{607A3A7F-8C9D-48B0-B7E6-20628992C42C}" type="sibTrans" cxnId="{C36826C9-D49E-4B6E-A3C3-2E15B6170BC1}">
      <dgm:prSet/>
      <dgm:spPr/>
      <dgm:t>
        <a:bodyPr/>
        <a:lstStyle/>
        <a:p>
          <a:endParaRPr lang="en-US"/>
        </a:p>
      </dgm:t>
    </dgm:pt>
    <dgm:pt modelId="{8A8EA806-5AB2-4B28-BC79-15001189D4E3}" type="pres">
      <dgm:prSet presAssocID="{D424BDA0-9557-4464-AB43-044638ABAA8C}" presName="linear" presStyleCnt="0">
        <dgm:presLayoutVars>
          <dgm:animLvl val="lvl"/>
          <dgm:resizeHandles val="exact"/>
        </dgm:presLayoutVars>
      </dgm:prSet>
      <dgm:spPr/>
    </dgm:pt>
    <dgm:pt modelId="{C2311CEA-3A5C-4105-A8D0-20A869612D1B}" type="pres">
      <dgm:prSet presAssocID="{B943D171-546C-4C61-9E05-269A20881AF8}" presName="parentText" presStyleLbl="node1" presStyleIdx="0" presStyleCnt="2">
        <dgm:presLayoutVars>
          <dgm:chMax val="0"/>
          <dgm:bulletEnabled val="1"/>
        </dgm:presLayoutVars>
      </dgm:prSet>
      <dgm:spPr/>
    </dgm:pt>
    <dgm:pt modelId="{2C7A805F-BDA1-4469-A6DB-1A3744E845D3}" type="pres">
      <dgm:prSet presAssocID="{B943D171-546C-4C61-9E05-269A20881AF8}" presName="childText" presStyleLbl="revTx" presStyleIdx="0" presStyleCnt="2">
        <dgm:presLayoutVars>
          <dgm:bulletEnabled val="1"/>
        </dgm:presLayoutVars>
      </dgm:prSet>
      <dgm:spPr/>
    </dgm:pt>
    <dgm:pt modelId="{0C8B789B-ACF1-4D4B-A0C1-BF8A22C2BED1}" type="pres">
      <dgm:prSet presAssocID="{4F6DF104-C0AB-4682-BBB9-866D925497FB}" presName="parentText" presStyleLbl="node1" presStyleIdx="1" presStyleCnt="2">
        <dgm:presLayoutVars>
          <dgm:chMax val="0"/>
          <dgm:bulletEnabled val="1"/>
        </dgm:presLayoutVars>
      </dgm:prSet>
      <dgm:spPr/>
    </dgm:pt>
    <dgm:pt modelId="{454800F7-834B-460E-8B18-51A94823CBF5}" type="pres">
      <dgm:prSet presAssocID="{4F6DF104-C0AB-4682-BBB9-866D925497FB}" presName="childText" presStyleLbl="revTx" presStyleIdx="1" presStyleCnt="2">
        <dgm:presLayoutVars>
          <dgm:bulletEnabled val="1"/>
        </dgm:presLayoutVars>
      </dgm:prSet>
      <dgm:spPr/>
    </dgm:pt>
  </dgm:ptLst>
  <dgm:cxnLst>
    <dgm:cxn modelId="{2D473A0B-BA65-4889-8764-ECC6369000BF}" srcId="{4F6DF104-C0AB-4682-BBB9-866D925497FB}" destId="{CD13F6DA-574A-4C86-B204-81BAB6389C17}" srcOrd="2" destOrd="0" parTransId="{46087213-0D6C-4F89-9644-39E19445AA07}" sibTransId="{4FB47DE5-772C-4B2F-917A-790DC832B0AF}"/>
    <dgm:cxn modelId="{F9F64315-DA73-421E-9B73-3372EA265716}" srcId="{D424BDA0-9557-4464-AB43-044638ABAA8C}" destId="{B943D171-546C-4C61-9E05-269A20881AF8}" srcOrd="0" destOrd="0" parTransId="{7A88DEBE-8119-4866-9DEC-C0994ABB2803}" sibTransId="{A969A0F6-380D-4135-8D8F-A66452F0B87F}"/>
    <dgm:cxn modelId="{45485223-ACF8-423D-8A39-C437BC4A78A0}" type="presOf" srcId="{50C92767-A96C-43A8-BF07-44053E387C20}" destId="{2C7A805F-BDA1-4469-A6DB-1A3744E845D3}" srcOrd="0" destOrd="3" presId="urn:microsoft.com/office/officeart/2005/8/layout/vList2"/>
    <dgm:cxn modelId="{1FBEC42C-F220-4C5F-8401-54CC53FBF1F5}" type="presOf" srcId="{CD13F6DA-574A-4C86-B204-81BAB6389C17}" destId="{454800F7-834B-460E-8B18-51A94823CBF5}" srcOrd="0" destOrd="2" presId="urn:microsoft.com/office/officeart/2005/8/layout/vList2"/>
    <dgm:cxn modelId="{BA56F533-BF91-4B14-AFA1-5E019463338C}" srcId="{B943D171-546C-4C61-9E05-269A20881AF8}" destId="{49E398AA-9A80-49F5-9CC2-0B613E3947CC}" srcOrd="0" destOrd="0" parTransId="{A14A2B12-6ABB-49C4-B4BD-ED978AA9BC4D}" sibTransId="{D974B693-A03F-4EF6-92ED-5803A4F89EDF}"/>
    <dgm:cxn modelId="{B5B1B534-958D-4BE8-BC34-A391DA16F099}" type="presOf" srcId="{E14474FE-CE85-4090-9992-438CC9605E53}" destId="{454800F7-834B-460E-8B18-51A94823CBF5}" srcOrd="0" destOrd="3" presId="urn:microsoft.com/office/officeart/2005/8/layout/vList2"/>
    <dgm:cxn modelId="{55039D37-C1A6-492F-840E-EA614CDFD7DD}" srcId="{4F6DF104-C0AB-4682-BBB9-866D925497FB}" destId="{2FA298D7-23A1-42F6-83E4-8734F427A11A}" srcOrd="1" destOrd="0" parTransId="{56F2E89B-68D0-4AFB-882C-24945C984A55}" sibTransId="{30FB6E9F-2EB3-46F0-9EBE-5FB492B37199}"/>
    <dgm:cxn modelId="{60BC6A76-12D3-427D-BA60-64887E126901}" type="presOf" srcId="{D424BDA0-9557-4464-AB43-044638ABAA8C}" destId="{8A8EA806-5AB2-4B28-BC79-15001189D4E3}" srcOrd="0" destOrd="0" presId="urn:microsoft.com/office/officeart/2005/8/layout/vList2"/>
    <dgm:cxn modelId="{17268D7B-EA45-408F-AA5A-C82340BC9E48}" type="presOf" srcId="{2FA298D7-23A1-42F6-83E4-8734F427A11A}" destId="{454800F7-834B-460E-8B18-51A94823CBF5}" srcOrd="0" destOrd="1" presId="urn:microsoft.com/office/officeart/2005/8/layout/vList2"/>
    <dgm:cxn modelId="{46E90D93-68FA-48C2-AE5F-A773F56C42E1}" type="presOf" srcId="{8D7A9C53-B2D2-4242-BC8F-77D06F2D01B3}" destId="{2C7A805F-BDA1-4469-A6DB-1A3744E845D3}" srcOrd="0" destOrd="2" presId="urn:microsoft.com/office/officeart/2005/8/layout/vList2"/>
    <dgm:cxn modelId="{F3819C9D-A2F0-4FE5-AFEA-514A16A73D7A}" type="presOf" srcId="{023365FA-649F-4BA5-85DC-050FB56398C3}" destId="{454800F7-834B-460E-8B18-51A94823CBF5}" srcOrd="0" destOrd="0" presId="urn:microsoft.com/office/officeart/2005/8/layout/vList2"/>
    <dgm:cxn modelId="{9C8934B0-7D6D-4622-9671-087CBFE8276D}" srcId="{4F6DF104-C0AB-4682-BBB9-866D925497FB}" destId="{023365FA-649F-4BA5-85DC-050FB56398C3}" srcOrd="0" destOrd="0" parTransId="{35F6F350-1AE6-4918-91B6-D26836D6E72F}" sibTransId="{D37627D6-5B78-4183-AD15-24C6A08DD9C6}"/>
    <dgm:cxn modelId="{69BC28C0-81A5-48FD-B692-5B8B154E697C}" srcId="{B943D171-546C-4C61-9E05-269A20881AF8}" destId="{50C92767-A96C-43A8-BF07-44053E387C20}" srcOrd="3" destOrd="0" parTransId="{21112E1C-6CF8-4D5A-BBA9-7D7E414D99F5}" sibTransId="{F1A2DB73-8B08-4044-B557-F22BF7BC7F71}"/>
    <dgm:cxn modelId="{1A628FC1-9E79-4A50-94BA-94F24024801D}" srcId="{B943D171-546C-4C61-9E05-269A20881AF8}" destId="{8D7A9C53-B2D2-4242-BC8F-77D06F2D01B3}" srcOrd="2" destOrd="0" parTransId="{97A06D03-70FD-4509-B806-7EF744E2255C}" sibTransId="{2E784BC1-D7E3-4158-BC2B-F646BE7A41EE}"/>
    <dgm:cxn modelId="{B8D538C4-4C95-4643-B64A-D9B58944D3ED}" srcId="{B943D171-546C-4C61-9E05-269A20881AF8}" destId="{5AF3E8A0-DB45-47BB-87CA-9D8023076DA8}" srcOrd="1" destOrd="0" parTransId="{E2506BE0-393A-43C3-B41A-9BC9979540CD}" sibTransId="{054EEADF-F261-44A1-9DB2-A26D17779DED}"/>
    <dgm:cxn modelId="{C36826C9-D49E-4B6E-A3C3-2E15B6170BC1}" srcId="{D424BDA0-9557-4464-AB43-044638ABAA8C}" destId="{4F6DF104-C0AB-4682-BBB9-866D925497FB}" srcOrd="1" destOrd="0" parTransId="{972E3441-215C-4494-B27C-2FAC9A86E854}" sibTransId="{607A3A7F-8C9D-48B0-B7E6-20628992C42C}"/>
    <dgm:cxn modelId="{3DB0AFD0-FF43-47C7-B25E-1F11CDB188B3}" type="presOf" srcId="{4F6DF104-C0AB-4682-BBB9-866D925497FB}" destId="{0C8B789B-ACF1-4D4B-A0C1-BF8A22C2BED1}" srcOrd="0" destOrd="0" presId="urn:microsoft.com/office/officeart/2005/8/layout/vList2"/>
    <dgm:cxn modelId="{7B54F6D5-02A4-4024-95AC-B3A309E3BF95}" srcId="{4F6DF104-C0AB-4682-BBB9-866D925497FB}" destId="{E14474FE-CE85-4090-9992-438CC9605E53}" srcOrd="3" destOrd="0" parTransId="{0F8F7DCC-DD34-499B-9341-34ACFBF0E6EE}" sibTransId="{02988CA9-D08C-45E5-A891-EDEEAFED07D3}"/>
    <dgm:cxn modelId="{2ACEABD6-51DC-4C17-990E-626FFFF016CF}" type="presOf" srcId="{49E398AA-9A80-49F5-9CC2-0B613E3947CC}" destId="{2C7A805F-BDA1-4469-A6DB-1A3744E845D3}" srcOrd="0" destOrd="0" presId="urn:microsoft.com/office/officeart/2005/8/layout/vList2"/>
    <dgm:cxn modelId="{30D363F9-8491-4B2D-B576-5CF6A738519E}" type="presOf" srcId="{B943D171-546C-4C61-9E05-269A20881AF8}" destId="{C2311CEA-3A5C-4105-A8D0-20A869612D1B}" srcOrd="0" destOrd="0" presId="urn:microsoft.com/office/officeart/2005/8/layout/vList2"/>
    <dgm:cxn modelId="{E9BFECFC-667C-4745-9F3C-62EA697BED93}" type="presOf" srcId="{5AF3E8A0-DB45-47BB-87CA-9D8023076DA8}" destId="{2C7A805F-BDA1-4469-A6DB-1A3744E845D3}" srcOrd="0" destOrd="1" presId="urn:microsoft.com/office/officeart/2005/8/layout/vList2"/>
    <dgm:cxn modelId="{E166D952-1927-4890-A931-51FCC20A4F80}" type="presParOf" srcId="{8A8EA806-5AB2-4B28-BC79-15001189D4E3}" destId="{C2311CEA-3A5C-4105-A8D0-20A869612D1B}" srcOrd="0" destOrd="0" presId="urn:microsoft.com/office/officeart/2005/8/layout/vList2"/>
    <dgm:cxn modelId="{B7F5D107-15F2-4790-88B0-946CDCACA29A}" type="presParOf" srcId="{8A8EA806-5AB2-4B28-BC79-15001189D4E3}" destId="{2C7A805F-BDA1-4469-A6DB-1A3744E845D3}" srcOrd="1" destOrd="0" presId="urn:microsoft.com/office/officeart/2005/8/layout/vList2"/>
    <dgm:cxn modelId="{2F0B2B38-DC27-4893-B6F0-774B9DA100F9}" type="presParOf" srcId="{8A8EA806-5AB2-4B28-BC79-15001189D4E3}" destId="{0C8B789B-ACF1-4D4B-A0C1-BF8A22C2BED1}" srcOrd="2" destOrd="0" presId="urn:microsoft.com/office/officeart/2005/8/layout/vList2"/>
    <dgm:cxn modelId="{0A8B976F-8B98-4DF9-B420-ECB6443D4F86}" type="presParOf" srcId="{8A8EA806-5AB2-4B28-BC79-15001189D4E3}" destId="{454800F7-834B-460E-8B18-51A94823CBF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3.xml><?xml version="1.0" encoding="utf-8"?>
<dgm:dataModel xmlns:dgm="http://schemas.openxmlformats.org/drawingml/2006/diagram" xmlns:a="http://schemas.openxmlformats.org/drawingml/2006/main">
  <dgm:ptLst>
    <dgm:pt modelId="{3D1B98B3-E8C7-4FEA-B3EB-4BA9CC66B10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BC057AD-BE1C-4CCF-BAB4-8BBA4D7DD466}" type="parTrans" cxnId="{0BE3C5B2-8A5B-4A63-88F0-00A3C6C45EA6}">
      <dgm:prSet/>
      <dgm:spPr/>
      <dgm:t>
        <a:bodyPr/>
        <a:lstStyle/>
        <a:p>
          <a:endParaRPr lang="en-US"/>
        </a:p>
      </dgm:t>
    </dgm:pt>
    <dgm:pt modelId="{81A12D2E-F789-45CC-B778-790BD76DD8E3}">
      <dgm:prSe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US" b="1"/>
            <a:t>Advantages</a:t>
          </a:r>
          <a:endParaRPr lang="en-US"/>
        </a:p>
      </dgm:t>
    </dgm:pt>
    <dgm:pt modelId="{9E545A4C-BB6F-43D6-8CA2-D03CDBA3FC88}" type="parTrans" cxnId="{16F232AD-C4C6-4DE9-9EA3-3EF628BDA3E1}">
      <dgm:prSet/>
      <dgm:spPr/>
      <dgm:t>
        <a:bodyPr/>
        <a:lstStyle/>
        <a:p>
          <a:endParaRPr lang="en-US"/>
        </a:p>
      </dgm:t>
    </dgm:pt>
    <dgm:pt modelId="{0D711F20-591F-4EDD-A7F4-9AF52CC66313}">
      <dgm:prSet/>
      <dgm:spPr>
        <a:noFill/>
        <a:ln>
          <a:noFill/>
        </a:ln>
      </dgm:spPr>
      <dgm:t>
        <a:bodyPr/>
        <a:lstStyle/>
        <a:p>
          <a:r>
            <a:rPr lang="en-US" b="1"/>
            <a:t>High Accuracy:</a:t>
          </a:r>
          <a:r>
            <a:rPr lang="en-US"/>
            <a:t> Often achieves higher accuracy than traditional machine learning models, especially in image and speech recognition tasks.</a:t>
          </a:r>
        </a:p>
      </dgm:t>
    </dgm:pt>
    <dgm:pt modelId="{E64D6BF6-E9B9-4034-A187-08AB1954E353}" type="sibTrans" cxnId="{16F232AD-C4C6-4DE9-9EA3-3EF628BDA3E1}">
      <dgm:prSet/>
      <dgm:spPr/>
      <dgm:t>
        <a:bodyPr/>
        <a:lstStyle/>
        <a:p>
          <a:endParaRPr lang="en-US"/>
        </a:p>
      </dgm:t>
    </dgm:pt>
    <dgm:pt modelId="{F4FC1346-FE1D-43CF-BF80-FCF100F9B042}" type="parTrans" cxnId="{2C7AB44B-41C5-4E26-AE0D-2A221AE751BE}">
      <dgm:prSet/>
      <dgm:spPr/>
      <dgm:t>
        <a:bodyPr/>
        <a:lstStyle/>
        <a:p>
          <a:endParaRPr lang="en-US"/>
        </a:p>
      </dgm:t>
    </dgm:pt>
    <dgm:pt modelId="{DCA1187A-CEB5-4C37-A30A-EC196ED8D3C4}">
      <dgm:prSet/>
      <dgm:spPr>
        <a:noFill/>
        <a:ln>
          <a:noFill/>
        </a:ln>
      </dgm:spPr>
      <dgm:t>
        <a:bodyPr/>
        <a:lstStyle/>
        <a:p>
          <a:r>
            <a:rPr lang="en-US" b="1"/>
            <a:t>Feature Extraction:</a:t>
          </a:r>
          <a:r>
            <a:rPr lang="en-US"/>
            <a:t> Automatically extracts relevant features from raw data, reducing the need for manual feature engineering.</a:t>
          </a:r>
        </a:p>
      </dgm:t>
    </dgm:pt>
    <dgm:pt modelId="{0874BAE2-9420-4FF0-B6B0-2BC7BE6BB979}" type="sibTrans" cxnId="{2C7AB44B-41C5-4E26-AE0D-2A221AE751BE}">
      <dgm:prSet/>
      <dgm:spPr/>
      <dgm:t>
        <a:bodyPr/>
        <a:lstStyle/>
        <a:p>
          <a:endParaRPr lang="en-US"/>
        </a:p>
      </dgm:t>
    </dgm:pt>
    <dgm:pt modelId="{287B5424-8DCA-4A28-8375-7C10B403C071}" type="parTrans" cxnId="{E81C3548-1D27-41A8-8B5A-A27754063C7B}">
      <dgm:prSet/>
      <dgm:spPr/>
      <dgm:t>
        <a:bodyPr/>
        <a:lstStyle/>
        <a:p>
          <a:endParaRPr lang="en-US"/>
        </a:p>
      </dgm:t>
    </dgm:pt>
    <dgm:pt modelId="{6A32CB48-DDAB-4CEB-A026-A9EB0956D76C}">
      <dgm:prSet/>
      <dgm:spPr>
        <a:noFill/>
        <a:ln>
          <a:noFill/>
        </a:ln>
      </dgm:spPr>
      <dgm:t>
        <a:bodyPr/>
        <a:lstStyle/>
        <a:p>
          <a:r>
            <a:rPr lang="en-US" b="1"/>
            <a:t>Complex Data Handling:</a:t>
          </a:r>
          <a:r>
            <a:rPr lang="en-US"/>
            <a:t> Excels at handling complex data types, such as images, audio, and text.</a:t>
          </a:r>
        </a:p>
      </dgm:t>
    </dgm:pt>
    <dgm:pt modelId="{230FE5BB-949B-4256-8F91-85A1213E885B}" type="sibTrans" cxnId="{E81C3548-1D27-41A8-8B5A-A27754063C7B}">
      <dgm:prSet/>
      <dgm:spPr/>
      <dgm:t>
        <a:bodyPr/>
        <a:lstStyle/>
        <a:p>
          <a:endParaRPr lang="en-US"/>
        </a:p>
      </dgm:t>
    </dgm:pt>
    <dgm:pt modelId="{EDA81D5D-5907-474D-A521-82995647A200}" type="parTrans" cxnId="{9C516964-8F8A-4DC4-86E4-960D98698FD6}">
      <dgm:prSet/>
      <dgm:spPr/>
      <dgm:t>
        <a:bodyPr/>
        <a:lstStyle/>
        <a:p>
          <a:endParaRPr lang="en-US"/>
        </a:p>
      </dgm:t>
    </dgm:pt>
    <dgm:pt modelId="{09E4E0B2-C309-4273-AF4D-A4085055D468}">
      <dgm:prSet/>
      <dgm:spPr>
        <a:noFill/>
        <a:ln>
          <a:noFill/>
        </a:ln>
      </dgm:spPr>
      <dgm:t>
        <a:bodyPr/>
        <a:lstStyle/>
        <a:p>
          <a:r>
            <a:rPr lang="en-US" b="1"/>
            <a:t>Scalability:</a:t>
          </a:r>
          <a:r>
            <a:rPr lang="en-US"/>
            <a:t> Can process and learn from large-scale datasets.</a:t>
          </a:r>
        </a:p>
      </dgm:t>
    </dgm:pt>
    <dgm:pt modelId="{044E121C-8AD0-42E4-BC2E-DC6FB629E5DE}" type="sibTrans" cxnId="{9C516964-8F8A-4DC4-86E4-960D98698FD6}">
      <dgm:prSet/>
      <dgm:spPr/>
      <dgm:t>
        <a:bodyPr/>
        <a:lstStyle/>
        <a:p>
          <a:endParaRPr lang="en-US"/>
        </a:p>
      </dgm:t>
    </dgm:pt>
    <dgm:pt modelId="{4EE6F39E-59CC-47FD-A133-064214FF4567}" type="sibTrans" cxnId="{0BE3C5B2-8A5B-4A63-88F0-00A3C6C45EA6}">
      <dgm:prSet/>
      <dgm:spPr/>
      <dgm:t>
        <a:bodyPr/>
        <a:lstStyle/>
        <a:p>
          <a:endParaRPr lang="en-US"/>
        </a:p>
      </dgm:t>
    </dgm:pt>
    <dgm:pt modelId="{EBA389C1-6F75-4851-8193-DBF1FA9CB33E}" type="parTrans" cxnId="{1288F7FF-DD3C-4088-BBC4-B9445F5277F4}">
      <dgm:prSet/>
      <dgm:spPr/>
      <dgm:t>
        <a:bodyPr/>
        <a:lstStyle/>
        <a:p>
          <a:endParaRPr lang="en-US"/>
        </a:p>
      </dgm:t>
    </dgm:pt>
    <dgm:pt modelId="{2F0146F8-BB6A-47B0-8B95-BEAEE70FF60E}">
      <dgm:prSe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US" b="1"/>
            <a:t>Limitations</a:t>
          </a:r>
          <a:endParaRPr lang="en-US"/>
        </a:p>
      </dgm:t>
    </dgm:pt>
    <dgm:pt modelId="{C0664961-B9D4-4DFB-BB02-57BF8253A9B5}" type="parTrans" cxnId="{A5977F4B-9D7A-4834-9057-DB136DE896C5}">
      <dgm:prSet/>
      <dgm:spPr/>
      <dgm:t>
        <a:bodyPr/>
        <a:lstStyle/>
        <a:p>
          <a:endParaRPr lang="en-US"/>
        </a:p>
      </dgm:t>
    </dgm:pt>
    <dgm:pt modelId="{E0524DB4-9AC0-42D8-8CC1-EE09B91AF026}">
      <dgm:prSet/>
      <dgm:spPr>
        <a:noFill/>
        <a:ln>
          <a:noFill/>
        </a:ln>
      </dgm:spPr>
      <dgm:t>
        <a:bodyPr/>
        <a:lstStyle/>
        <a:p>
          <a:r>
            <a:rPr lang="en-US" b="1"/>
            <a:t>Data Hungry:</a:t>
          </a:r>
          <a:r>
            <a:rPr lang="en-US"/>
            <a:t> Requires vast amounts of labeled data for training.</a:t>
          </a:r>
        </a:p>
      </dgm:t>
    </dgm:pt>
    <dgm:pt modelId="{7C5422B7-3C13-496D-8E70-A37B40B9F3F7}" type="sibTrans" cxnId="{A5977F4B-9D7A-4834-9057-DB136DE896C5}">
      <dgm:prSet/>
      <dgm:spPr/>
      <dgm:t>
        <a:bodyPr/>
        <a:lstStyle/>
        <a:p>
          <a:endParaRPr lang="en-US"/>
        </a:p>
      </dgm:t>
    </dgm:pt>
    <dgm:pt modelId="{1D4FA03A-7BAA-4747-93D4-456A131A1465}" type="parTrans" cxnId="{355B913E-5C16-4886-8E60-69099763C509}">
      <dgm:prSet/>
      <dgm:spPr/>
      <dgm:t>
        <a:bodyPr/>
        <a:lstStyle/>
        <a:p>
          <a:endParaRPr lang="en-US"/>
        </a:p>
      </dgm:t>
    </dgm:pt>
    <dgm:pt modelId="{814E8B90-7F6F-4E45-AFA4-482D61B865AE}">
      <dgm:prSet/>
      <dgm:spPr>
        <a:noFill/>
        <a:ln>
          <a:noFill/>
        </a:ln>
      </dgm:spPr>
      <dgm:t>
        <a:bodyPr/>
        <a:lstStyle/>
        <a:p>
          <a:r>
            <a:rPr lang="en-US" b="1"/>
            <a:t>Computational Cost:</a:t>
          </a:r>
          <a:r>
            <a:rPr lang="en-US"/>
            <a:t> Extremely resource-intensive, needing powerful GPUs and significant computational power.</a:t>
          </a:r>
        </a:p>
      </dgm:t>
    </dgm:pt>
    <dgm:pt modelId="{534890D9-9556-490C-8495-363B5C793F99}" type="sibTrans" cxnId="{355B913E-5C16-4886-8E60-69099763C509}">
      <dgm:prSet/>
      <dgm:spPr/>
      <dgm:t>
        <a:bodyPr/>
        <a:lstStyle/>
        <a:p>
          <a:endParaRPr lang="en-US"/>
        </a:p>
      </dgm:t>
    </dgm:pt>
    <dgm:pt modelId="{C551AD9D-C910-46C8-8695-BD061B496F24}" type="parTrans" cxnId="{A9AAA88C-800B-4941-937C-151435F478D8}">
      <dgm:prSet/>
      <dgm:spPr/>
      <dgm:t>
        <a:bodyPr/>
        <a:lstStyle/>
        <a:p>
          <a:endParaRPr lang="en-US"/>
        </a:p>
      </dgm:t>
    </dgm:pt>
    <dgm:pt modelId="{390D0B41-03A8-42F5-A55C-57DD1290EC37}">
      <dgm:prSet/>
      <dgm:spPr>
        <a:noFill/>
        <a:ln>
          <a:noFill/>
        </a:ln>
      </dgm:spPr>
      <dgm:t>
        <a:bodyPr/>
        <a:lstStyle/>
        <a:p>
          <a:r>
            <a:rPr lang="en-US" b="1"/>
            <a:t>Black Box Nature:</a:t>
          </a:r>
          <a:r>
            <a:rPr lang="en-US"/>
            <a:t> Often criticized for being opaque and difficult to interpret.</a:t>
          </a:r>
        </a:p>
      </dgm:t>
    </dgm:pt>
    <dgm:pt modelId="{ACC34DE5-AF4F-4414-8056-F1D08D338F82}" type="sibTrans" cxnId="{A9AAA88C-800B-4941-937C-151435F478D8}">
      <dgm:prSet/>
      <dgm:spPr/>
      <dgm:t>
        <a:bodyPr/>
        <a:lstStyle/>
        <a:p>
          <a:endParaRPr lang="en-US"/>
        </a:p>
      </dgm:t>
    </dgm:pt>
    <dgm:pt modelId="{E2237666-FA7F-42FB-843B-F274323F433A}" type="parTrans" cxnId="{5D6D2EC6-1C56-46C1-A41B-629CBB639917}">
      <dgm:prSet/>
      <dgm:spPr/>
      <dgm:t>
        <a:bodyPr/>
        <a:lstStyle/>
        <a:p>
          <a:endParaRPr lang="en-US"/>
        </a:p>
      </dgm:t>
    </dgm:pt>
    <dgm:pt modelId="{9A115B36-63CC-4B31-95B3-0D810E8C5748}">
      <dgm:prSet/>
      <dgm:spPr>
        <a:noFill/>
        <a:ln>
          <a:noFill/>
        </a:ln>
      </dgm:spPr>
      <dgm:t>
        <a:bodyPr/>
        <a:lstStyle/>
        <a:p>
          <a:r>
            <a:rPr lang="en-US" b="1"/>
            <a:t>Training Time:</a:t>
          </a:r>
          <a:r>
            <a:rPr lang="en-US"/>
            <a:t> Training deep learning models can be time-consuming and requires significant effort in tuning.</a:t>
          </a:r>
        </a:p>
      </dgm:t>
    </dgm:pt>
    <dgm:pt modelId="{84B37C73-07B1-4DAA-88C4-6ACB73EFA691}" type="sibTrans" cxnId="{5D6D2EC6-1C56-46C1-A41B-629CBB639917}">
      <dgm:prSet/>
      <dgm:spPr/>
      <dgm:t>
        <a:bodyPr/>
        <a:lstStyle/>
        <a:p>
          <a:endParaRPr lang="en-US"/>
        </a:p>
      </dgm:t>
    </dgm:pt>
    <dgm:pt modelId="{D186377A-9B8C-4A0F-8647-CB9616851515}" type="sibTrans" cxnId="{1288F7FF-DD3C-4088-BBC4-B9445F5277F4}">
      <dgm:prSet/>
      <dgm:spPr/>
      <dgm:t>
        <a:bodyPr/>
        <a:lstStyle/>
        <a:p>
          <a:endParaRPr lang="en-US"/>
        </a:p>
      </dgm:t>
    </dgm:pt>
    <dgm:pt modelId="{406E519B-DD58-46FE-A7E0-BFD6801A137E}" type="pres">
      <dgm:prSet presAssocID="{3D1B98B3-E8C7-4FEA-B3EB-4BA9CC66B10B}" presName="linear" presStyleCnt="0">
        <dgm:presLayoutVars>
          <dgm:animLvl val="lvl"/>
          <dgm:resizeHandles val="exact"/>
        </dgm:presLayoutVars>
      </dgm:prSet>
      <dgm:spPr/>
    </dgm:pt>
    <dgm:pt modelId="{CB69D859-2A62-431E-B5BF-7DAEDA5B6C92}" type="pres">
      <dgm:prSet presAssocID="{81A12D2E-F789-45CC-B778-790BD76DD8E3}" presName="parentText" presStyleLbl="node1" presStyleIdx="0" presStyleCnt="2">
        <dgm:presLayoutVars>
          <dgm:chMax val="0"/>
          <dgm:bulletEnabled val="1"/>
        </dgm:presLayoutVars>
      </dgm:prSet>
      <dgm:spPr/>
    </dgm:pt>
    <dgm:pt modelId="{4207BDA2-8E89-462E-9080-9AD4D80A350D}" type="pres">
      <dgm:prSet presAssocID="{81A12D2E-F789-45CC-B778-790BD76DD8E3}" presName="childText" presStyleLbl="revTx" presStyleIdx="0" presStyleCnt="2">
        <dgm:presLayoutVars>
          <dgm:bulletEnabled val="1"/>
        </dgm:presLayoutVars>
      </dgm:prSet>
      <dgm:spPr/>
    </dgm:pt>
    <dgm:pt modelId="{363D0362-5195-4FCF-9F92-DBB1CEF565D4}" type="pres">
      <dgm:prSet presAssocID="{2F0146F8-BB6A-47B0-8B95-BEAEE70FF60E}" presName="parentText" presStyleLbl="node1" presStyleIdx="1" presStyleCnt="2">
        <dgm:presLayoutVars>
          <dgm:chMax val="0"/>
          <dgm:bulletEnabled val="1"/>
        </dgm:presLayoutVars>
      </dgm:prSet>
      <dgm:spPr/>
    </dgm:pt>
    <dgm:pt modelId="{5BE7CB71-F344-48CB-882F-AB2064FD0FA1}" type="pres">
      <dgm:prSet presAssocID="{2F0146F8-BB6A-47B0-8B95-BEAEE70FF60E}" presName="childText" presStyleLbl="revTx" presStyleIdx="1" presStyleCnt="2">
        <dgm:presLayoutVars>
          <dgm:bulletEnabled val="1"/>
        </dgm:presLayoutVars>
      </dgm:prSet>
      <dgm:spPr/>
    </dgm:pt>
  </dgm:ptLst>
  <dgm:cxnLst>
    <dgm:cxn modelId="{5CA1B915-40F1-4471-9C8E-EF36FCC16881}" type="presOf" srcId="{81A12D2E-F789-45CC-B778-790BD76DD8E3}" destId="{CB69D859-2A62-431E-B5BF-7DAEDA5B6C92}" srcOrd="0" destOrd="0" presId="urn:microsoft.com/office/officeart/2005/8/layout/vList2"/>
    <dgm:cxn modelId="{F221F81C-ABA2-4CA5-90BA-C53C4AC2A51D}" type="presOf" srcId="{09E4E0B2-C309-4273-AF4D-A4085055D468}" destId="{4207BDA2-8E89-462E-9080-9AD4D80A350D}" srcOrd="0" destOrd="3" presId="urn:microsoft.com/office/officeart/2005/8/layout/vList2"/>
    <dgm:cxn modelId="{58C5901D-E950-447D-8596-FDF840E6D35B}" type="presOf" srcId="{9A115B36-63CC-4B31-95B3-0D810E8C5748}" destId="{5BE7CB71-F344-48CB-882F-AB2064FD0FA1}" srcOrd="0" destOrd="3" presId="urn:microsoft.com/office/officeart/2005/8/layout/vList2"/>
    <dgm:cxn modelId="{F11A342F-77D2-4654-AA0C-3245881AFDFC}" type="presOf" srcId="{390D0B41-03A8-42F5-A55C-57DD1290EC37}" destId="{5BE7CB71-F344-48CB-882F-AB2064FD0FA1}" srcOrd="0" destOrd="2" presId="urn:microsoft.com/office/officeart/2005/8/layout/vList2"/>
    <dgm:cxn modelId="{42C7D73B-902C-4B20-8718-AC13D10393F3}" type="presOf" srcId="{6A32CB48-DDAB-4CEB-A026-A9EB0956D76C}" destId="{4207BDA2-8E89-462E-9080-9AD4D80A350D}" srcOrd="0" destOrd="2" presId="urn:microsoft.com/office/officeart/2005/8/layout/vList2"/>
    <dgm:cxn modelId="{355B913E-5C16-4886-8E60-69099763C509}" srcId="{2F0146F8-BB6A-47B0-8B95-BEAEE70FF60E}" destId="{814E8B90-7F6F-4E45-AFA4-482D61B865AE}" srcOrd="1" destOrd="0" parTransId="{1D4FA03A-7BAA-4747-93D4-456A131A1465}" sibTransId="{534890D9-9556-490C-8495-363B5C793F99}"/>
    <dgm:cxn modelId="{FF026B5B-12AB-4C0C-B287-33F081DA720E}" type="presOf" srcId="{E0524DB4-9AC0-42D8-8CC1-EE09B91AF026}" destId="{5BE7CB71-F344-48CB-882F-AB2064FD0FA1}" srcOrd="0" destOrd="0" presId="urn:microsoft.com/office/officeart/2005/8/layout/vList2"/>
    <dgm:cxn modelId="{9C516964-8F8A-4DC4-86E4-960D98698FD6}" srcId="{81A12D2E-F789-45CC-B778-790BD76DD8E3}" destId="{09E4E0B2-C309-4273-AF4D-A4085055D468}" srcOrd="3" destOrd="0" parTransId="{EDA81D5D-5907-474D-A521-82995647A200}" sibTransId="{044E121C-8AD0-42E4-BC2E-DC6FB629E5DE}"/>
    <dgm:cxn modelId="{E81C3548-1D27-41A8-8B5A-A27754063C7B}" srcId="{81A12D2E-F789-45CC-B778-790BD76DD8E3}" destId="{6A32CB48-DDAB-4CEB-A026-A9EB0956D76C}" srcOrd="2" destOrd="0" parTransId="{287B5424-8DCA-4A28-8375-7C10B403C071}" sibTransId="{230FE5BB-949B-4256-8F91-85A1213E885B}"/>
    <dgm:cxn modelId="{A5977F4B-9D7A-4834-9057-DB136DE896C5}" srcId="{2F0146F8-BB6A-47B0-8B95-BEAEE70FF60E}" destId="{E0524DB4-9AC0-42D8-8CC1-EE09B91AF026}" srcOrd="0" destOrd="0" parTransId="{C0664961-B9D4-4DFB-BB02-57BF8253A9B5}" sibTransId="{7C5422B7-3C13-496D-8E70-A37B40B9F3F7}"/>
    <dgm:cxn modelId="{2C7AB44B-41C5-4E26-AE0D-2A221AE751BE}" srcId="{81A12D2E-F789-45CC-B778-790BD76DD8E3}" destId="{DCA1187A-CEB5-4C37-A30A-EC196ED8D3C4}" srcOrd="1" destOrd="0" parTransId="{F4FC1346-FE1D-43CF-BF80-FCF100F9B042}" sibTransId="{0874BAE2-9420-4FF0-B6B0-2BC7BE6BB979}"/>
    <dgm:cxn modelId="{7FFA1886-4B22-4096-A016-419575E149A1}" type="presOf" srcId="{2F0146F8-BB6A-47B0-8B95-BEAEE70FF60E}" destId="{363D0362-5195-4FCF-9F92-DBB1CEF565D4}" srcOrd="0" destOrd="0" presId="urn:microsoft.com/office/officeart/2005/8/layout/vList2"/>
    <dgm:cxn modelId="{A9AAA88C-800B-4941-937C-151435F478D8}" srcId="{2F0146F8-BB6A-47B0-8B95-BEAEE70FF60E}" destId="{390D0B41-03A8-42F5-A55C-57DD1290EC37}" srcOrd="2" destOrd="0" parTransId="{C551AD9D-C910-46C8-8695-BD061B496F24}" sibTransId="{ACC34DE5-AF4F-4414-8056-F1D08D338F82}"/>
    <dgm:cxn modelId="{4F50D196-A5E8-42FA-9A94-8C978301869D}" type="presOf" srcId="{DCA1187A-CEB5-4C37-A30A-EC196ED8D3C4}" destId="{4207BDA2-8E89-462E-9080-9AD4D80A350D}" srcOrd="0" destOrd="1" presId="urn:microsoft.com/office/officeart/2005/8/layout/vList2"/>
    <dgm:cxn modelId="{DE7A029E-554E-4794-AE62-7B45C32F6008}" type="presOf" srcId="{814E8B90-7F6F-4E45-AFA4-482D61B865AE}" destId="{5BE7CB71-F344-48CB-882F-AB2064FD0FA1}" srcOrd="0" destOrd="1" presId="urn:microsoft.com/office/officeart/2005/8/layout/vList2"/>
    <dgm:cxn modelId="{16F232AD-C4C6-4DE9-9EA3-3EF628BDA3E1}" srcId="{81A12D2E-F789-45CC-B778-790BD76DD8E3}" destId="{0D711F20-591F-4EDD-A7F4-9AF52CC66313}" srcOrd="0" destOrd="0" parTransId="{9E545A4C-BB6F-43D6-8CA2-D03CDBA3FC88}" sibTransId="{E64D6BF6-E9B9-4034-A187-08AB1954E353}"/>
    <dgm:cxn modelId="{0BE3C5B2-8A5B-4A63-88F0-00A3C6C45EA6}" srcId="{3D1B98B3-E8C7-4FEA-B3EB-4BA9CC66B10B}" destId="{81A12D2E-F789-45CC-B778-790BD76DD8E3}" srcOrd="0" destOrd="0" parTransId="{0BC057AD-BE1C-4CCF-BAB4-8BBA4D7DD466}" sibTransId="{4EE6F39E-59CC-47FD-A133-064214FF4567}"/>
    <dgm:cxn modelId="{5D6D2EC6-1C56-46C1-A41B-629CBB639917}" srcId="{2F0146F8-BB6A-47B0-8B95-BEAEE70FF60E}" destId="{9A115B36-63CC-4B31-95B3-0D810E8C5748}" srcOrd="3" destOrd="0" parTransId="{E2237666-FA7F-42FB-843B-F274323F433A}" sibTransId="{84B37C73-07B1-4DAA-88C4-6ACB73EFA691}"/>
    <dgm:cxn modelId="{F6AA32DD-B583-4D2F-A3B2-E4A360439EF6}" type="presOf" srcId="{0D711F20-591F-4EDD-A7F4-9AF52CC66313}" destId="{4207BDA2-8E89-462E-9080-9AD4D80A350D}" srcOrd="0" destOrd="0" presId="urn:microsoft.com/office/officeart/2005/8/layout/vList2"/>
    <dgm:cxn modelId="{1B91A2EF-A6B4-4165-AF55-88F56A7875C1}" type="presOf" srcId="{3D1B98B3-E8C7-4FEA-B3EB-4BA9CC66B10B}" destId="{406E519B-DD58-46FE-A7E0-BFD6801A137E}" srcOrd="0" destOrd="0" presId="urn:microsoft.com/office/officeart/2005/8/layout/vList2"/>
    <dgm:cxn modelId="{1288F7FF-DD3C-4088-BBC4-B9445F5277F4}" srcId="{3D1B98B3-E8C7-4FEA-B3EB-4BA9CC66B10B}" destId="{2F0146F8-BB6A-47B0-8B95-BEAEE70FF60E}" srcOrd="1" destOrd="0" parTransId="{EBA389C1-6F75-4851-8193-DBF1FA9CB33E}" sibTransId="{D186377A-9B8C-4A0F-8647-CB9616851515}"/>
    <dgm:cxn modelId="{5CCA5FB3-5344-437A-86A8-2D81E9CC604E}" type="presParOf" srcId="{406E519B-DD58-46FE-A7E0-BFD6801A137E}" destId="{CB69D859-2A62-431E-B5BF-7DAEDA5B6C92}" srcOrd="0" destOrd="0" presId="urn:microsoft.com/office/officeart/2005/8/layout/vList2"/>
    <dgm:cxn modelId="{683E9B78-1DF7-41A1-A235-3304BD8FB194}" type="presParOf" srcId="{406E519B-DD58-46FE-A7E0-BFD6801A137E}" destId="{4207BDA2-8E89-462E-9080-9AD4D80A350D}" srcOrd="1" destOrd="0" presId="urn:microsoft.com/office/officeart/2005/8/layout/vList2"/>
    <dgm:cxn modelId="{0405C27A-D5E8-4504-B9A4-DF930DB6C95A}" type="presParOf" srcId="{406E519B-DD58-46FE-A7E0-BFD6801A137E}" destId="{363D0362-5195-4FCF-9F92-DBB1CEF565D4}" srcOrd="2" destOrd="0" presId="urn:microsoft.com/office/officeart/2005/8/layout/vList2"/>
    <dgm:cxn modelId="{427050B5-B051-475A-88AA-1E6BAD876DD1}" type="presParOf" srcId="{406E519B-DD58-46FE-A7E0-BFD6801A137E}" destId="{5BE7CB71-F344-48CB-882F-AB2064FD0FA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4.xml><?xml version="1.0" encoding="utf-8"?>
<dgm:dataModel xmlns:dgm="http://schemas.openxmlformats.org/drawingml/2006/diagram" xmlns:a="http://schemas.openxmlformats.org/drawingml/2006/main">
  <dgm:ptLst>
    <dgm:pt modelId="{194ABF59-0ACD-46D9-A150-B289E6E1E18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6BE6EF0-99CF-44E9-A158-DA29654E751D}" type="parTrans" cxnId="{AF06853B-B148-4663-823E-FC124D6F7078}">
      <dgm:prSet/>
      <dgm:spPr/>
      <dgm:t>
        <a:bodyPr/>
        <a:lstStyle/>
        <a:p>
          <a:endParaRPr lang="en-US"/>
        </a:p>
      </dgm:t>
    </dgm:pt>
    <dgm:pt modelId="{EF3EC595-0222-4FCE-BBD3-B9FDEC1771C7}">
      <dgm:prSe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US" b="1"/>
            <a:t>Advantages:</a:t>
          </a:r>
          <a:endParaRPr lang="en-US"/>
        </a:p>
      </dgm:t>
    </dgm:pt>
    <dgm:pt modelId="{A7B0878E-9E63-4E52-A8CE-F81208764013}" type="parTrans" cxnId="{A3E9DF54-D053-4E61-B78E-E97A6E562384}">
      <dgm:prSet/>
      <dgm:spPr/>
      <dgm:t>
        <a:bodyPr/>
        <a:lstStyle/>
        <a:p>
          <a:endParaRPr lang="en-US"/>
        </a:p>
      </dgm:t>
    </dgm:pt>
    <dgm:pt modelId="{B6E4F7D1-85C2-4684-9ED1-C5FBEABD9BC3}">
      <dgm:prSet/>
      <dgm:spPr>
        <a:noFill/>
        <a:ln>
          <a:noFill/>
        </a:ln>
      </dgm:spPr>
      <dgm:t>
        <a:bodyPr/>
        <a:lstStyle/>
        <a:p>
          <a:r>
            <a:rPr lang="en-US" b="1"/>
            <a:t>Transparency:</a:t>
          </a:r>
          <a:r>
            <a:rPr lang="en-US"/>
            <a:t> Makes AI decisions and predictions more understandable to humans.</a:t>
          </a:r>
        </a:p>
      </dgm:t>
    </dgm:pt>
    <dgm:pt modelId="{2CF781EE-E287-4FB7-B1EE-3E247491C580}" type="sibTrans" cxnId="{A3E9DF54-D053-4E61-B78E-E97A6E562384}">
      <dgm:prSet/>
      <dgm:spPr/>
      <dgm:t>
        <a:bodyPr/>
        <a:lstStyle/>
        <a:p>
          <a:endParaRPr lang="en-US"/>
        </a:p>
      </dgm:t>
    </dgm:pt>
    <dgm:pt modelId="{569A193C-366D-49C3-AEDB-9ECB6FFA8C21}" type="parTrans" cxnId="{890F36E3-A964-4B00-8820-8E9FE4348135}">
      <dgm:prSet/>
      <dgm:spPr/>
      <dgm:t>
        <a:bodyPr/>
        <a:lstStyle/>
        <a:p>
          <a:endParaRPr lang="en-US"/>
        </a:p>
      </dgm:t>
    </dgm:pt>
    <dgm:pt modelId="{33EB4F3E-59B3-4EB0-9FD6-D3E703999150}">
      <dgm:prSet/>
      <dgm:spPr>
        <a:noFill/>
        <a:ln>
          <a:noFill/>
        </a:ln>
      </dgm:spPr>
      <dgm:t>
        <a:bodyPr/>
        <a:lstStyle/>
        <a:p>
          <a:r>
            <a:rPr lang="en-US" b="1"/>
            <a:t>Trust:</a:t>
          </a:r>
          <a:r>
            <a:rPr lang="en-US"/>
            <a:t> Increases trust in AI systems by providing clear explanations for their behavior.</a:t>
          </a:r>
        </a:p>
      </dgm:t>
    </dgm:pt>
    <dgm:pt modelId="{BE4913B9-3D02-4C3D-B06D-2B69D83A4DF8}" type="sibTrans" cxnId="{890F36E3-A964-4B00-8820-8E9FE4348135}">
      <dgm:prSet/>
      <dgm:spPr/>
      <dgm:t>
        <a:bodyPr/>
        <a:lstStyle/>
        <a:p>
          <a:endParaRPr lang="en-US"/>
        </a:p>
      </dgm:t>
    </dgm:pt>
    <dgm:pt modelId="{49E8131B-E474-4ED2-9A64-1623A5754F72}" type="parTrans" cxnId="{A68B2555-F29E-4B19-9387-BFE96F276275}">
      <dgm:prSet/>
      <dgm:spPr/>
      <dgm:t>
        <a:bodyPr/>
        <a:lstStyle/>
        <a:p>
          <a:endParaRPr lang="en-US"/>
        </a:p>
      </dgm:t>
    </dgm:pt>
    <dgm:pt modelId="{6744A9CF-7598-437E-99F7-5AA77E856377}">
      <dgm:prSet/>
      <dgm:spPr>
        <a:noFill/>
        <a:ln>
          <a:noFill/>
        </a:ln>
      </dgm:spPr>
      <dgm:t>
        <a:bodyPr/>
        <a:lstStyle/>
        <a:p>
          <a:r>
            <a:rPr lang="en-US" b="1"/>
            <a:t>Regulatory Compliance:</a:t>
          </a:r>
          <a:r>
            <a:rPr lang="en-US"/>
            <a:t> Helps in meeting regulatory requirements for transparency and accountability.</a:t>
          </a:r>
        </a:p>
      </dgm:t>
    </dgm:pt>
    <dgm:pt modelId="{1E4A4155-C41C-48EE-AC36-440535727994}" type="sibTrans" cxnId="{A68B2555-F29E-4B19-9387-BFE96F276275}">
      <dgm:prSet/>
      <dgm:spPr/>
      <dgm:t>
        <a:bodyPr/>
        <a:lstStyle/>
        <a:p>
          <a:endParaRPr lang="en-US"/>
        </a:p>
      </dgm:t>
    </dgm:pt>
    <dgm:pt modelId="{9BC1DEFA-55F6-46DD-9F34-2C95D969F7CE}" type="parTrans" cxnId="{7DA264B2-9A23-4624-B725-62D3C98E2195}">
      <dgm:prSet/>
      <dgm:spPr/>
      <dgm:t>
        <a:bodyPr/>
        <a:lstStyle/>
        <a:p>
          <a:endParaRPr lang="en-US"/>
        </a:p>
      </dgm:t>
    </dgm:pt>
    <dgm:pt modelId="{5DE49D07-D170-4082-8BD6-2213B00CE00A}">
      <dgm:prSet/>
      <dgm:spPr>
        <a:noFill/>
        <a:ln>
          <a:noFill/>
        </a:ln>
      </dgm:spPr>
      <dgm:t>
        <a:bodyPr/>
        <a:lstStyle/>
        <a:p>
          <a:r>
            <a:rPr lang="en-US" b="1"/>
            <a:t>Error Detection:</a:t>
          </a:r>
          <a:r>
            <a:rPr lang="en-US"/>
            <a:t> Facilitates the identification and correction of errors and biases in AI models.</a:t>
          </a:r>
        </a:p>
      </dgm:t>
    </dgm:pt>
    <dgm:pt modelId="{AB157976-1E7F-4965-94F2-0708367879E1}" type="sibTrans" cxnId="{7DA264B2-9A23-4624-B725-62D3C98E2195}">
      <dgm:prSet/>
      <dgm:spPr/>
      <dgm:t>
        <a:bodyPr/>
        <a:lstStyle/>
        <a:p>
          <a:endParaRPr lang="en-US"/>
        </a:p>
      </dgm:t>
    </dgm:pt>
    <dgm:pt modelId="{9EA21F36-4A66-4745-AFFC-7956AC8164C1}" type="sibTrans" cxnId="{AF06853B-B148-4663-823E-FC124D6F7078}">
      <dgm:prSet/>
      <dgm:spPr/>
      <dgm:t>
        <a:bodyPr/>
        <a:lstStyle/>
        <a:p>
          <a:endParaRPr lang="en-US"/>
        </a:p>
      </dgm:t>
    </dgm:pt>
    <dgm:pt modelId="{C5CAADF5-59D5-400C-B43E-0DEEDE6BC163}" type="parTrans" cxnId="{AEAF0253-A38B-4F9C-8EE0-A9D858E0F944}">
      <dgm:prSet/>
      <dgm:spPr/>
      <dgm:t>
        <a:bodyPr/>
        <a:lstStyle/>
        <a:p>
          <a:endParaRPr lang="en-US"/>
        </a:p>
      </dgm:t>
    </dgm:pt>
    <dgm:pt modelId="{7726B9A6-77FB-40B2-A0A6-83C362FCA18E}">
      <dgm:prSe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r>
            <a:rPr lang="en-US" b="1"/>
            <a:t>Limitations:</a:t>
          </a:r>
          <a:endParaRPr lang="en-US"/>
        </a:p>
      </dgm:t>
    </dgm:pt>
    <dgm:pt modelId="{705B0B25-1978-4838-8F0A-2FFED16A3577}" type="parTrans" cxnId="{B2F5C8ED-A55E-4814-9F81-FDF65FC15995}">
      <dgm:prSet/>
      <dgm:spPr/>
      <dgm:t>
        <a:bodyPr/>
        <a:lstStyle/>
        <a:p>
          <a:endParaRPr lang="en-US"/>
        </a:p>
      </dgm:t>
    </dgm:pt>
    <dgm:pt modelId="{C9D1E2C1-9F98-4230-BE0E-E30E286BCE6E}">
      <dgm:prSet/>
      <dgm:spPr>
        <a:noFill/>
        <a:ln>
          <a:noFill/>
        </a:ln>
      </dgm:spPr>
      <dgm:t>
        <a:bodyPr/>
        <a:lstStyle/>
        <a:p>
          <a:r>
            <a:rPr lang="en-US" b="1"/>
            <a:t>Complexity:</a:t>
          </a:r>
          <a:r>
            <a:rPr lang="en-US"/>
            <a:t> Adding explainability features can increase the complexity of the model development process.</a:t>
          </a:r>
        </a:p>
      </dgm:t>
    </dgm:pt>
    <dgm:pt modelId="{179C8F62-075B-4494-BD53-D3785631B2CB}" type="sibTrans" cxnId="{B2F5C8ED-A55E-4814-9F81-FDF65FC15995}">
      <dgm:prSet/>
      <dgm:spPr/>
      <dgm:t>
        <a:bodyPr/>
        <a:lstStyle/>
        <a:p>
          <a:endParaRPr lang="en-US"/>
        </a:p>
      </dgm:t>
    </dgm:pt>
    <dgm:pt modelId="{70B1DB1C-5B6D-4253-B861-734B94C94624}" type="parTrans" cxnId="{364C6EB9-E295-4032-9E6C-EA9B5E28AF07}">
      <dgm:prSet/>
      <dgm:spPr/>
      <dgm:t>
        <a:bodyPr/>
        <a:lstStyle/>
        <a:p>
          <a:endParaRPr lang="en-US"/>
        </a:p>
      </dgm:t>
    </dgm:pt>
    <dgm:pt modelId="{0AACBA1A-E3A3-40B4-BAD7-0822FEFD66AE}">
      <dgm:prSet/>
      <dgm:spPr>
        <a:noFill/>
        <a:ln>
          <a:noFill/>
        </a:ln>
      </dgm:spPr>
      <dgm:t>
        <a:bodyPr/>
        <a:lstStyle/>
        <a:p>
          <a:r>
            <a:rPr lang="en-US" b="1"/>
            <a:t>Trade-offs:</a:t>
          </a:r>
          <a:r>
            <a:rPr lang="en-US"/>
            <a:t> There might be trade-offs between model accuracy and interpretability.</a:t>
          </a:r>
        </a:p>
      </dgm:t>
    </dgm:pt>
    <dgm:pt modelId="{8830AEEA-E4DB-4160-ACF6-71E07C13CB02}" type="sibTrans" cxnId="{364C6EB9-E295-4032-9E6C-EA9B5E28AF07}">
      <dgm:prSet/>
      <dgm:spPr/>
      <dgm:t>
        <a:bodyPr/>
        <a:lstStyle/>
        <a:p>
          <a:endParaRPr lang="en-US"/>
        </a:p>
      </dgm:t>
    </dgm:pt>
    <dgm:pt modelId="{27AA8043-EB88-46AB-8A4E-6A3AA3FDC63F}" type="parTrans" cxnId="{76348E59-A52B-4A7A-9EC0-0D8007F2A81C}">
      <dgm:prSet/>
      <dgm:spPr/>
      <dgm:t>
        <a:bodyPr/>
        <a:lstStyle/>
        <a:p>
          <a:endParaRPr lang="en-US"/>
        </a:p>
      </dgm:t>
    </dgm:pt>
    <dgm:pt modelId="{2F8716C3-321A-4E96-BE14-4A6FA2C2611F}">
      <dgm:prSet/>
      <dgm:spPr>
        <a:noFill/>
        <a:ln>
          <a:noFill/>
        </a:ln>
      </dgm:spPr>
      <dgm:t>
        <a:bodyPr/>
        <a:lstStyle/>
        <a:p>
          <a:r>
            <a:rPr lang="en-US" b="1"/>
            <a:t>Limited Methods:</a:t>
          </a:r>
          <a:r>
            <a:rPr lang="en-US"/>
            <a:t> Current XAI methods may not fully explain highly complex models like deep neural networks.</a:t>
          </a:r>
        </a:p>
      </dgm:t>
    </dgm:pt>
    <dgm:pt modelId="{F095EDD9-9F6D-4717-9844-08582A2557CF}" type="sibTrans" cxnId="{76348E59-A52B-4A7A-9EC0-0D8007F2A81C}">
      <dgm:prSet/>
      <dgm:spPr/>
      <dgm:t>
        <a:bodyPr/>
        <a:lstStyle/>
        <a:p>
          <a:endParaRPr lang="en-US"/>
        </a:p>
      </dgm:t>
    </dgm:pt>
    <dgm:pt modelId="{900604A3-B2F5-4CF6-9CA4-7A2D1241B364}" type="parTrans" cxnId="{23CA8157-D77A-441D-A814-BE32335272C0}">
      <dgm:prSet/>
      <dgm:spPr/>
      <dgm:t>
        <a:bodyPr/>
        <a:lstStyle/>
        <a:p>
          <a:endParaRPr lang="en-US"/>
        </a:p>
      </dgm:t>
    </dgm:pt>
    <dgm:pt modelId="{2F9915C4-4823-43A4-844C-B239F65B2F68}">
      <dgm:prSet/>
      <dgm:spPr>
        <a:noFill/>
        <a:ln>
          <a:noFill/>
        </a:ln>
      </dgm:spPr>
      <dgm:t>
        <a:bodyPr/>
        <a:lstStyle/>
        <a:p>
          <a:r>
            <a:rPr lang="en-US" b="1"/>
            <a:t>User Understanding:</a:t>
          </a:r>
          <a:r>
            <a:rPr lang="en-US"/>
            <a:t> The explanations provided may still require domain expertise to be fully understood.</a:t>
          </a:r>
        </a:p>
      </dgm:t>
    </dgm:pt>
    <dgm:pt modelId="{3097F552-ACF7-4BD2-AA5B-D179A723F82E}" type="sibTrans" cxnId="{23CA8157-D77A-441D-A814-BE32335272C0}">
      <dgm:prSet/>
      <dgm:spPr/>
      <dgm:t>
        <a:bodyPr/>
        <a:lstStyle/>
        <a:p>
          <a:endParaRPr lang="en-US"/>
        </a:p>
      </dgm:t>
    </dgm:pt>
    <dgm:pt modelId="{F00939E2-C1A6-4DC1-A408-790D4E6709D5}" type="sibTrans" cxnId="{AEAF0253-A38B-4F9C-8EE0-A9D858E0F944}">
      <dgm:prSet/>
      <dgm:spPr/>
      <dgm:t>
        <a:bodyPr/>
        <a:lstStyle/>
        <a:p>
          <a:endParaRPr lang="en-US"/>
        </a:p>
      </dgm:t>
    </dgm:pt>
    <dgm:pt modelId="{DE99B4D1-5544-4AFC-8A60-4250F4E7D22A}" type="pres">
      <dgm:prSet presAssocID="{194ABF59-0ACD-46D9-A150-B289E6E1E184}" presName="linear" presStyleCnt="0">
        <dgm:presLayoutVars>
          <dgm:animLvl val="lvl"/>
          <dgm:resizeHandles val="exact"/>
        </dgm:presLayoutVars>
      </dgm:prSet>
      <dgm:spPr/>
    </dgm:pt>
    <dgm:pt modelId="{59460D61-F054-4974-925F-960D077AFCE6}" type="pres">
      <dgm:prSet presAssocID="{EF3EC595-0222-4FCE-BBD3-B9FDEC1771C7}" presName="parentText" presStyleLbl="node1" presStyleIdx="0" presStyleCnt="2">
        <dgm:presLayoutVars>
          <dgm:chMax val="0"/>
          <dgm:bulletEnabled val="1"/>
        </dgm:presLayoutVars>
      </dgm:prSet>
      <dgm:spPr/>
    </dgm:pt>
    <dgm:pt modelId="{351B5E3A-D715-4D42-BB1B-C98651CC5223}" type="pres">
      <dgm:prSet presAssocID="{EF3EC595-0222-4FCE-BBD3-B9FDEC1771C7}" presName="childText" presStyleLbl="revTx" presStyleIdx="0" presStyleCnt="2">
        <dgm:presLayoutVars>
          <dgm:bulletEnabled val="1"/>
        </dgm:presLayoutVars>
      </dgm:prSet>
      <dgm:spPr/>
    </dgm:pt>
    <dgm:pt modelId="{D71FF76B-E79E-4CB0-8C12-7E99D7448919}" type="pres">
      <dgm:prSet presAssocID="{7726B9A6-77FB-40B2-A0A6-83C362FCA18E}" presName="parentText" presStyleLbl="node1" presStyleIdx="1" presStyleCnt="2">
        <dgm:presLayoutVars>
          <dgm:chMax val="0"/>
          <dgm:bulletEnabled val="1"/>
        </dgm:presLayoutVars>
      </dgm:prSet>
      <dgm:spPr/>
    </dgm:pt>
    <dgm:pt modelId="{C18AFC6F-9893-4AE2-8A66-C3DCCC1D12F3}" type="pres">
      <dgm:prSet presAssocID="{7726B9A6-77FB-40B2-A0A6-83C362FCA18E}" presName="childText" presStyleLbl="revTx" presStyleIdx="1" presStyleCnt="2">
        <dgm:presLayoutVars>
          <dgm:bulletEnabled val="1"/>
        </dgm:presLayoutVars>
      </dgm:prSet>
      <dgm:spPr/>
    </dgm:pt>
  </dgm:ptLst>
  <dgm:cxnLst>
    <dgm:cxn modelId="{18C12312-99D1-4CED-9623-13CB17804BA0}" type="presOf" srcId="{5DE49D07-D170-4082-8BD6-2213B00CE00A}" destId="{351B5E3A-D715-4D42-BB1B-C98651CC5223}" srcOrd="0" destOrd="3" presId="urn:microsoft.com/office/officeart/2005/8/layout/vList2"/>
    <dgm:cxn modelId="{226DB12F-2655-490A-9341-7C55BBC618DE}" type="presOf" srcId="{0AACBA1A-E3A3-40B4-BAD7-0822FEFD66AE}" destId="{C18AFC6F-9893-4AE2-8A66-C3DCCC1D12F3}" srcOrd="0" destOrd="1" presId="urn:microsoft.com/office/officeart/2005/8/layout/vList2"/>
    <dgm:cxn modelId="{AF06853B-B148-4663-823E-FC124D6F7078}" srcId="{194ABF59-0ACD-46D9-A150-B289E6E1E184}" destId="{EF3EC595-0222-4FCE-BBD3-B9FDEC1771C7}" srcOrd="0" destOrd="0" parTransId="{C6BE6EF0-99CF-44E9-A158-DA29654E751D}" sibTransId="{9EA21F36-4A66-4745-AFFC-7956AC8164C1}"/>
    <dgm:cxn modelId="{DC97AE3E-1BA0-47E4-9FFA-F9DFB6535F2A}" type="presOf" srcId="{2F8716C3-321A-4E96-BE14-4A6FA2C2611F}" destId="{C18AFC6F-9893-4AE2-8A66-C3DCCC1D12F3}" srcOrd="0" destOrd="2" presId="urn:microsoft.com/office/officeart/2005/8/layout/vList2"/>
    <dgm:cxn modelId="{4C58BD42-C214-4498-936C-BF2B2501FFA7}" type="presOf" srcId="{C9D1E2C1-9F98-4230-BE0E-E30E286BCE6E}" destId="{C18AFC6F-9893-4AE2-8A66-C3DCCC1D12F3}" srcOrd="0" destOrd="0" presId="urn:microsoft.com/office/officeart/2005/8/layout/vList2"/>
    <dgm:cxn modelId="{59D96A63-1E48-4D91-A45B-88C59711A082}" type="presOf" srcId="{33EB4F3E-59B3-4EB0-9FD6-D3E703999150}" destId="{351B5E3A-D715-4D42-BB1B-C98651CC5223}" srcOrd="0" destOrd="1" presId="urn:microsoft.com/office/officeart/2005/8/layout/vList2"/>
    <dgm:cxn modelId="{3D41484B-7D73-4F8B-B2DF-B88063593AE1}" type="presOf" srcId="{2F9915C4-4823-43A4-844C-B239F65B2F68}" destId="{C18AFC6F-9893-4AE2-8A66-C3DCCC1D12F3}" srcOrd="0" destOrd="3" presId="urn:microsoft.com/office/officeart/2005/8/layout/vList2"/>
    <dgm:cxn modelId="{8636D752-4BE6-4E95-AAA9-C95740523F9D}" type="presOf" srcId="{194ABF59-0ACD-46D9-A150-B289E6E1E184}" destId="{DE99B4D1-5544-4AFC-8A60-4250F4E7D22A}" srcOrd="0" destOrd="0" presId="urn:microsoft.com/office/officeart/2005/8/layout/vList2"/>
    <dgm:cxn modelId="{AEAF0253-A38B-4F9C-8EE0-A9D858E0F944}" srcId="{194ABF59-0ACD-46D9-A150-B289E6E1E184}" destId="{7726B9A6-77FB-40B2-A0A6-83C362FCA18E}" srcOrd="1" destOrd="0" parTransId="{C5CAADF5-59D5-400C-B43E-0DEEDE6BC163}" sibTransId="{F00939E2-C1A6-4DC1-A408-790D4E6709D5}"/>
    <dgm:cxn modelId="{A3E9DF54-D053-4E61-B78E-E97A6E562384}" srcId="{EF3EC595-0222-4FCE-BBD3-B9FDEC1771C7}" destId="{B6E4F7D1-85C2-4684-9ED1-C5FBEABD9BC3}" srcOrd="0" destOrd="0" parTransId="{A7B0878E-9E63-4E52-A8CE-F81208764013}" sibTransId="{2CF781EE-E287-4FB7-B1EE-3E247491C580}"/>
    <dgm:cxn modelId="{A68B2555-F29E-4B19-9387-BFE96F276275}" srcId="{EF3EC595-0222-4FCE-BBD3-B9FDEC1771C7}" destId="{6744A9CF-7598-437E-99F7-5AA77E856377}" srcOrd="2" destOrd="0" parTransId="{49E8131B-E474-4ED2-9A64-1623A5754F72}" sibTransId="{1E4A4155-C41C-48EE-AC36-440535727994}"/>
    <dgm:cxn modelId="{23CA8157-D77A-441D-A814-BE32335272C0}" srcId="{7726B9A6-77FB-40B2-A0A6-83C362FCA18E}" destId="{2F9915C4-4823-43A4-844C-B239F65B2F68}" srcOrd="3" destOrd="0" parTransId="{900604A3-B2F5-4CF6-9CA4-7A2D1241B364}" sibTransId="{3097F552-ACF7-4BD2-AA5B-D179A723F82E}"/>
    <dgm:cxn modelId="{76348E59-A52B-4A7A-9EC0-0D8007F2A81C}" srcId="{7726B9A6-77FB-40B2-A0A6-83C362FCA18E}" destId="{2F8716C3-321A-4E96-BE14-4A6FA2C2611F}" srcOrd="2" destOrd="0" parTransId="{27AA8043-EB88-46AB-8A4E-6A3AA3FDC63F}" sibTransId="{F095EDD9-9F6D-4717-9844-08582A2557CF}"/>
    <dgm:cxn modelId="{82A0EDAA-DBEA-4597-BBE5-7C0E7FB4A9C6}" type="presOf" srcId="{7726B9A6-77FB-40B2-A0A6-83C362FCA18E}" destId="{D71FF76B-E79E-4CB0-8C12-7E99D7448919}" srcOrd="0" destOrd="0" presId="urn:microsoft.com/office/officeart/2005/8/layout/vList2"/>
    <dgm:cxn modelId="{7DA264B2-9A23-4624-B725-62D3C98E2195}" srcId="{EF3EC595-0222-4FCE-BBD3-B9FDEC1771C7}" destId="{5DE49D07-D170-4082-8BD6-2213B00CE00A}" srcOrd="3" destOrd="0" parTransId="{9BC1DEFA-55F6-46DD-9F34-2C95D969F7CE}" sibTransId="{AB157976-1E7F-4965-94F2-0708367879E1}"/>
    <dgm:cxn modelId="{364C6EB9-E295-4032-9E6C-EA9B5E28AF07}" srcId="{7726B9A6-77FB-40B2-A0A6-83C362FCA18E}" destId="{0AACBA1A-E3A3-40B4-BAD7-0822FEFD66AE}" srcOrd="1" destOrd="0" parTransId="{70B1DB1C-5B6D-4253-B861-734B94C94624}" sibTransId="{8830AEEA-E4DB-4160-ACF6-71E07C13CB02}"/>
    <dgm:cxn modelId="{84C166CB-CAC7-4C4F-A7D7-A43ECD970042}" type="presOf" srcId="{6744A9CF-7598-437E-99F7-5AA77E856377}" destId="{351B5E3A-D715-4D42-BB1B-C98651CC5223}" srcOrd="0" destOrd="2" presId="urn:microsoft.com/office/officeart/2005/8/layout/vList2"/>
    <dgm:cxn modelId="{4A78F2CB-DF92-47E1-B030-185B8E29477B}" type="presOf" srcId="{EF3EC595-0222-4FCE-BBD3-B9FDEC1771C7}" destId="{59460D61-F054-4974-925F-960D077AFCE6}" srcOrd="0" destOrd="0" presId="urn:microsoft.com/office/officeart/2005/8/layout/vList2"/>
    <dgm:cxn modelId="{890F36E3-A964-4B00-8820-8E9FE4348135}" srcId="{EF3EC595-0222-4FCE-BBD3-B9FDEC1771C7}" destId="{33EB4F3E-59B3-4EB0-9FD6-D3E703999150}" srcOrd="1" destOrd="0" parTransId="{569A193C-366D-49C3-AEDB-9ECB6FFA8C21}" sibTransId="{BE4913B9-3D02-4C3D-B06D-2B69D83A4DF8}"/>
    <dgm:cxn modelId="{B2F5C8ED-A55E-4814-9F81-FDF65FC15995}" srcId="{7726B9A6-77FB-40B2-A0A6-83C362FCA18E}" destId="{C9D1E2C1-9F98-4230-BE0E-E30E286BCE6E}" srcOrd="0" destOrd="0" parTransId="{705B0B25-1978-4838-8F0A-2FFED16A3577}" sibTransId="{179C8F62-075B-4494-BD53-D3785631B2CB}"/>
    <dgm:cxn modelId="{5C3C0FEF-C513-4591-B74F-2CB7D0E8E265}" type="presOf" srcId="{B6E4F7D1-85C2-4684-9ED1-C5FBEABD9BC3}" destId="{351B5E3A-D715-4D42-BB1B-C98651CC5223}" srcOrd="0" destOrd="0" presId="urn:microsoft.com/office/officeart/2005/8/layout/vList2"/>
    <dgm:cxn modelId="{D11C5E64-2C9E-4CAD-BE37-6C74D6A57695}" type="presParOf" srcId="{DE99B4D1-5544-4AFC-8A60-4250F4E7D22A}" destId="{59460D61-F054-4974-925F-960D077AFCE6}" srcOrd="0" destOrd="0" presId="urn:microsoft.com/office/officeart/2005/8/layout/vList2"/>
    <dgm:cxn modelId="{F5A6A7F0-F42A-4E29-9F1D-75018A1E4445}" type="presParOf" srcId="{DE99B4D1-5544-4AFC-8A60-4250F4E7D22A}" destId="{351B5E3A-D715-4D42-BB1B-C98651CC5223}" srcOrd="1" destOrd="0" presId="urn:microsoft.com/office/officeart/2005/8/layout/vList2"/>
    <dgm:cxn modelId="{BC3733D3-2C90-4B75-B00A-FC087F2AD122}" type="presParOf" srcId="{DE99B4D1-5544-4AFC-8A60-4250F4E7D22A}" destId="{D71FF76B-E79E-4CB0-8C12-7E99D7448919}" srcOrd="2" destOrd="0" presId="urn:microsoft.com/office/officeart/2005/8/layout/vList2"/>
    <dgm:cxn modelId="{7301C2AE-F2F2-44D9-A939-763D75B86DC2}" type="presParOf" srcId="{DE99B4D1-5544-4AFC-8A60-4250F4E7D22A}" destId="{C18AFC6F-9893-4AE2-8A66-C3DCCC1D12F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5.xml><?xml version="1.0" encoding="utf-8"?>
<dgm:dataModel xmlns:dgm="http://schemas.openxmlformats.org/drawingml/2006/diagram" xmlns:a="http://schemas.openxmlformats.org/drawingml/2006/main">
  <dgm:ptLst>
    <dgm:pt modelId="{9724DAA5-7FFE-4CBF-8FBE-E01326D4419A}"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E865DEE3-47B6-43E8-A7D4-253B4ABE8E0E}" type="parTrans" cxnId="{39D98B43-C068-47C8-A118-EEBE24246D39}">
      <dgm:prSet/>
      <dgm:spPr/>
      <dgm:t>
        <a:bodyPr/>
        <a:lstStyle/>
        <a:p>
          <a:endParaRPr lang="en-US"/>
        </a:p>
      </dgm:t>
    </dgm:pt>
    <dgm:pt modelId="{CB98BC96-A212-42AD-8F83-BD74A85EBBD4}">
      <dgm:prSet phldrT="[Tex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pPr rtl="0"/>
          <a:r>
            <a:rPr lang="en-US">
              <a:latin typeface="Calibri Light"/>
            </a:rPr>
            <a:t>Image upload module</a:t>
          </a:r>
          <a:endParaRPr lang="en-US"/>
        </a:p>
      </dgm:t>
    </dgm:pt>
    <dgm:pt modelId="{085D0C8A-C6C2-4518-B57A-C69E41385ECE}" type="sibTrans" cxnId="{39D98B43-C068-47C8-A118-EEBE24246D39}">
      <dgm:prSet custT="1"/>
      <dgm:spPr>
        <a:solidFill>
          <a:schemeClr val="accent1">
            <a:tint val="60000"/>
            <a:hueOff val="0"/>
            <a:satOff val="0"/>
            <a:lumOff val="0"/>
            <a:alphaOff val="0"/>
          </a:schemeClr>
        </a:solidFill>
        <a:ln>
          <a:noFill/>
        </a:ln>
      </dgm:spPr>
      <dgm:t>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gm:t>
    </dgm:pt>
    <dgm:pt modelId="{FD826506-5395-47BD-9FCE-E9EF05C3A795}" type="parTrans" cxnId="{7F7F1C1C-2130-4927-9994-D5A19FA98E0E}">
      <dgm:prSet/>
      <dgm:spPr/>
      <dgm:t>
        <a:bodyPr/>
        <a:lstStyle/>
        <a:p>
          <a:endParaRPr lang="en-US"/>
        </a:p>
      </dgm:t>
    </dgm:pt>
    <dgm:pt modelId="{796EF833-E371-461C-B966-366365A7021C}">
      <dgm:prSet phldrT="[Tex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pPr rtl="0"/>
          <a:r>
            <a:rPr lang="en-US">
              <a:latin typeface="Calibri Light"/>
            </a:rPr>
            <a:t>Image preview module</a:t>
          </a:r>
          <a:endParaRPr lang="en-US"/>
        </a:p>
      </dgm:t>
    </dgm:pt>
    <dgm:pt modelId="{4E121A2F-DE87-4F2A-8213-53ACCB2AF07A}" type="sibTrans" cxnId="{7F7F1C1C-2130-4927-9994-D5A19FA98E0E}">
      <dgm:prSet custT="1"/>
      <dgm:spPr>
        <a:solidFill>
          <a:schemeClr val="accent1">
            <a:tint val="60000"/>
            <a:hueOff val="0"/>
            <a:satOff val="0"/>
            <a:lumOff val="0"/>
            <a:alphaOff val="0"/>
          </a:schemeClr>
        </a:solidFill>
        <a:ln>
          <a:noFill/>
        </a:ln>
      </dgm:spPr>
      <dgm:t>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gm:t>
    </dgm:pt>
    <dgm:pt modelId="{6833765C-9CEC-4F96-95C7-3C03EBCF42E1}" type="parTrans" cxnId="{D59CDF8B-AB35-4FC6-96E7-E8E0A9D2BA18}">
      <dgm:prSet/>
      <dgm:spPr/>
      <dgm:t>
        <a:bodyPr/>
        <a:lstStyle/>
        <a:p>
          <a:endParaRPr lang="en-US"/>
        </a:p>
      </dgm:t>
    </dgm:pt>
    <dgm:pt modelId="{9805F4DA-9996-4DE2-8D33-7FA8A20B675B}">
      <dgm:prSet phldrT="[Tex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pPr rtl="0"/>
          <a:r>
            <a:rPr lang="en-US">
              <a:latin typeface="Calibri Light"/>
            </a:rPr>
            <a:t>Disease detection and result</a:t>
          </a:r>
          <a:endParaRPr lang="en-US"/>
        </a:p>
      </dgm:t>
    </dgm:pt>
    <dgm:pt modelId="{E296CE3F-1602-4E6C-B828-5ED03D38A3C8}" type="sibTrans" cxnId="{D59CDF8B-AB35-4FC6-96E7-E8E0A9D2BA18}">
      <dgm:prSet custT="1"/>
      <dgm:spPr>
        <a:solidFill>
          <a:schemeClr val="accent1">
            <a:tint val="60000"/>
            <a:hueOff val="0"/>
            <a:satOff val="0"/>
            <a:lumOff val="0"/>
            <a:alphaOff val="0"/>
          </a:schemeClr>
        </a:solidFill>
        <a:ln>
          <a:noFill/>
        </a:ln>
      </dgm:spPr>
      <dgm:t>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gm:t>
    </dgm:pt>
    <dgm:pt modelId="{FA29EEF7-AD6F-42DA-81AC-CF04DA61CBF2}" type="parTrans" cxnId="{E9171BCA-1C42-4029-8BD8-A4DB7AFB7759}">
      <dgm:prSet/>
      <dgm:spPr/>
      <dgm:t>
        <a:bodyPr/>
        <a:lstStyle/>
        <a:p>
          <a:endParaRPr lang="en-US"/>
        </a:p>
      </dgm:t>
    </dgm:pt>
    <dgm:pt modelId="{83EA983A-066E-463C-934B-387781A186EB}">
      <dgm:prSet phldrT="[Tex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pPr rtl="0"/>
          <a:r>
            <a:rPr lang="en-US">
              <a:latin typeface="Calibri Light"/>
            </a:rPr>
            <a:t>Suggestion action</a:t>
          </a:r>
          <a:endParaRPr lang="en-US"/>
        </a:p>
      </dgm:t>
    </dgm:pt>
    <dgm:pt modelId="{4A280A1C-2F87-4083-8FBB-7A947D390B9A}" type="sibTrans" cxnId="{E9171BCA-1C42-4029-8BD8-A4DB7AFB7759}">
      <dgm:prSet custT="1"/>
      <dgm:spPr>
        <a:solidFill>
          <a:schemeClr val="accent1">
            <a:tint val="60000"/>
            <a:hueOff val="0"/>
            <a:satOff val="0"/>
            <a:lumOff val="0"/>
            <a:alphaOff val="0"/>
          </a:schemeClr>
        </a:solidFill>
        <a:ln>
          <a:noFill/>
        </a:ln>
      </dgm:spPr>
      <dgm:t>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gm:t>
    </dgm:pt>
    <dgm:pt modelId="{E8124F30-20D5-4C1F-8F42-061D7CF30D1A}" type="parTrans" cxnId="{74D80005-7534-4396-8752-588E8156CA9A}">
      <dgm:prSet/>
      <dgm:spPr/>
      <dgm:t>
        <a:bodyPr/>
        <a:lstStyle/>
        <a:p>
          <a:endParaRPr lang="en-US"/>
        </a:p>
      </dgm:t>
    </dgm:pt>
    <dgm:pt modelId="{CBBBEBBB-3775-438B-9158-182CCD54CA91}">
      <dgm:prSet phldrT="[Text]"/>
      <dgm:spPr>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dgm:spPr>
      <dgm:t>
        <a:bodyPr/>
        <a:lstStyle/>
        <a:p>
          <a:pPr rtl="0"/>
          <a:r>
            <a:rPr lang="en-US">
              <a:latin typeface="Calibri Light"/>
            </a:rPr>
            <a:t>User feedback</a:t>
          </a:r>
          <a:endParaRPr lang="en-US"/>
        </a:p>
      </dgm:t>
    </dgm:pt>
    <dgm:pt modelId="{0007B3DA-5564-4789-B86C-1D3B71D08DFF}" type="sibTrans" cxnId="{74D80005-7534-4396-8752-588E8156CA9A}">
      <dgm:prSet/>
      <dgm:spPr/>
      <dgm:t>
        <a:bodyPr/>
        <a:lstStyle/>
        <a:p>
          <a:endParaRPr lang="en-US"/>
        </a:p>
      </dgm:t>
    </dgm:pt>
    <dgm:pt modelId="{47133CFD-51F2-44D0-A805-7FEB4C9AB85B}" type="pres">
      <dgm:prSet presAssocID="{9724DAA5-7FFE-4CBF-8FBE-E01326D4419A}" presName="diagram" presStyleCnt="0">
        <dgm:presLayoutVars>
          <dgm:dir/>
          <dgm:resizeHandles val="exact"/>
        </dgm:presLayoutVars>
      </dgm:prSet>
      <dgm:spPr/>
    </dgm:pt>
    <dgm:pt modelId="{C5F4B362-E886-49D7-957C-D5318DC06973}" type="pres">
      <dgm:prSet presAssocID="{CB98BC96-A212-42AD-8F83-BD74A85EBBD4}" presName="node" presStyleLbl="node1" presStyleIdx="0" presStyleCnt="5">
        <dgm:presLayoutVars>
          <dgm:bulletEnabled val="1"/>
        </dgm:presLayoutVars>
      </dgm:prSet>
      <dgm:spPr/>
    </dgm:pt>
    <dgm:pt modelId="{3238FA21-249F-4B2E-BA15-3A9E10014DF4}" type="pres">
      <dgm:prSet presAssocID="{085D0C8A-C6C2-4518-B57A-C69E41385ECE}" presName="sibTrans" presStyleLbl="sibTrans2D1" presStyleIdx="0" presStyleCnt="4"/>
      <dgm:spPr/>
    </dgm:pt>
    <dgm:pt modelId="{0A15C903-AB64-428A-B531-C8312E3EB0F8}" type="pres">
      <dgm:prSet presAssocID="{085D0C8A-C6C2-4518-B57A-C69E41385ECE}" presName="connectorText" presStyleLbl="sibTrans2D1" presStyleIdx="0" presStyleCnt="4"/>
      <dgm:spPr/>
    </dgm:pt>
    <dgm:pt modelId="{D77F7C6D-F19D-4926-AEEA-3CE4700A0831}" type="pres">
      <dgm:prSet presAssocID="{796EF833-E371-461C-B966-366365A7021C}" presName="node" presStyleLbl="node1" presStyleIdx="1" presStyleCnt="5">
        <dgm:presLayoutVars>
          <dgm:bulletEnabled val="1"/>
        </dgm:presLayoutVars>
      </dgm:prSet>
      <dgm:spPr/>
    </dgm:pt>
    <dgm:pt modelId="{A1BFB646-CF04-4E90-AD4F-4672824A5A36}" type="pres">
      <dgm:prSet presAssocID="{4E121A2F-DE87-4F2A-8213-53ACCB2AF07A}" presName="sibTrans" presStyleLbl="sibTrans2D1" presStyleIdx="1" presStyleCnt="4"/>
      <dgm:spPr/>
    </dgm:pt>
    <dgm:pt modelId="{B4CF0648-8942-4E62-BECB-2BE24D01B8C9}" type="pres">
      <dgm:prSet presAssocID="{4E121A2F-DE87-4F2A-8213-53ACCB2AF07A}" presName="connectorText" presStyleLbl="sibTrans2D1" presStyleIdx="1" presStyleCnt="4"/>
      <dgm:spPr/>
    </dgm:pt>
    <dgm:pt modelId="{4F2F840D-FB66-4B62-B0F5-5AC722D27C51}" type="pres">
      <dgm:prSet presAssocID="{9805F4DA-9996-4DE2-8D33-7FA8A20B675B}" presName="node" presStyleLbl="node1" presStyleIdx="2" presStyleCnt="5">
        <dgm:presLayoutVars>
          <dgm:bulletEnabled val="1"/>
        </dgm:presLayoutVars>
      </dgm:prSet>
      <dgm:spPr/>
    </dgm:pt>
    <dgm:pt modelId="{B50A7E32-552F-4C79-BB4B-840B5E2251B6}" type="pres">
      <dgm:prSet presAssocID="{E296CE3F-1602-4E6C-B828-5ED03D38A3C8}" presName="sibTrans" presStyleLbl="sibTrans2D1" presStyleIdx="2" presStyleCnt="4"/>
      <dgm:spPr/>
    </dgm:pt>
    <dgm:pt modelId="{74D459D2-EAD9-4C26-AD0B-A81206C8F1B7}" type="pres">
      <dgm:prSet presAssocID="{E296CE3F-1602-4E6C-B828-5ED03D38A3C8}" presName="connectorText" presStyleLbl="sibTrans2D1" presStyleIdx="2" presStyleCnt="4"/>
      <dgm:spPr/>
    </dgm:pt>
    <dgm:pt modelId="{5596F85E-A82B-4B19-9395-607D178AB8F3}" type="pres">
      <dgm:prSet presAssocID="{83EA983A-066E-463C-934B-387781A186EB}" presName="node" presStyleLbl="node1" presStyleIdx="3" presStyleCnt="5">
        <dgm:presLayoutVars>
          <dgm:bulletEnabled val="1"/>
        </dgm:presLayoutVars>
      </dgm:prSet>
      <dgm:spPr/>
    </dgm:pt>
    <dgm:pt modelId="{B3EFEBAC-2A44-4C5A-BD18-89A6F1ECEB51}" type="pres">
      <dgm:prSet presAssocID="{4A280A1C-2F87-4083-8FBB-7A947D390B9A}" presName="sibTrans" presStyleLbl="sibTrans2D1" presStyleIdx="3" presStyleCnt="4"/>
      <dgm:spPr/>
    </dgm:pt>
    <dgm:pt modelId="{49022E44-70C4-41F3-A963-8DB0BB7591D9}" type="pres">
      <dgm:prSet presAssocID="{4A280A1C-2F87-4083-8FBB-7A947D390B9A}" presName="connectorText" presStyleLbl="sibTrans2D1" presStyleIdx="3" presStyleCnt="4"/>
      <dgm:spPr/>
    </dgm:pt>
    <dgm:pt modelId="{298123BE-A230-4036-ABE3-EC42C585620D}" type="pres">
      <dgm:prSet presAssocID="{CBBBEBBB-3775-438B-9158-182CCD54CA91}" presName="node" presStyleLbl="node1" presStyleIdx="4" presStyleCnt="5">
        <dgm:presLayoutVars>
          <dgm:bulletEnabled val="1"/>
        </dgm:presLayoutVars>
      </dgm:prSet>
      <dgm:spPr/>
    </dgm:pt>
  </dgm:ptLst>
  <dgm:cxnLst>
    <dgm:cxn modelId="{74D80005-7534-4396-8752-588E8156CA9A}" srcId="{9724DAA5-7FFE-4CBF-8FBE-E01326D4419A}" destId="{CBBBEBBB-3775-438B-9158-182CCD54CA91}" srcOrd="4" destOrd="0" parTransId="{E8124F30-20D5-4C1F-8F42-061D7CF30D1A}" sibTransId="{0007B3DA-5564-4789-B86C-1D3B71D08DFF}"/>
    <dgm:cxn modelId="{3FC49C14-4D75-4851-80F4-17F8BF220175}" type="presOf" srcId="{085D0C8A-C6C2-4518-B57A-C69E41385ECE}" destId="{3238FA21-249F-4B2E-BA15-3A9E10014DF4}" srcOrd="0" destOrd="0" presId="urn:microsoft.com/office/officeart/2005/8/layout/process5"/>
    <dgm:cxn modelId="{7F7F1C1C-2130-4927-9994-D5A19FA98E0E}" srcId="{9724DAA5-7FFE-4CBF-8FBE-E01326D4419A}" destId="{796EF833-E371-461C-B966-366365A7021C}" srcOrd="1" destOrd="0" parTransId="{FD826506-5395-47BD-9FCE-E9EF05C3A795}" sibTransId="{4E121A2F-DE87-4F2A-8213-53ACCB2AF07A}"/>
    <dgm:cxn modelId="{6474FF20-A2FB-4340-BB8A-CCE2A876A489}" type="presOf" srcId="{9724DAA5-7FFE-4CBF-8FBE-E01326D4419A}" destId="{47133CFD-51F2-44D0-A805-7FEB4C9AB85B}" srcOrd="0" destOrd="0" presId="urn:microsoft.com/office/officeart/2005/8/layout/process5"/>
    <dgm:cxn modelId="{EB7F3935-0BAD-4C56-90DB-61A12A11779A}" type="presOf" srcId="{CB98BC96-A212-42AD-8F83-BD74A85EBBD4}" destId="{C5F4B362-E886-49D7-957C-D5318DC06973}" srcOrd="0" destOrd="0" presId="urn:microsoft.com/office/officeart/2005/8/layout/process5"/>
    <dgm:cxn modelId="{F227C55D-5A61-4ED5-92E5-9E1173D6309F}" type="presOf" srcId="{4E121A2F-DE87-4F2A-8213-53ACCB2AF07A}" destId="{A1BFB646-CF04-4E90-AD4F-4672824A5A36}" srcOrd="0" destOrd="0" presId="urn:microsoft.com/office/officeart/2005/8/layout/process5"/>
    <dgm:cxn modelId="{9811445F-630A-4F9D-A560-7FBF6C358BFF}" type="presOf" srcId="{4A280A1C-2F87-4083-8FBB-7A947D390B9A}" destId="{49022E44-70C4-41F3-A963-8DB0BB7591D9}" srcOrd="1" destOrd="0" presId="urn:microsoft.com/office/officeart/2005/8/layout/process5"/>
    <dgm:cxn modelId="{39D98B43-C068-47C8-A118-EEBE24246D39}" srcId="{9724DAA5-7FFE-4CBF-8FBE-E01326D4419A}" destId="{CB98BC96-A212-42AD-8F83-BD74A85EBBD4}" srcOrd="0" destOrd="0" parTransId="{E865DEE3-47B6-43E8-A7D4-253B4ABE8E0E}" sibTransId="{085D0C8A-C6C2-4518-B57A-C69E41385ECE}"/>
    <dgm:cxn modelId="{54A20476-7E17-456B-9FF9-7ED4E18AFCEE}" type="presOf" srcId="{4A280A1C-2F87-4083-8FBB-7A947D390B9A}" destId="{B3EFEBAC-2A44-4C5A-BD18-89A6F1ECEB51}" srcOrd="0" destOrd="0" presId="urn:microsoft.com/office/officeart/2005/8/layout/process5"/>
    <dgm:cxn modelId="{4BC3257C-7F81-4CF4-9727-A357783A6C09}" type="presOf" srcId="{E296CE3F-1602-4E6C-B828-5ED03D38A3C8}" destId="{74D459D2-EAD9-4C26-AD0B-A81206C8F1B7}" srcOrd="1" destOrd="0" presId="urn:microsoft.com/office/officeart/2005/8/layout/process5"/>
    <dgm:cxn modelId="{D59CDF8B-AB35-4FC6-96E7-E8E0A9D2BA18}" srcId="{9724DAA5-7FFE-4CBF-8FBE-E01326D4419A}" destId="{9805F4DA-9996-4DE2-8D33-7FA8A20B675B}" srcOrd="2" destOrd="0" parTransId="{6833765C-9CEC-4F96-95C7-3C03EBCF42E1}" sibTransId="{E296CE3F-1602-4E6C-B828-5ED03D38A3C8}"/>
    <dgm:cxn modelId="{8CBBF2A3-C111-4D75-9661-ABADB50805C4}" type="presOf" srcId="{4E121A2F-DE87-4F2A-8213-53ACCB2AF07A}" destId="{B4CF0648-8942-4E62-BECB-2BE24D01B8C9}" srcOrd="1" destOrd="0" presId="urn:microsoft.com/office/officeart/2005/8/layout/process5"/>
    <dgm:cxn modelId="{94B3D3B1-E28E-4527-A68C-7DFC03DF15B5}" type="presOf" srcId="{085D0C8A-C6C2-4518-B57A-C69E41385ECE}" destId="{0A15C903-AB64-428A-B531-C8312E3EB0F8}" srcOrd="1" destOrd="0" presId="urn:microsoft.com/office/officeart/2005/8/layout/process5"/>
    <dgm:cxn modelId="{E9171BCA-1C42-4029-8BD8-A4DB7AFB7759}" srcId="{9724DAA5-7FFE-4CBF-8FBE-E01326D4419A}" destId="{83EA983A-066E-463C-934B-387781A186EB}" srcOrd="3" destOrd="0" parTransId="{FA29EEF7-AD6F-42DA-81AC-CF04DA61CBF2}" sibTransId="{4A280A1C-2F87-4083-8FBB-7A947D390B9A}"/>
    <dgm:cxn modelId="{D38A25CD-552A-4AB9-B3DB-D642DF1D7024}" type="presOf" srcId="{796EF833-E371-461C-B966-366365A7021C}" destId="{D77F7C6D-F19D-4926-AEEA-3CE4700A0831}" srcOrd="0" destOrd="0" presId="urn:microsoft.com/office/officeart/2005/8/layout/process5"/>
    <dgm:cxn modelId="{83A5E8DA-EA0E-4868-B657-1A5407CE4B2A}" type="presOf" srcId="{83EA983A-066E-463C-934B-387781A186EB}" destId="{5596F85E-A82B-4B19-9395-607D178AB8F3}" srcOrd="0" destOrd="0" presId="urn:microsoft.com/office/officeart/2005/8/layout/process5"/>
    <dgm:cxn modelId="{A8C9CCDD-02ED-4DE4-A7D0-00433E3BEF44}" type="presOf" srcId="{E296CE3F-1602-4E6C-B828-5ED03D38A3C8}" destId="{B50A7E32-552F-4C79-BB4B-840B5E2251B6}" srcOrd="0" destOrd="0" presId="urn:microsoft.com/office/officeart/2005/8/layout/process5"/>
    <dgm:cxn modelId="{F3B1BDE3-686E-4775-BA39-F03F3A28FB59}" type="presOf" srcId="{9805F4DA-9996-4DE2-8D33-7FA8A20B675B}" destId="{4F2F840D-FB66-4B62-B0F5-5AC722D27C51}" srcOrd="0" destOrd="0" presId="urn:microsoft.com/office/officeart/2005/8/layout/process5"/>
    <dgm:cxn modelId="{171A4EFC-87F4-4A27-A874-872F0C0E11F4}" type="presOf" srcId="{CBBBEBBB-3775-438B-9158-182CCD54CA91}" destId="{298123BE-A230-4036-ABE3-EC42C585620D}" srcOrd="0" destOrd="0" presId="urn:microsoft.com/office/officeart/2005/8/layout/process5"/>
    <dgm:cxn modelId="{5E8CD1E2-B10A-47D3-BFE0-6085C9260B38}" type="presParOf" srcId="{47133CFD-51F2-44D0-A805-7FEB4C9AB85B}" destId="{C5F4B362-E886-49D7-957C-D5318DC06973}" srcOrd="0" destOrd="0" presId="urn:microsoft.com/office/officeart/2005/8/layout/process5"/>
    <dgm:cxn modelId="{A167EBD2-4894-4110-9D5A-EEE06C3BEB8A}" type="presParOf" srcId="{47133CFD-51F2-44D0-A805-7FEB4C9AB85B}" destId="{3238FA21-249F-4B2E-BA15-3A9E10014DF4}" srcOrd="1" destOrd="0" presId="urn:microsoft.com/office/officeart/2005/8/layout/process5"/>
    <dgm:cxn modelId="{CDF6DAA7-C821-4AF4-B875-579CA4C1B61C}" type="presParOf" srcId="{3238FA21-249F-4B2E-BA15-3A9E10014DF4}" destId="{0A15C903-AB64-428A-B531-C8312E3EB0F8}" srcOrd="0" destOrd="0" presId="urn:microsoft.com/office/officeart/2005/8/layout/process5"/>
    <dgm:cxn modelId="{D7BFFCF9-30DA-4A67-9822-70027E195A75}" type="presParOf" srcId="{47133CFD-51F2-44D0-A805-7FEB4C9AB85B}" destId="{D77F7C6D-F19D-4926-AEEA-3CE4700A0831}" srcOrd="2" destOrd="0" presId="urn:microsoft.com/office/officeart/2005/8/layout/process5"/>
    <dgm:cxn modelId="{B1EF00D4-128F-4410-A755-77C48C474C1E}" type="presParOf" srcId="{47133CFD-51F2-44D0-A805-7FEB4C9AB85B}" destId="{A1BFB646-CF04-4E90-AD4F-4672824A5A36}" srcOrd="3" destOrd="0" presId="urn:microsoft.com/office/officeart/2005/8/layout/process5"/>
    <dgm:cxn modelId="{656EBE82-2D50-4353-A324-A9B75DC267D5}" type="presParOf" srcId="{A1BFB646-CF04-4E90-AD4F-4672824A5A36}" destId="{B4CF0648-8942-4E62-BECB-2BE24D01B8C9}" srcOrd="0" destOrd="0" presId="urn:microsoft.com/office/officeart/2005/8/layout/process5"/>
    <dgm:cxn modelId="{4A14B4A6-AC3C-491F-9598-A571A67A7010}" type="presParOf" srcId="{47133CFD-51F2-44D0-A805-7FEB4C9AB85B}" destId="{4F2F840D-FB66-4B62-B0F5-5AC722D27C51}" srcOrd="4" destOrd="0" presId="urn:microsoft.com/office/officeart/2005/8/layout/process5"/>
    <dgm:cxn modelId="{2337012F-5E08-41D5-88A6-CC65461E34DC}" type="presParOf" srcId="{47133CFD-51F2-44D0-A805-7FEB4C9AB85B}" destId="{B50A7E32-552F-4C79-BB4B-840B5E2251B6}" srcOrd="5" destOrd="0" presId="urn:microsoft.com/office/officeart/2005/8/layout/process5"/>
    <dgm:cxn modelId="{930285D9-62AF-4B2D-A444-FD6A1940DBFE}" type="presParOf" srcId="{B50A7E32-552F-4C79-BB4B-840B5E2251B6}" destId="{74D459D2-EAD9-4C26-AD0B-A81206C8F1B7}" srcOrd="0" destOrd="0" presId="urn:microsoft.com/office/officeart/2005/8/layout/process5"/>
    <dgm:cxn modelId="{33EFB2D5-925A-42C8-8991-79F830201D91}" type="presParOf" srcId="{47133CFD-51F2-44D0-A805-7FEB4C9AB85B}" destId="{5596F85E-A82B-4B19-9395-607D178AB8F3}" srcOrd="6" destOrd="0" presId="urn:microsoft.com/office/officeart/2005/8/layout/process5"/>
    <dgm:cxn modelId="{0AC35CF0-DB0A-4EC1-9BD5-27B0F6B7C62B}" type="presParOf" srcId="{47133CFD-51F2-44D0-A805-7FEB4C9AB85B}" destId="{B3EFEBAC-2A44-4C5A-BD18-89A6F1ECEB51}" srcOrd="7" destOrd="0" presId="urn:microsoft.com/office/officeart/2005/8/layout/process5"/>
    <dgm:cxn modelId="{5C044EC8-B9AF-4474-B631-5E54F2D02419}" type="presParOf" srcId="{B3EFEBAC-2A44-4C5A-BD18-89A6F1ECEB51}" destId="{49022E44-70C4-41F3-A963-8DB0BB7591D9}" srcOrd="0" destOrd="0" presId="urn:microsoft.com/office/officeart/2005/8/layout/process5"/>
    <dgm:cxn modelId="{97ADF1E9-81DF-4CDC-A801-2410E5343E5C}" type="presParOf" srcId="{47133CFD-51F2-44D0-A805-7FEB4C9AB85B}" destId="{298123BE-A230-4036-ABE3-EC42C585620D}"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E0104-D1E9-4B47-87AC-44D6B1FA0ABE}">
      <dsp:nvSpPr>
        <dsp:cNvPr id="0" name=""/>
        <dsp:cNvSpPr/>
      </dsp:nvSpPr>
      <dsp:spPr>
        <a:xfrm>
          <a:off x="0" y="22688"/>
          <a:ext cx="105156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Advantages:</a:t>
          </a:r>
          <a:endParaRPr lang="en-US" sz="2400" kern="1200"/>
        </a:p>
      </dsp:txBody>
      <dsp:txXfrm>
        <a:off x="28100" y="50788"/>
        <a:ext cx="10459400" cy="519439"/>
      </dsp:txXfrm>
    </dsp:sp>
    <dsp:sp modelId="{94124F19-93FC-4BEF-B858-2E49C7F9AFDE}">
      <dsp:nvSpPr>
        <dsp:cNvPr id="0" name=""/>
        <dsp:cNvSpPr/>
      </dsp:nvSpPr>
      <dsp:spPr>
        <a:xfrm>
          <a:off x="0" y="598328"/>
          <a:ext cx="10515600" cy="1838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kern="1200"/>
            <a:t>Insight Generation:</a:t>
          </a:r>
          <a:r>
            <a:rPr lang="en-US" sz="1900" kern="1200"/>
            <a:t> Helps in understanding patterns, trends, and anomalies in the data.</a:t>
          </a:r>
        </a:p>
        <a:p>
          <a:pPr marL="171450" lvl="1" indent="-171450" algn="l" defTabSz="844550">
            <a:lnSpc>
              <a:spcPct val="90000"/>
            </a:lnSpc>
            <a:spcBef>
              <a:spcPct val="0"/>
            </a:spcBef>
            <a:spcAft>
              <a:spcPct val="20000"/>
            </a:spcAft>
            <a:buChar char="•"/>
          </a:pPr>
          <a:r>
            <a:rPr lang="en-US" sz="1900" b="1" kern="1200"/>
            <a:t>Decision Making:</a:t>
          </a:r>
          <a:r>
            <a:rPr lang="en-US" sz="1900" kern="1200"/>
            <a:t> Facilitates data-driven decision-making by providing quantitative evidence.</a:t>
          </a:r>
        </a:p>
        <a:p>
          <a:pPr marL="171450" lvl="1" indent="-171450" algn="l" defTabSz="844550">
            <a:lnSpc>
              <a:spcPct val="90000"/>
            </a:lnSpc>
            <a:spcBef>
              <a:spcPct val="0"/>
            </a:spcBef>
            <a:spcAft>
              <a:spcPct val="20000"/>
            </a:spcAft>
            <a:buChar char="•"/>
          </a:pPr>
          <a:r>
            <a:rPr lang="en-US" sz="1900" b="1" kern="1200"/>
            <a:t>Simplifies Complex Data:</a:t>
          </a:r>
          <a:r>
            <a:rPr lang="en-US" sz="1900" kern="1200"/>
            <a:t> Breaks down complex datasets into understandable summaries and visualizations.</a:t>
          </a:r>
        </a:p>
        <a:p>
          <a:pPr marL="171450" lvl="1" indent="-171450" algn="l" defTabSz="844550">
            <a:lnSpc>
              <a:spcPct val="90000"/>
            </a:lnSpc>
            <a:spcBef>
              <a:spcPct val="0"/>
            </a:spcBef>
            <a:spcAft>
              <a:spcPct val="20000"/>
            </a:spcAft>
            <a:buChar char="•"/>
          </a:pPr>
          <a:r>
            <a:rPr lang="en-US" sz="1900" b="1" kern="1200"/>
            <a:t>Problem Identification:</a:t>
          </a:r>
          <a:r>
            <a:rPr lang="en-US" sz="1900" kern="1200"/>
            <a:t> Identifies issues and areas for improvement in data collection and processes.</a:t>
          </a:r>
        </a:p>
      </dsp:txBody>
      <dsp:txXfrm>
        <a:off x="0" y="598328"/>
        <a:ext cx="10515600" cy="1838160"/>
      </dsp:txXfrm>
    </dsp:sp>
    <dsp:sp modelId="{67250618-E109-47B8-AEF8-192BE8FE4A20}">
      <dsp:nvSpPr>
        <dsp:cNvPr id="0" name=""/>
        <dsp:cNvSpPr/>
      </dsp:nvSpPr>
      <dsp:spPr>
        <a:xfrm>
          <a:off x="0" y="2436489"/>
          <a:ext cx="10515600"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Limitations:</a:t>
          </a:r>
          <a:endParaRPr lang="en-US" sz="2400" kern="1200"/>
        </a:p>
      </dsp:txBody>
      <dsp:txXfrm>
        <a:off x="28100" y="2464589"/>
        <a:ext cx="10459400" cy="519439"/>
      </dsp:txXfrm>
    </dsp:sp>
    <dsp:sp modelId="{2FB1CC5B-D8B2-44ED-8694-4E13A1B45FBF}">
      <dsp:nvSpPr>
        <dsp:cNvPr id="0" name=""/>
        <dsp:cNvSpPr/>
      </dsp:nvSpPr>
      <dsp:spPr>
        <a:xfrm>
          <a:off x="0" y="3012128"/>
          <a:ext cx="10515600" cy="131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b="1" kern="1200"/>
            <a:t>Data Quality Dependence:</a:t>
          </a:r>
          <a:r>
            <a:rPr lang="en-US" sz="1900" kern="1200"/>
            <a:t> The accuracy of analysis is highly dependent on the quality of the data.</a:t>
          </a:r>
        </a:p>
        <a:p>
          <a:pPr marL="171450" lvl="1" indent="-171450" algn="l" defTabSz="844550">
            <a:lnSpc>
              <a:spcPct val="90000"/>
            </a:lnSpc>
            <a:spcBef>
              <a:spcPct val="0"/>
            </a:spcBef>
            <a:spcAft>
              <a:spcPct val="20000"/>
            </a:spcAft>
            <a:buChar char="•"/>
          </a:pPr>
          <a:r>
            <a:rPr lang="en-US" sz="1900" b="1" kern="1200"/>
            <a:t>Time-Consuming:</a:t>
          </a:r>
          <a:r>
            <a:rPr lang="en-US" sz="1900" kern="1200"/>
            <a:t> Can be time-consuming, especially with large datasets.</a:t>
          </a:r>
        </a:p>
        <a:p>
          <a:pPr marL="171450" lvl="1" indent="-171450" algn="l" defTabSz="844550">
            <a:lnSpc>
              <a:spcPct val="90000"/>
            </a:lnSpc>
            <a:spcBef>
              <a:spcPct val="0"/>
            </a:spcBef>
            <a:spcAft>
              <a:spcPct val="20000"/>
            </a:spcAft>
            <a:buChar char="•"/>
          </a:pPr>
          <a:r>
            <a:rPr lang="en-US" sz="1900" b="1" kern="1200"/>
            <a:t>Requires Expertise:</a:t>
          </a:r>
          <a:r>
            <a:rPr lang="en-US" sz="1900" kern="1200"/>
            <a:t> Needs skilled analysts to interpret data correctly.</a:t>
          </a:r>
        </a:p>
        <a:p>
          <a:pPr marL="171450" lvl="1" indent="-171450" algn="l" defTabSz="844550">
            <a:lnSpc>
              <a:spcPct val="90000"/>
            </a:lnSpc>
            <a:spcBef>
              <a:spcPct val="0"/>
            </a:spcBef>
            <a:spcAft>
              <a:spcPct val="20000"/>
            </a:spcAft>
            <a:buChar char="•"/>
          </a:pPr>
          <a:r>
            <a:rPr lang="en-US" sz="1900" b="1" kern="1200"/>
            <a:t>Static Insights:</a:t>
          </a:r>
          <a:r>
            <a:rPr lang="en-US" sz="1900" kern="1200"/>
            <a:t> Provides insights based on historical data, not necessarily predictive.</a:t>
          </a:r>
        </a:p>
      </dsp:txBody>
      <dsp:txXfrm>
        <a:off x="0" y="3012128"/>
        <a:ext cx="10515600" cy="1316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11CEA-3A5C-4105-A8D0-20A869612D1B}">
      <dsp:nvSpPr>
        <dsp:cNvPr id="0" name=""/>
        <dsp:cNvSpPr/>
      </dsp:nvSpPr>
      <dsp:spPr>
        <a:xfrm>
          <a:off x="0" y="31643"/>
          <a:ext cx="105156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Advantages:</a:t>
          </a:r>
          <a:endParaRPr lang="en-US" sz="2600" kern="1200"/>
        </a:p>
      </dsp:txBody>
      <dsp:txXfrm>
        <a:off x="30442" y="62085"/>
        <a:ext cx="10454716" cy="562726"/>
      </dsp:txXfrm>
    </dsp:sp>
    <dsp:sp modelId="{2C7A805F-BDA1-4469-A6DB-1A3744E845D3}">
      <dsp:nvSpPr>
        <dsp:cNvPr id="0" name=""/>
        <dsp:cNvSpPr/>
      </dsp:nvSpPr>
      <dsp:spPr>
        <a:xfrm>
          <a:off x="0" y="655254"/>
          <a:ext cx="10515600" cy="166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1" kern="1200"/>
            <a:t>Predictive Power:</a:t>
          </a:r>
          <a:r>
            <a:rPr lang="en-US" sz="2000" kern="1200"/>
            <a:t> Can predict future trends and outcomes based on historical data.</a:t>
          </a:r>
        </a:p>
        <a:p>
          <a:pPr marL="228600" lvl="1" indent="-228600" algn="l" defTabSz="889000">
            <a:lnSpc>
              <a:spcPct val="90000"/>
            </a:lnSpc>
            <a:spcBef>
              <a:spcPct val="0"/>
            </a:spcBef>
            <a:spcAft>
              <a:spcPct val="20000"/>
            </a:spcAft>
            <a:buChar char="•"/>
          </a:pPr>
          <a:r>
            <a:rPr lang="en-US" sz="2000" b="1" kern="1200"/>
            <a:t>Automation:</a:t>
          </a:r>
          <a:r>
            <a:rPr lang="en-US" sz="2000" kern="1200"/>
            <a:t> Automates decision-making processes, reducing the need for human intervention.</a:t>
          </a:r>
        </a:p>
        <a:p>
          <a:pPr marL="228600" lvl="1" indent="-228600" algn="l" defTabSz="889000">
            <a:lnSpc>
              <a:spcPct val="90000"/>
            </a:lnSpc>
            <a:spcBef>
              <a:spcPct val="0"/>
            </a:spcBef>
            <a:spcAft>
              <a:spcPct val="20000"/>
            </a:spcAft>
            <a:buChar char="•"/>
          </a:pPr>
          <a:r>
            <a:rPr lang="en-US" sz="2000" b="1" kern="1200"/>
            <a:t>Adaptability:</a:t>
          </a:r>
          <a:r>
            <a:rPr lang="en-US" sz="2000" kern="1200"/>
            <a:t> Can adapt and improve over time with more data </a:t>
          </a:r>
        </a:p>
        <a:p>
          <a:pPr marL="228600" lvl="1" indent="-228600" algn="l" defTabSz="889000">
            <a:lnSpc>
              <a:spcPct val="90000"/>
            </a:lnSpc>
            <a:spcBef>
              <a:spcPct val="0"/>
            </a:spcBef>
            <a:spcAft>
              <a:spcPct val="20000"/>
            </a:spcAft>
            <a:buChar char="•"/>
          </a:pPr>
          <a:r>
            <a:rPr lang="en-US" sz="2000" b="1" kern="1200"/>
            <a:t>Scalability:</a:t>
          </a:r>
          <a:r>
            <a:rPr lang="en-US" sz="2000" kern="1200"/>
            <a:t> Applicable to various domains and can handle large datasets efficiently.</a:t>
          </a:r>
        </a:p>
      </dsp:txBody>
      <dsp:txXfrm>
        <a:off x="0" y="655254"/>
        <a:ext cx="10515600" cy="1668420"/>
      </dsp:txXfrm>
    </dsp:sp>
    <dsp:sp modelId="{0C8B789B-ACF1-4D4B-A0C1-BF8A22C2BED1}">
      <dsp:nvSpPr>
        <dsp:cNvPr id="0" name=""/>
        <dsp:cNvSpPr/>
      </dsp:nvSpPr>
      <dsp:spPr>
        <a:xfrm>
          <a:off x="0" y="2323674"/>
          <a:ext cx="10515600" cy="6236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1" kern="1200"/>
            <a:t>Limitations:</a:t>
          </a:r>
          <a:endParaRPr lang="en-US" sz="2600" kern="1200"/>
        </a:p>
      </dsp:txBody>
      <dsp:txXfrm>
        <a:off x="30442" y="2354116"/>
        <a:ext cx="10454716" cy="562726"/>
      </dsp:txXfrm>
    </dsp:sp>
    <dsp:sp modelId="{454800F7-834B-460E-8B18-51A94823CBF5}">
      <dsp:nvSpPr>
        <dsp:cNvPr id="0" name=""/>
        <dsp:cNvSpPr/>
      </dsp:nvSpPr>
      <dsp:spPr>
        <a:xfrm>
          <a:off x="0" y="2947284"/>
          <a:ext cx="10515600" cy="1372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b="1" kern="1200"/>
            <a:t>Data Dependency:</a:t>
          </a:r>
          <a:r>
            <a:rPr lang="en-US" sz="2000" kern="1200"/>
            <a:t> Requires large amounts of high-quality data for accurate predictions.</a:t>
          </a:r>
        </a:p>
        <a:p>
          <a:pPr marL="228600" lvl="1" indent="-228600" algn="l" defTabSz="889000">
            <a:lnSpc>
              <a:spcPct val="90000"/>
            </a:lnSpc>
            <a:spcBef>
              <a:spcPct val="0"/>
            </a:spcBef>
            <a:spcAft>
              <a:spcPct val="20000"/>
            </a:spcAft>
            <a:buChar char="•"/>
          </a:pPr>
          <a:r>
            <a:rPr lang="en-US" sz="2000" b="1" kern="1200"/>
            <a:t>Complexity:</a:t>
          </a:r>
          <a:r>
            <a:rPr lang="en-US" sz="2000" kern="1200"/>
            <a:t> Models can be complex and difficult to understand or interpret.</a:t>
          </a:r>
        </a:p>
        <a:p>
          <a:pPr marL="228600" lvl="1" indent="-228600" algn="l" defTabSz="889000">
            <a:lnSpc>
              <a:spcPct val="90000"/>
            </a:lnSpc>
            <a:spcBef>
              <a:spcPct val="0"/>
            </a:spcBef>
            <a:spcAft>
              <a:spcPct val="20000"/>
            </a:spcAft>
            <a:buChar char="•"/>
          </a:pPr>
          <a:r>
            <a:rPr lang="en-US" sz="2000" b="1" kern="1200"/>
            <a:t>Overfitting:</a:t>
          </a:r>
          <a:r>
            <a:rPr lang="en-US" sz="2000" kern="1200"/>
            <a:t> Risk of overfitting to training data, leading to poor generalization.</a:t>
          </a:r>
        </a:p>
        <a:p>
          <a:pPr marL="228600" lvl="1" indent="-228600" algn="l" defTabSz="889000">
            <a:lnSpc>
              <a:spcPct val="90000"/>
            </a:lnSpc>
            <a:spcBef>
              <a:spcPct val="0"/>
            </a:spcBef>
            <a:spcAft>
              <a:spcPct val="20000"/>
            </a:spcAft>
            <a:buChar char="•"/>
          </a:pPr>
          <a:r>
            <a:rPr lang="en-US" sz="2000" b="1" kern="1200"/>
            <a:t>Resource Intensive:</a:t>
          </a:r>
          <a:r>
            <a:rPr lang="en-US" sz="2000" kern="1200"/>
            <a:t> Can be computationally expensive and require significant resources.</a:t>
          </a:r>
        </a:p>
      </dsp:txBody>
      <dsp:txXfrm>
        <a:off x="0" y="2947284"/>
        <a:ext cx="10515600" cy="13724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9D859-2A62-431E-B5BF-7DAEDA5B6C92}">
      <dsp:nvSpPr>
        <dsp:cNvPr id="0" name=""/>
        <dsp:cNvSpPr/>
      </dsp:nvSpPr>
      <dsp:spPr>
        <a:xfrm>
          <a:off x="0" y="244616"/>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Advantages</a:t>
          </a:r>
          <a:endParaRPr lang="en-US" sz="2200" kern="1200"/>
        </a:p>
      </dsp:txBody>
      <dsp:txXfrm>
        <a:off x="25759" y="270375"/>
        <a:ext cx="10464082" cy="476152"/>
      </dsp:txXfrm>
    </dsp:sp>
    <dsp:sp modelId="{4207BDA2-8E89-462E-9080-9AD4D80A350D}">
      <dsp:nvSpPr>
        <dsp:cNvPr id="0" name=""/>
        <dsp:cNvSpPr/>
      </dsp:nvSpPr>
      <dsp:spPr>
        <a:xfrm>
          <a:off x="0" y="772286"/>
          <a:ext cx="10515600"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1" kern="1200"/>
            <a:t>High Accuracy:</a:t>
          </a:r>
          <a:r>
            <a:rPr lang="en-US" sz="1700" kern="1200"/>
            <a:t> Often achieves higher accuracy than traditional machine learning models, especially in image and speech recognition tasks.</a:t>
          </a:r>
        </a:p>
        <a:p>
          <a:pPr marL="171450" lvl="1" indent="-171450" algn="l" defTabSz="755650">
            <a:lnSpc>
              <a:spcPct val="90000"/>
            </a:lnSpc>
            <a:spcBef>
              <a:spcPct val="0"/>
            </a:spcBef>
            <a:spcAft>
              <a:spcPct val="20000"/>
            </a:spcAft>
            <a:buChar char="•"/>
          </a:pPr>
          <a:r>
            <a:rPr lang="en-US" sz="1700" b="1" kern="1200"/>
            <a:t>Feature Extraction:</a:t>
          </a:r>
          <a:r>
            <a:rPr lang="en-US" sz="1700" kern="1200"/>
            <a:t> Automatically extracts relevant features from raw data, reducing the need for manual feature engineering.</a:t>
          </a:r>
        </a:p>
        <a:p>
          <a:pPr marL="171450" lvl="1" indent="-171450" algn="l" defTabSz="755650">
            <a:lnSpc>
              <a:spcPct val="90000"/>
            </a:lnSpc>
            <a:spcBef>
              <a:spcPct val="0"/>
            </a:spcBef>
            <a:spcAft>
              <a:spcPct val="20000"/>
            </a:spcAft>
            <a:buChar char="•"/>
          </a:pPr>
          <a:r>
            <a:rPr lang="en-US" sz="1700" b="1" kern="1200"/>
            <a:t>Complex Data Handling:</a:t>
          </a:r>
          <a:r>
            <a:rPr lang="en-US" sz="1700" kern="1200"/>
            <a:t> Excels at handling complex data types, such as images, audio, and text.</a:t>
          </a:r>
        </a:p>
        <a:p>
          <a:pPr marL="171450" lvl="1" indent="-171450" algn="l" defTabSz="755650">
            <a:lnSpc>
              <a:spcPct val="90000"/>
            </a:lnSpc>
            <a:spcBef>
              <a:spcPct val="0"/>
            </a:spcBef>
            <a:spcAft>
              <a:spcPct val="20000"/>
            </a:spcAft>
            <a:buChar char="•"/>
          </a:pPr>
          <a:r>
            <a:rPr lang="en-US" sz="1700" b="1" kern="1200"/>
            <a:t>Scalability:</a:t>
          </a:r>
          <a:r>
            <a:rPr lang="en-US" sz="1700" kern="1200"/>
            <a:t> Can process and learn from large-scale datasets.</a:t>
          </a:r>
        </a:p>
      </dsp:txBody>
      <dsp:txXfrm>
        <a:off x="0" y="772286"/>
        <a:ext cx="10515600" cy="1639440"/>
      </dsp:txXfrm>
    </dsp:sp>
    <dsp:sp modelId="{363D0362-5195-4FCF-9F92-DBB1CEF565D4}">
      <dsp:nvSpPr>
        <dsp:cNvPr id="0" name=""/>
        <dsp:cNvSpPr/>
      </dsp:nvSpPr>
      <dsp:spPr>
        <a:xfrm>
          <a:off x="0" y="2411726"/>
          <a:ext cx="10515600"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Limitations</a:t>
          </a:r>
          <a:endParaRPr lang="en-US" sz="2200" kern="1200"/>
        </a:p>
      </dsp:txBody>
      <dsp:txXfrm>
        <a:off x="25759" y="2437485"/>
        <a:ext cx="10464082" cy="476152"/>
      </dsp:txXfrm>
    </dsp:sp>
    <dsp:sp modelId="{5BE7CB71-F344-48CB-882F-AB2064FD0FA1}">
      <dsp:nvSpPr>
        <dsp:cNvPr id="0" name=""/>
        <dsp:cNvSpPr/>
      </dsp:nvSpPr>
      <dsp:spPr>
        <a:xfrm>
          <a:off x="0" y="2939396"/>
          <a:ext cx="10515600" cy="141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1" kern="1200"/>
            <a:t>Data Hungry:</a:t>
          </a:r>
          <a:r>
            <a:rPr lang="en-US" sz="1700" kern="1200"/>
            <a:t> Requires vast amounts of labeled data for training.</a:t>
          </a:r>
        </a:p>
        <a:p>
          <a:pPr marL="171450" lvl="1" indent="-171450" algn="l" defTabSz="755650">
            <a:lnSpc>
              <a:spcPct val="90000"/>
            </a:lnSpc>
            <a:spcBef>
              <a:spcPct val="0"/>
            </a:spcBef>
            <a:spcAft>
              <a:spcPct val="20000"/>
            </a:spcAft>
            <a:buChar char="•"/>
          </a:pPr>
          <a:r>
            <a:rPr lang="en-US" sz="1700" b="1" kern="1200"/>
            <a:t>Computational Cost:</a:t>
          </a:r>
          <a:r>
            <a:rPr lang="en-US" sz="1700" kern="1200"/>
            <a:t> Extremely resource-intensive, needing powerful GPUs and significant computational power.</a:t>
          </a:r>
        </a:p>
        <a:p>
          <a:pPr marL="171450" lvl="1" indent="-171450" algn="l" defTabSz="755650">
            <a:lnSpc>
              <a:spcPct val="90000"/>
            </a:lnSpc>
            <a:spcBef>
              <a:spcPct val="0"/>
            </a:spcBef>
            <a:spcAft>
              <a:spcPct val="20000"/>
            </a:spcAft>
            <a:buChar char="•"/>
          </a:pPr>
          <a:r>
            <a:rPr lang="en-US" sz="1700" b="1" kern="1200"/>
            <a:t>Black Box Nature:</a:t>
          </a:r>
          <a:r>
            <a:rPr lang="en-US" sz="1700" kern="1200"/>
            <a:t> Often criticized for being opaque and difficult to interpret.</a:t>
          </a:r>
        </a:p>
        <a:p>
          <a:pPr marL="171450" lvl="1" indent="-171450" algn="l" defTabSz="755650">
            <a:lnSpc>
              <a:spcPct val="90000"/>
            </a:lnSpc>
            <a:spcBef>
              <a:spcPct val="0"/>
            </a:spcBef>
            <a:spcAft>
              <a:spcPct val="20000"/>
            </a:spcAft>
            <a:buChar char="•"/>
          </a:pPr>
          <a:r>
            <a:rPr lang="en-US" sz="1700" b="1" kern="1200"/>
            <a:t>Training Time:</a:t>
          </a:r>
          <a:r>
            <a:rPr lang="en-US" sz="1700" kern="1200"/>
            <a:t> Training deep learning models can be time-consuming and requires significant effort in tuning.</a:t>
          </a:r>
        </a:p>
      </dsp:txBody>
      <dsp:txXfrm>
        <a:off x="0" y="2939396"/>
        <a:ext cx="10515600" cy="1411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60D61-F054-4974-925F-960D077AFCE6}">
      <dsp:nvSpPr>
        <dsp:cNvPr id="0" name=""/>
        <dsp:cNvSpPr/>
      </dsp:nvSpPr>
      <dsp:spPr>
        <a:xfrm>
          <a:off x="0" y="124299"/>
          <a:ext cx="1051560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Advantages:</a:t>
          </a:r>
          <a:endParaRPr lang="en-US" sz="2300" kern="1200"/>
        </a:p>
      </dsp:txBody>
      <dsp:txXfrm>
        <a:off x="26930" y="151229"/>
        <a:ext cx="10461740" cy="497795"/>
      </dsp:txXfrm>
    </dsp:sp>
    <dsp:sp modelId="{351B5E3A-D715-4D42-BB1B-C98651CC5223}">
      <dsp:nvSpPr>
        <dsp:cNvPr id="0" name=""/>
        <dsp:cNvSpPr/>
      </dsp:nvSpPr>
      <dsp:spPr>
        <a:xfrm>
          <a:off x="0" y="675954"/>
          <a:ext cx="10515600"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1" kern="1200"/>
            <a:t>Transparency:</a:t>
          </a:r>
          <a:r>
            <a:rPr lang="en-US" sz="1800" kern="1200"/>
            <a:t> Makes AI decisions and predictions more understandable to humans.</a:t>
          </a:r>
        </a:p>
        <a:p>
          <a:pPr marL="171450" lvl="1" indent="-171450" algn="l" defTabSz="800100">
            <a:lnSpc>
              <a:spcPct val="90000"/>
            </a:lnSpc>
            <a:spcBef>
              <a:spcPct val="0"/>
            </a:spcBef>
            <a:spcAft>
              <a:spcPct val="20000"/>
            </a:spcAft>
            <a:buChar char="•"/>
          </a:pPr>
          <a:r>
            <a:rPr lang="en-US" sz="1800" b="1" kern="1200"/>
            <a:t>Trust:</a:t>
          </a:r>
          <a:r>
            <a:rPr lang="en-US" sz="1800" kern="1200"/>
            <a:t> Increases trust in AI systems by providing clear explanations for their behavior.</a:t>
          </a:r>
        </a:p>
        <a:p>
          <a:pPr marL="171450" lvl="1" indent="-171450" algn="l" defTabSz="800100">
            <a:lnSpc>
              <a:spcPct val="90000"/>
            </a:lnSpc>
            <a:spcBef>
              <a:spcPct val="0"/>
            </a:spcBef>
            <a:spcAft>
              <a:spcPct val="20000"/>
            </a:spcAft>
            <a:buChar char="•"/>
          </a:pPr>
          <a:r>
            <a:rPr lang="en-US" sz="1800" b="1" kern="1200"/>
            <a:t>Regulatory Compliance:</a:t>
          </a:r>
          <a:r>
            <a:rPr lang="en-US" sz="1800" kern="1200"/>
            <a:t> Helps in meeting regulatory requirements for transparency and accountability.</a:t>
          </a:r>
        </a:p>
        <a:p>
          <a:pPr marL="171450" lvl="1" indent="-171450" algn="l" defTabSz="800100">
            <a:lnSpc>
              <a:spcPct val="90000"/>
            </a:lnSpc>
            <a:spcBef>
              <a:spcPct val="0"/>
            </a:spcBef>
            <a:spcAft>
              <a:spcPct val="20000"/>
            </a:spcAft>
            <a:buChar char="•"/>
          </a:pPr>
          <a:r>
            <a:rPr lang="en-US" sz="1800" b="1" kern="1200"/>
            <a:t>Error Detection:</a:t>
          </a:r>
          <a:r>
            <a:rPr lang="en-US" sz="1800" kern="1200"/>
            <a:t> Facilitates the identification and correction of errors and biases in AI models.</a:t>
          </a:r>
        </a:p>
      </dsp:txBody>
      <dsp:txXfrm>
        <a:off x="0" y="675954"/>
        <a:ext cx="10515600" cy="1237860"/>
      </dsp:txXfrm>
    </dsp:sp>
    <dsp:sp modelId="{D71FF76B-E79E-4CB0-8C12-7E99D7448919}">
      <dsp:nvSpPr>
        <dsp:cNvPr id="0" name=""/>
        <dsp:cNvSpPr/>
      </dsp:nvSpPr>
      <dsp:spPr>
        <a:xfrm>
          <a:off x="0" y="1913814"/>
          <a:ext cx="10515600" cy="551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Limitations:</a:t>
          </a:r>
          <a:endParaRPr lang="en-US" sz="2300" kern="1200"/>
        </a:p>
      </dsp:txBody>
      <dsp:txXfrm>
        <a:off x="26930" y="1940744"/>
        <a:ext cx="10461740" cy="497795"/>
      </dsp:txXfrm>
    </dsp:sp>
    <dsp:sp modelId="{C18AFC6F-9893-4AE2-8A66-C3DCCC1D12F3}">
      <dsp:nvSpPr>
        <dsp:cNvPr id="0" name=""/>
        <dsp:cNvSpPr/>
      </dsp:nvSpPr>
      <dsp:spPr>
        <a:xfrm>
          <a:off x="0" y="2465469"/>
          <a:ext cx="10515600" cy="1761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b="1" kern="1200"/>
            <a:t>Complexity:</a:t>
          </a:r>
          <a:r>
            <a:rPr lang="en-US" sz="1800" kern="1200"/>
            <a:t> Adding explainability features can increase the complexity of the model development process.</a:t>
          </a:r>
        </a:p>
        <a:p>
          <a:pPr marL="171450" lvl="1" indent="-171450" algn="l" defTabSz="800100">
            <a:lnSpc>
              <a:spcPct val="90000"/>
            </a:lnSpc>
            <a:spcBef>
              <a:spcPct val="0"/>
            </a:spcBef>
            <a:spcAft>
              <a:spcPct val="20000"/>
            </a:spcAft>
            <a:buChar char="•"/>
          </a:pPr>
          <a:r>
            <a:rPr lang="en-US" sz="1800" b="1" kern="1200"/>
            <a:t>Trade-offs:</a:t>
          </a:r>
          <a:r>
            <a:rPr lang="en-US" sz="1800" kern="1200"/>
            <a:t> There might be trade-offs between model accuracy and interpretability.</a:t>
          </a:r>
        </a:p>
        <a:p>
          <a:pPr marL="171450" lvl="1" indent="-171450" algn="l" defTabSz="800100">
            <a:lnSpc>
              <a:spcPct val="90000"/>
            </a:lnSpc>
            <a:spcBef>
              <a:spcPct val="0"/>
            </a:spcBef>
            <a:spcAft>
              <a:spcPct val="20000"/>
            </a:spcAft>
            <a:buChar char="•"/>
          </a:pPr>
          <a:r>
            <a:rPr lang="en-US" sz="1800" b="1" kern="1200"/>
            <a:t>Limited Methods:</a:t>
          </a:r>
          <a:r>
            <a:rPr lang="en-US" sz="1800" kern="1200"/>
            <a:t> Current XAI methods may not fully explain highly complex models like deep neural networks.</a:t>
          </a:r>
        </a:p>
        <a:p>
          <a:pPr marL="171450" lvl="1" indent="-171450" algn="l" defTabSz="800100">
            <a:lnSpc>
              <a:spcPct val="90000"/>
            </a:lnSpc>
            <a:spcBef>
              <a:spcPct val="0"/>
            </a:spcBef>
            <a:spcAft>
              <a:spcPct val="20000"/>
            </a:spcAft>
            <a:buChar char="•"/>
          </a:pPr>
          <a:r>
            <a:rPr lang="en-US" sz="1800" b="1" kern="1200"/>
            <a:t>User Understanding:</a:t>
          </a:r>
          <a:r>
            <a:rPr lang="en-US" sz="1800" kern="1200"/>
            <a:t> The explanations provided may still require domain expertise to be fully understood.</a:t>
          </a:r>
        </a:p>
      </dsp:txBody>
      <dsp:txXfrm>
        <a:off x="0" y="2465469"/>
        <a:ext cx="10515600" cy="1761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4B362-E886-49D7-957C-D5318DC06973}">
      <dsp:nvSpPr>
        <dsp:cNvPr id="0" name=""/>
        <dsp:cNvSpPr/>
      </dsp:nvSpPr>
      <dsp:spPr>
        <a:xfrm>
          <a:off x="8901" y="47330"/>
          <a:ext cx="2660423" cy="159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Calibri Light"/>
            </a:rPr>
            <a:t>Image upload module</a:t>
          </a:r>
          <a:endParaRPr lang="en-US" sz="3000" kern="1200"/>
        </a:p>
      </dsp:txBody>
      <dsp:txXfrm>
        <a:off x="55654" y="94083"/>
        <a:ext cx="2566917" cy="1502748"/>
      </dsp:txXfrm>
    </dsp:sp>
    <dsp:sp modelId="{3238FA21-249F-4B2E-BA15-3A9E10014DF4}">
      <dsp:nvSpPr>
        <dsp:cNvPr id="0" name=""/>
        <dsp:cNvSpPr/>
      </dsp:nvSpPr>
      <dsp:spPr>
        <a:xfrm>
          <a:off x="2903441" y="515564"/>
          <a:ext cx="564009" cy="659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03441" y="647521"/>
        <a:ext cx="394806" cy="395871"/>
      </dsp:txXfrm>
    </dsp:sp>
    <dsp:sp modelId="{D77F7C6D-F19D-4926-AEEA-3CE4700A0831}">
      <dsp:nvSpPr>
        <dsp:cNvPr id="0" name=""/>
        <dsp:cNvSpPr/>
      </dsp:nvSpPr>
      <dsp:spPr>
        <a:xfrm>
          <a:off x="3733493" y="47330"/>
          <a:ext cx="2660423" cy="159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Calibri Light"/>
            </a:rPr>
            <a:t>Image preview module</a:t>
          </a:r>
          <a:endParaRPr lang="en-US" sz="3000" kern="1200"/>
        </a:p>
      </dsp:txBody>
      <dsp:txXfrm>
        <a:off x="3780246" y="94083"/>
        <a:ext cx="2566917" cy="1502748"/>
      </dsp:txXfrm>
    </dsp:sp>
    <dsp:sp modelId="{A1BFB646-CF04-4E90-AD4F-4672824A5A36}">
      <dsp:nvSpPr>
        <dsp:cNvPr id="0" name=""/>
        <dsp:cNvSpPr/>
      </dsp:nvSpPr>
      <dsp:spPr>
        <a:xfrm>
          <a:off x="6628034" y="515564"/>
          <a:ext cx="564009" cy="659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628034" y="647521"/>
        <a:ext cx="394806" cy="395871"/>
      </dsp:txXfrm>
    </dsp:sp>
    <dsp:sp modelId="{4F2F840D-FB66-4B62-B0F5-5AC722D27C51}">
      <dsp:nvSpPr>
        <dsp:cNvPr id="0" name=""/>
        <dsp:cNvSpPr/>
      </dsp:nvSpPr>
      <dsp:spPr>
        <a:xfrm>
          <a:off x="7458086" y="47330"/>
          <a:ext cx="2660423" cy="159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Calibri Light"/>
            </a:rPr>
            <a:t>Disease detection and result</a:t>
          </a:r>
          <a:endParaRPr lang="en-US" sz="3000" kern="1200"/>
        </a:p>
      </dsp:txBody>
      <dsp:txXfrm>
        <a:off x="7504839" y="94083"/>
        <a:ext cx="2566917" cy="1502748"/>
      </dsp:txXfrm>
    </dsp:sp>
    <dsp:sp modelId="{B50A7E32-552F-4C79-BB4B-840B5E2251B6}">
      <dsp:nvSpPr>
        <dsp:cNvPr id="0" name=""/>
        <dsp:cNvSpPr/>
      </dsp:nvSpPr>
      <dsp:spPr>
        <a:xfrm rot="5400000">
          <a:off x="8506293" y="1829813"/>
          <a:ext cx="564009" cy="659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8590363" y="1877701"/>
        <a:ext cx="395871" cy="394806"/>
      </dsp:txXfrm>
    </dsp:sp>
    <dsp:sp modelId="{5596F85E-A82B-4B19-9395-607D178AB8F3}">
      <dsp:nvSpPr>
        <dsp:cNvPr id="0" name=""/>
        <dsp:cNvSpPr/>
      </dsp:nvSpPr>
      <dsp:spPr>
        <a:xfrm>
          <a:off x="7458086" y="2707753"/>
          <a:ext cx="2660423" cy="159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Calibri Light"/>
            </a:rPr>
            <a:t>Suggestion action</a:t>
          </a:r>
          <a:endParaRPr lang="en-US" sz="3000" kern="1200"/>
        </a:p>
      </dsp:txBody>
      <dsp:txXfrm>
        <a:off x="7504839" y="2754506"/>
        <a:ext cx="2566917" cy="1502748"/>
      </dsp:txXfrm>
    </dsp:sp>
    <dsp:sp modelId="{B3EFEBAC-2A44-4C5A-BD18-89A6F1ECEB51}">
      <dsp:nvSpPr>
        <dsp:cNvPr id="0" name=""/>
        <dsp:cNvSpPr/>
      </dsp:nvSpPr>
      <dsp:spPr>
        <a:xfrm rot="10800000">
          <a:off x="6659959" y="3175988"/>
          <a:ext cx="564009" cy="659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6829162" y="3307945"/>
        <a:ext cx="394806" cy="395871"/>
      </dsp:txXfrm>
    </dsp:sp>
    <dsp:sp modelId="{298123BE-A230-4036-ABE3-EC42C585620D}">
      <dsp:nvSpPr>
        <dsp:cNvPr id="0" name=""/>
        <dsp:cNvSpPr/>
      </dsp:nvSpPr>
      <dsp:spPr>
        <a:xfrm>
          <a:off x="3733493" y="2707753"/>
          <a:ext cx="2660423" cy="159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Calibri Light"/>
            </a:rPr>
            <a:t>User feedback</a:t>
          </a:r>
          <a:endParaRPr lang="en-US" sz="3000" kern="1200"/>
        </a:p>
      </dsp:txBody>
      <dsp:txXfrm>
        <a:off x="3780246" y="2754506"/>
        <a:ext cx="2566917" cy="15027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85CDB-4198-450F-B6D3-048A14B96D4C}" type="datetimeFigureOut">
              <a:rPr lang="en-IN" smtClean="0"/>
              <a:t>03-11-2024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04008-3433-43AD-8483-BD8A804A264A}" type="slidenum">
              <a:rPr lang="en-IN" smtClean="0"/>
              <a:t>‹#›</a:t>
            </a:fld>
            <a:endParaRPr lang="en-IN"/>
          </a:p>
        </p:txBody>
      </p:sp>
    </p:spTree>
    <p:extLst>
      <p:ext uri="{BB962C8B-B14F-4D97-AF65-F5344CB8AC3E}">
        <p14:creationId xmlns:p14="http://schemas.microsoft.com/office/powerpoint/2010/main" val="387273936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225359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225359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225359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35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86249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2206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0B5-2641-4048-A5B7-426327B0BA58}"/>
              </a:ext>
            </a:extLst>
          </p:cNvPr>
          <p:cNvSpPr>
            <a:spLocks noGrp="1"/>
          </p:cNvSpPr>
          <p:nvPr>
            <p:ph type="title"/>
          </p:nvPr>
        </p:nvSpPr>
        <p:spPr>
          <a:xfrm>
            <a:off x="838091" y="365084"/>
            <a:ext cx="10515819" cy="831928"/>
          </a:xfrm>
          <a:prstGeom prst="rect">
            <a:avLst/>
          </a:prstGeom>
        </p:spPr>
        <p:txBody>
          <a:bodyPr anchor="ctr"/>
          <a:lstStyle>
            <a:lvl1pPr>
              <a:defRPr sz="3599"/>
            </a:lvl1pPr>
          </a:lstStyle>
          <a:p>
            <a:r>
              <a:rPr lang="en-US"/>
              <a:t>Click to edit Master title style</a:t>
            </a:r>
          </a:p>
        </p:txBody>
      </p:sp>
    </p:spTree>
    <p:extLst>
      <p:ext uri="{BB962C8B-B14F-4D97-AF65-F5344CB8AC3E}">
        <p14:creationId xmlns:p14="http://schemas.microsoft.com/office/powerpoint/2010/main" val="4282590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329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20417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1280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60D5A-54BE-289C-B36B-DE9B6D7777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A8D9E4F-210A-4DE8-0374-B1952E3CFC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5F8FB0-D89C-9DA9-3268-BEA1EF237158}"/>
              </a:ext>
            </a:extLst>
          </p:cNvPr>
          <p:cNvSpPr>
            <a:spLocks noGrp="1"/>
          </p:cNvSpPr>
          <p:nvPr>
            <p:ph type="dt" sz="half" idx="10"/>
          </p:nvPr>
        </p:nvSpPr>
        <p:spPr/>
        <p:txBody>
          <a:bodyPr/>
          <a:lstStyle/>
          <a:p>
            <a:fld id="{56FBEE36-4E12-4864-ACEC-7BC0DC0BA17A}" type="datetimeFigureOut">
              <a:rPr lang="en-IN" smtClean="0"/>
              <a:t>03-11-2024</a:t>
            </a:fld>
            <a:endParaRPr lang="en-IN"/>
          </a:p>
        </p:txBody>
      </p:sp>
      <p:sp>
        <p:nvSpPr>
          <p:cNvPr id="5" name="Footer Placeholder 4">
            <a:extLst>
              <a:ext uri="{FF2B5EF4-FFF2-40B4-BE49-F238E27FC236}">
                <a16:creationId xmlns:a16="http://schemas.microsoft.com/office/drawing/2014/main" id="{EE8B29F2-C784-56EB-2517-C0DC334FB4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297C94-07B0-3FE8-A20E-8888A7EDE906}"/>
              </a:ext>
            </a:extLst>
          </p:cNvPr>
          <p:cNvSpPr>
            <a:spLocks noGrp="1"/>
          </p:cNvSpPr>
          <p:nvPr>
            <p:ph type="sldNum" sz="quarter" idx="12"/>
          </p:nvPr>
        </p:nvSpPr>
        <p:spPr/>
        <p:txBody>
          <a:bodyPr/>
          <a:lstStyle/>
          <a:p>
            <a:fld id="{F214AE75-A49B-48C5-882F-FC63AB77C327}" type="slidenum">
              <a:rPr lang="en-IN" smtClean="0"/>
              <a:t>‹#›</a:t>
            </a:fld>
            <a:endParaRPr lang="en-IN"/>
          </a:p>
        </p:txBody>
      </p:sp>
    </p:spTree>
    <p:extLst>
      <p:ext uri="{BB962C8B-B14F-4D97-AF65-F5344CB8AC3E}">
        <p14:creationId xmlns:p14="http://schemas.microsoft.com/office/powerpoint/2010/main" val="9201589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1C76E-2757-962E-447A-5E7CB5C43D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A637E6-87A7-350D-723F-135A5C9BFA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8ACD72-A1EF-87E3-FB87-45458AEBD352}"/>
              </a:ext>
            </a:extLst>
          </p:cNvPr>
          <p:cNvSpPr>
            <a:spLocks noGrp="1"/>
          </p:cNvSpPr>
          <p:nvPr>
            <p:ph type="dt" sz="half" idx="10"/>
          </p:nvPr>
        </p:nvSpPr>
        <p:spPr/>
        <p:txBody>
          <a:bodyPr/>
          <a:lstStyle/>
          <a:p>
            <a:fld id="{56FBEE36-4E12-4864-ACEC-7BC0DC0BA17A}" type="datetimeFigureOut">
              <a:rPr lang="en-IN" smtClean="0"/>
              <a:t>03-11-2024</a:t>
            </a:fld>
            <a:endParaRPr lang="en-IN"/>
          </a:p>
        </p:txBody>
      </p:sp>
      <p:sp>
        <p:nvSpPr>
          <p:cNvPr id="5" name="Footer Placeholder 4">
            <a:extLst>
              <a:ext uri="{FF2B5EF4-FFF2-40B4-BE49-F238E27FC236}">
                <a16:creationId xmlns:a16="http://schemas.microsoft.com/office/drawing/2014/main" id="{D2E3832C-3964-16B0-F4FD-831F616A3A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25F311-CCCD-2C6F-E203-66C1324C0379}"/>
              </a:ext>
            </a:extLst>
          </p:cNvPr>
          <p:cNvSpPr>
            <a:spLocks noGrp="1"/>
          </p:cNvSpPr>
          <p:nvPr>
            <p:ph type="sldNum" sz="quarter" idx="12"/>
          </p:nvPr>
        </p:nvSpPr>
        <p:spPr/>
        <p:txBody>
          <a:bodyPr/>
          <a:lstStyle/>
          <a:p>
            <a:fld id="{F214AE75-A49B-48C5-882F-FC63AB77C327}" type="slidenum">
              <a:rPr lang="en-IN" smtClean="0"/>
              <a:t>‹#›</a:t>
            </a:fld>
            <a:endParaRPr lang="en-IN"/>
          </a:p>
        </p:txBody>
      </p:sp>
    </p:spTree>
    <p:extLst>
      <p:ext uri="{BB962C8B-B14F-4D97-AF65-F5344CB8AC3E}">
        <p14:creationId xmlns:p14="http://schemas.microsoft.com/office/powerpoint/2010/main" val="518893531"/>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F07A-7E40-34A9-6A56-B0420B02AA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BCFF6D-F4B4-4299-52FE-273822246A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AF4DEC-1991-051B-B487-798419D2F031}"/>
              </a:ext>
            </a:extLst>
          </p:cNvPr>
          <p:cNvSpPr>
            <a:spLocks noGrp="1"/>
          </p:cNvSpPr>
          <p:nvPr>
            <p:ph type="dt" sz="half" idx="10"/>
          </p:nvPr>
        </p:nvSpPr>
        <p:spPr/>
        <p:txBody>
          <a:bodyPr/>
          <a:lstStyle/>
          <a:p>
            <a:fld id="{56FBEE36-4E12-4864-ACEC-7BC0DC0BA17A}" type="datetimeFigureOut">
              <a:rPr lang="en-IN" smtClean="0"/>
              <a:t>03-11-2024</a:t>
            </a:fld>
            <a:endParaRPr lang="en-IN"/>
          </a:p>
        </p:txBody>
      </p:sp>
      <p:sp>
        <p:nvSpPr>
          <p:cNvPr id="5" name="Footer Placeholder 4">
            <a:extLst>
              <a:ext uri="{FF2B5EF4-FFF2-40B4-BE49-F238E27FC236}">
                <a16:creationId xmlns:a16="http://schemas.microsoft.com/office/drawing/2014/main" id="{39F639FF-A1EB-E736-4528-B4D65B27EC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F1AE5D-C938-2CFA-1447-70D68C9CDA3E}"/>
              </a:ext>
            </a:extLst>
          </p:cNvPr>
          <p:cNvSpPr>
            <a:spLocks noGrp="1"/>
          </p:cNvSpPr>
          <p:nvPr>
            <p:ph type="sldNum" sz="quarter" idx="12"/>
          </p:nvPr>
        </p:nvSpPr>
        <p:spPr/>
        <p:txBody>
          <a:bodyPr/>
          <a:lstStyle/>
          <a:p>
            <a:fld id="{F214AE75-A49B-48C5-882F-FC63AB77C327}" type="slidenum">
              <a:rPr lang="en-IN" smtClean="0"/>
              <a:t>‹#›</a:t>
            </a:fld>
            <a:endParaRPr lang="en-IN"/>
          </a:p>
        </p:txBody>
      </p:sp>
    </p:spTree>
    <p:extLst>
      <p:ext uri="{BB962C8B-B14F-4D97-AF65-F5344CB8AC3E}">
        <p14:creationId xmlns:p14="http://schemas.microsoft.com/office/powerpoint/2010/main" val="339985065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22F0-C9CC-40CF-8815-A87542E542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A3FB55-DCAE-17A8-181D-DB888ECDE2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824106B-245B-A3B9-106E-12E500641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2854A1-D5DA-1B1F-0688-6CFD3B565EBF}"/>
              </a:ext>
            </a:extLst>
          </p:cNvPr>
          <p:cNvSpPr>
            <a:spLocks noGrp="1"/>
          </p:cNvSpPr>
          <p:nvPr>
            <p:ph type="dt" sz="half" idx="10"/>
          </p:nvPr>
        </p:nvSpPr>
        <p:spPr/>
        <p:txBody>
          <a:bodyPr/>
          <a:lstStyle/>
          <a:p>
            <a:fld id="{56FBEE36-4E12-4864-ACEC-7BC0DC0BA17A}" type="datetimeFigureOut">
              <a:rPr lang="en-IN" smtClean="0"/>
              <a:t>03-11-2024</a:t>
            </a:fld>
            <a:endParaRPr lang="en-IN"/>
          </a:p>
        </p:txBody>
      </p:sp>
      <p:sp>
        <p:nvSpPr>
          <p:cNvPr id="6" name="Footer Placeholder 5">
            <a:extLst>
              <a:ext uri="{FF2B5EF4-FFF2-40B4-BE49-F238E27FC236}">
                <a16:creationId xmlns:a16="http://schemas.microsoft.com/office/drawing/2014/main" id="{76DB8DB9-0E2A-162B-B066-C2E30E17D3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97076F-AAC1-9F23-4014-381F373ED038}"/>
              </a:ext>
            </a:extLst>
          </p:cNvPr>
          <p:cNvSpPr>
            <a:spLocks noGrp="1"/>
          </p:cNvSpPr>
          <p:nvPr>
            <p:ph type="sldNum" sz="quarter" idx="12"/>
          </p:nvPr>
        </p:nvSpPr>
        <p:spPr/>
        <p:txBody>
          <a:bodyPr/>
          <a:lstStyle/>
          <a:p>
            <a:fld id="{F214AE75-A49B-48C5-882F-FC63AB77C327}" type="slidenum">
              <a:rPr lang="en-IN" smtClean="0"/>
              <a:t>‹#›</a:t>
            </a:fld>
            <a:endParaRPr lang="en-IN"/>
          </a:p>
        </p:txBody>
      </p:sp>
    </p:spTree>
    <p:extLst>
      <p:ext uri="{BB962C8B-B14F-4D97-AF65-F5344CB8AC3E}">
        <p14:creationId xmlns:p14="http://schemas.microsoft.com/office/powerpoint/2010/main" val="15843586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3183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66419-A3A8-8F84-18ED-24F3249C98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F4D5C3-0859-883E-3F3A-E4B9CEE3C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46F821-3A21-C25A-A219-8211294153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275E380-26B5-E6D1-23F9-4C651138EB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B2DF71-5432-C5E4-CC10-2B5919E4A6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CF93346-90AF-62F2-B6EA-0BFB6CAD796A}"/>
              </a:ext>
            </a:extLst>
          </p:cNvPr>
          <p:cNvSpPr>
            <a:spLocks noGrp="1"/>
          </p:cNvSpPr>
          <p:nvPr>
            <p:ph type="dt" sz="half" idx="10"/>
          </p:nvPr>
        </p:nvSpPr>
        <p:spPr/>
        <p:txBody>
          <a:bodyPr/>
          <a:lstStyle/>
          <a:p>
            <a:fld id="{56FBEE36-4E12-4864-ACEC-7BC0DC0BA17A}" type="datetimeFigureOut">
              <a:rPr lang="en-IN" smtClean="0"/>
              <a:t>03-11-2024</a:t>
            </a:fld>
            <a:endParaRPr lang="en-IN"/>
          </a:p>
        </p:txBody>
      </p:sp>
      <p:sp>
        <p:nvSpPr>
          <p:cNvPr id="8" name="Footer Placeholder 7">
            <a:extLst>
              <a:ext uri="{FF2B5EF4-FFF2-40B4-BE49-F238E27FC236}">
                <a16:creationId xmlns:a16="http://schemas.microsoft.com/office/drawing/2014/main" id="{DB159702-CB2F-491D-2E50-8660687DFB6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8C4B673-C8A7-CE58-8964-14467A2C9E56}"/>
              </a:ext>
            </a:extLst>
          </p:cNvPr>
          <p:cNvSpPr>
            <a:spLocks noGrp="1"/>
          </p:cNvSpPr>
          <p:nvPr>
            <p:ph type="sldNum" sz="quarter" idx="12"/>
          </p:nvPr>
        </p:nvSpPr>
        <p:spPr/>
        <p:txBody>
          <a:bodyPr/>
          <a:lstStyle/>
          <a:p>
            <a:fld id="{F214AE75-A49B-48C5-882F-FC63AB77C327}" type="slidenum">
              <a:rPr lang="en-IN" smtClean="0"/>
              <a:t>‹#›</a:t>
            </a:fld>
            <a:endParaRPr lang="en-IN"/>
          </a:p>
        </p:txBody>
      </p:sp>
    </p:spTree>
    <p:extLst>
      <p:ext uri="{BB962C8B-B14F-4D97-AF65-F5344CB8AC3E}">
        <p14:creationId xmlns:p14="http://schemas.microsoft.com/office/powerpoint/2010/main" val="170608365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CCE1-BFF8-22A2-F139-FB6365CA1F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2050B6-C415-D43A-B8B1-B7710DD57334}"/>
              </a:ext>
            </a:extLst>
          </p:cNvPr>
          <p:cNvSpPr>
            <a:spLocks noGrp="1"/>
          </p:cNvSpPr>
          <p:nvPr>
            <p:ph type="dt" sz="half" idx="10"/>
          </p:nvPr>
        </p:nvSpPr>
        <p:spPr/>
        <p:txBody>
          <a:bodyPr/>
          <a:lstStyle/>
          <a:p>
            <a:fld id="{56FBEE36-4E12-4864-ACEC-7BC0DC0BA17A}" type="datetimeFigureOut">
              <a:rPr lang="en-IN" smtClean="0"/>
              <a:t>03-11-2024</a:t>
            </a:fld>
            <a:endParaRPr lang="en-IN"/>
          </a:p>
        </p:txBody>
      </p:sp>
      <p:sp>
        <p:nvSpPr>
          <p:cNvPr id="4" name="Footer Placeholder 3">
            <a:extLst>
              <a:ext uri="{FF2B5EF4-FFF2-40B4-BE49-F238E27FC236}">
                <a16:creationId xmlns:a16="http://schemas.microsoft.com/office/drawing/2014/main" id="{97B6BB85-9A3B-9996-9616-33828345B1D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F43E30E-4726-7E7B-F9A0-F05E0BE86ECC}"/>
              </a:ext>
            </a:extLst>
          </p:cNvPr>
          <p:cNvSpPr>
            <a:spLocks noGrp="1"/>
          </p:cNvSpPr>
          <p:nvPr>
            <p:ph type="sldNum" sz="quarter" idx="12"/>
          </p:nvPr>
        </p:nvSpPr>
        <p:spPr/>
        <p:txBody>
          <a:bodyPr/>
          <a:lstStyle/>
          <a:p>
            <a:fld id="{F214AE75-A49B-48C5-882F-FC63AB77C327}" type="slidenum">
              <a:rPr lang="en-IN" smtClean="0"/>
              <a:t>‹#›</a:t>
            </a:fld>
            <a:endParaRPr lang="en-IN"/>
          </a:p>
        </p:txBody>
      </p:sp>
    </p:spTree>
    <p:extLst>
      <p:ext uri="{BB962C8B-B14F-4D97-AF65-F5344CB8AC3E}">
        <p14:creationId xmlns:p14="http://schemas.microsoft.com/office/powerpoint/2010/main" val="175286122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0CF65-0370-71BB-43B5-602A226E87F4}"/>
              </a:ext>
            </a:extLst>
          </p:cNvPr>
          <p:cNvSpPr>
            <a:spLocks noGrp="1"/>
          </p:cNvSpPr>
          <p:nvPr>
            <p:ph type="dt" sz="half" idx="10"/>
          </p:nvPr>
        </p:nvSpPr>
        <p:spPr/>
        <p:txBody>
          <a:bodyPr/>
          <a:lstStyle/>
          <a:p>
            <a:fld id="{56FBEE36-4E12-4864-ACEC-7BC0DC0BA17A}" type="datetimeFigureOut">
              <a:rPr lang="en-IN" smtClean="0"/>
              <a:t>03-11-2024</a:t>
            </a:fld>
            <a:endParaRPr lang="en-IN"/>
          </a:p>
        </p:txBody>
      </p:sp>
      <p:sp>
        <p:nvSpPr>
          <p:cNvPr id="3" name="Footer Placeholder 2">
            <a:extLst>
              <a:ext uri="{FF2B5EF4-FFF2-40B4-BE49-F238E27FC236}">
                <a16:creationId xmlns:a16="http://schemas.microsoft.com/office/drawing/2014/main" id="{9A2CC8DD-5222-5AAF-4F2F-780CE107C6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DF450B2-A30F-0347-82BE-D66536822167}"/>
              </a:ext>
            </a:extLst>
          </p:cNvPr>
          <p:cNvSpPr>
            <a:spLocks noGrp="1"/>
          </p:cNvSpPr>
          <p:nvPr>
            <p:ph type="sldNum" sz="quarter" idx="12"/>
          </p:nvPr>
        </p:nvSpPr>
        <p:spPr/>
        <p:txBody>
          <a:bodyPr/>
          <a:lstStyle/>
          <a:p>
            <a:fld id="{F214AE75-A49B-48C5-882F-FC63AB77C327}" type="slidenum">
              <a:rPr lang="en-IN" smtClean="0"/>
              <a:t>‹#›</a:t>
            </a:fld>
            <a:endParaRPr lang="en-IN"/>
          </a:p>
        </p:txBody>
      </p:sp>
    </p:spTree>
    <p:extLst>
      <p:ext uri="{BB962C8B-B14F-4D97-AF65-F5344CB8AC3E}">
        <p14:creationId xmlns:p14="http://schemas.microsoft.com/office/powerpoint/2010/main" val="369067651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A4FB3-5B93-20D0-8F1A-05190105FA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8A24CC-037E-3E07-E054-2F5A8982C4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0BED9CE-0AA1-7BC3-98F4-C9A17FB4E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502019-F224-4930-CC6D-EB66F5B4F9F1}"/>
              </a:ext>
            </a:extLst>
          </p:cNvPr>
          <p:cNvSpPr>
            <a:spLocks noGrp="1"/>
          </p:cNvSpPr>
          <p:nvPr>
            <p:ph type="dt" sz="half" idx="10"/>
          </p:nvPr>
        </p:nvSpPr>
        <p:spPr/>
        <p:txBody>
          <a:bodyPr/>
          <a:lstStyle/>
          <a:p>
            <a:fld id="{56FBEE36-4E12-4864-ACEC-7BC0DC0BA17A}" type="datetimeFigureOut">
              <a:rPr lang="en-IN" smtClean="0"/>
              <a:t>03-11-2024</a:t>
            </a:fld>
            <a:endParaRPr lang="en-IN"/>
          </a:p>
        </p:txBody>
      </p:sp>
      <p:sp>
        <p:nvSpPr>
          <p:cNvPr id="6" name="Footer Placeholder 5">
            <a:extLst>
              <a:ext uri="{FF2B5EF4-FFF2-40B4-BE49-F238E27FC236}">
                <a16:creationId xmlns:a16="http://schemas.microsoft.com/office/drawing/2014/main" id="{E98175AC-8FE0-7C7A-2B66-3F754C91E3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2FA31F-9C9D-661F-77BF-6A3226112FAB}"/>
              </a:ext>
            </a:extLst>
          </p:cNvPr>
          <p:cNvSpPr>
            <a:spLocks noGrp="1"/>
          </p:cNvSpPr>
          <p:nvPr>
            <p:ph type="sldNum" sz="quarter" idx="12"/>
          </p:nvPr>
        </p:nvSpPr>
        <p:spPr/>
        <p:txBody>
          <a:bodyPr/>
          <a:lstStyle/>
          <a:p>
            <a:fld id="{F214AE75-A49B-48C5-882F-FC63AB77C327}" type="slidenum">
              <a:rPr lang="en-IN" smtClean="0"/>
              <a:t>‹#›</a:t>
            </a:fld>
            <a:endParaRPr lang="en-IN"/>
          </a:p>
        </p:txBody>
      </p:sp>
    </p:spTree>
    <p:extLst>
      <p:ext uri="{BB962C8B-B14F-4D97-AF65-F5344CB8AC3E}">
        <p14:creationId xmlns:p14="http://schemas.microsoft.com/office/powerpoint/2010/main" val="144517097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4BBC-BC8A-436C-DA13-4017B5899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6B33F64-2483-EC1F-98BB-C655863D9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F1FCDBB-EB7E-9907-0770-164BE4C8A2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42411D-77D8-8DE6-7A23-78E76A1426E5}"/>
              </a:ext>
            </a:extLst>
          </p:cNvPr>
          <p:cNvSpPr>
            <a:spLocks noGrp="1"/>
          </p:cNvSpPr>
          <p:nvPr>
            <p:ph type="dt" sz="half" idx="10"/>
          </p:nvPr>
        </p:nvSpPr>
        <p:spPr/>
        <p:txBody>
          <a:bodyPr/>
          <a:lstStyle/>
          <a:p>
            <a:fld id="{56FBEE36-4E12-4864-ACEC-7BC0DC0BA17A}" type="datetimeFigureOut">
              <a:rPr lang="en-IN" smtClean="0"/>
              <a:t>03-11-2024</a:t>
            </a:fld>
            <a:endParaRPr lang="en-IN"/>
          </a:p>
        </p:txBody>
      </p:sp>
      <p:sp>
        <p:nvSpPr>
          <p:cNvPr id="6" name="Footer Placeholder 5">
            <a:extLst>
              <a:ext uri="{FF2B5EF4-FFF2-40B4-BE49-F238E27FC236}">
                <a16:creationId xmlns:a16="http://schemas.microsoft.com/office/drawing/2014/main" id="{DBF3B8E6-3D3A-EC9E-9F91-1139A59DD2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6DFCC8C-ED82-E458-F95C-7091A7ACEB1C}"/>
              </a:ext>
            </a:extLst>
          </p:cNvPr>
          <p:cNvSpPr>
            <a:spLocks noGrp="1"/>
          </p:cNvSpPr>
          <p:nvPr>
            <p:ph type="sldNum" sz="quarter" idx="12"/>
          </p:nvPr>
        </p:nvSpPr>
        <p:spPr/>
        <p:txBody>
          <a:bodyPr/>
          <a:lstStyle/>
          <a:p>
            <a:fld id="{F214AE75-A49B-48C5-882F-FC63AB77C327}" type="slidenum">
              <a:rPr lang="en-IN" smtClean="0"/>
              <a:t>‹#›</a:t>
            </a:fld>
            <a:endParaRPr lang="en-IN"/>
          </a:p>
        </p:txBody>
      </p:sp>
    </p:spTree>
    <p:extLst>
      <p:ext uri="{BB962C8B-B14F-4D97-AF65-F5344CB8AC3E}">
        <p14:creationId xmlns:p14="http://schemas.microsoft.com/office/powerpoint/2010/main" val="77014744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6F519-7723-5AED-5A9F-304C6BA0691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8ACA1D-489D-4F3A-A081-421E28046D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4A4CFD-B6D0-5A09-4D06-312806003477}"/>
              </a:ext>
            </a:extLst>
          </p:cNvPr>
          <p:cNvSpPr>
            <a:spLocks noGrp="1"/>
          </p:cNvSpPr>
          <p:nvPr>
            <p:ph type="dt" sz="half" idx="10"/>
          </p:nvPr>
        </p:nvSpPr>
        <p:spPr/>
        <p:txBody>
          <a:bodyPr/>
          <a:lstStyle/>
          <a:p>
            <a:fld id="{56FBEE36-4E12-4864-ACEC-7BC0DC0BA17A}" type="datetimeFigureOut">
              <a:rPr lang="en-IN" smtClean="0"/>
              <a:t>03-11-2024</a:t>
            </a:fld>
            <a:endParaRPr lang="en-IN"/>
          </a:p>
        </p:txBody>
      </p:sp>
      <p:sp>
        <p:nvSpPr>
          <p:cNvPr id="5" name="Footer Placeholder 4">
            <a:extLst>
              <a:ext uri="{FF2B5EF4-FFF2-40B4-BE49-F238E27FC236}">
                <a16:creationId xmlns:a16="http://schemas.microsoft.com/office/drawing/2014/main" id="{71A95025-4969-C2A8-41B5-B7657DBA20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5EF479-2C7E-7CAD-A719-D35A662214D7}"/>
              </a:ext>
            </a:extLst>
          </p:cNvPr>
          <p:cNvSpPr>
            <a:spLocks noGrp="1"/>
          </p:cNvSpPr>
          <p:nvPr>
            <p:ph type="sldNum" sz="quarter" idx="12"/>
          </p:nvPr>
        </p:nvSpPr>
        <p:spPr/>
        <p:txBody>
          <a:bodyPr/>
          <a:lstStyle/>
          <a:p>
            <a:fld id="{F214AE75-A49B-48C5-882F-FC63AB77C327}" type="slidenum">
              <a:rPr lang="en-IN" smtClean="0"/>
              <a:t>‹#›</a:t>
            </a:fld>
            <a:endParaRPr lang="en-IN"/>
          </a:p>
        </p:txBody>
      </p:sp>
    </p:spTree>
    <p:extLst>
      <p:ext uri="{BB962C8B-B14F-4D97-AF65-F5344CB8AC3E}">
        <p14:creationId xmlns:p14="http://schemas.microsoft.com/office/powerpoint/2010/main" val="93429130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DB06D-9E5E-2B6A-142C-F1C55D025A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345CA6-7E86-7841-D984-59E24E3925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9DE7A3-B963-2C56-46C1-9DFCBAC08386}"/>
              </a:ext>
            </a:extLst>
          </p:cNvPr>
          <p:cNvSpPr>
            <a:spLocks noGrp="1"/>
          </p:cNvSpPr>
          <p:nvPr>
            <p:ph type="dt" sz="half" idx="10"/>
          </p:nvPr>
        </p:nvSpPr>
        <p:spPr/>
        <p:txBody>
          <a:bodyPr/>
          <a:lstStyle/>
          <a:p>
            <a:fld id="{56FBEE36-4E12-4864-ACEC-7BC0DC0BA17A}" type="datetimeFigureOut">
              <a:rPr lang="en-IN" smtClean="0"/>
              <a:t>03-11-2024</a:t>
            </a:fld>
            <a:endParaRPr lang="en-IN"/>
          </a:p>
        </p:txBody>
      </p:sp>
      <p:sp>
        <p:nvSpPr>
          <p:cNvPr id="5" name="Footer Placeholder 4">
            <a:extLst>
              <a:ext uri="{FF2B5EF4-FFF2-40B4-BE49-F238E27FC236}">
                <a16:creationId xmlns:a16="http://schemas.microsoft.com/office/drawing/2014/main" id="{5C8C70DF-D53D-7D09-C26A-98CD2A8155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E70103-2641-9FF1-BD85-1B8FC94882B1}"/>
              </a:ext>
            </a:extLst>
          </p:cNvPr>
          <p:cNvSpPr>
            <a:spLocks noGrp="1"/>
          </p:cNvSpPr>
          <p:nvPr>
            <p:ph type="sldNum" sz="quarter" idx="12"/>
          </p:nvPr>
        </p:nvSpPr>
        <p:spPr/>
        <p:txBody>
          <a:bodyPr/>
          <a:lstStyle/>
          <a:p>
            <a:fld id="{F214AE75-A49B-48C5-882F-FC63AB77C327}" type="slidenum">
              <a:rPr lang="en-IN" smtClean="0"/>
              <a:t>‹#›</a:t>
            </a:fld>
            <a:endParaRPr lang="en-IN"/>
          </a:p>
        </p:txBody>
      </p:sp>
    </p:spTree>
    <p:extLst>
      <p:ext uri="{BB962C8B-B14F-4D97-AF65-F5344CB8AC3E}">
        <p14:creationId xmlns:p14="http://schemas.microsoft.com/office/powerpoint/2010/main" val="272112234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02664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635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20417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80833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1280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3183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02664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80833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72988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99571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55781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86249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2206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0B5-2641-4048-A5B7-426327B0BA58}"/>
              </a:ext>
            </a:extLst>
          </p:cNvPr>
          <p:cNvSpPr>
            <a:spLocks noGrp="1"/>
          </p:cNvSpPr>
          <p:nvPr>
            <p:ph type="title"/>
          </p:nvPr>
        </p:nvSpPr>
        <p:spPr>
          <a:xfrm>
            <a:off x="838091" y="365084"/>
            <a:ext cx="10515819" cy="831928"/>
          </a:xfrm>
          <a:prstGeom prst="rect">
            <a:avLst/>
          </a:prstGeom>
        </p:spPr>
        <p:txBody>
          <a:bodyPr anchor="ctr"/>
          <a:lstStyle>
            <a:lvl1pPr>
              <a:defRPr sz="3599"/>
            </a:lvl1pPr>
          </a:lstStyle>
          <a:p>
            <a:r>
              <a:rPr lang="en-US"/>
              <a:t>Click to edit Master title style</a:t>
            </a:r>
          </a:p>
        </p:txBody>
      </p:sp>
    </p:spTree>
    <p:extLst>
      <p:ext uri="{BB962C8B-B14F-4D97-AF65-F5344CB8AC3E}">
        <p14:creationId xmlns:p14="http://schemas.microsoft.com/office/powerpoint/2010/main" val="4282590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72988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329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99571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55781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1.pn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1.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1.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t>‹#›</a:t>
            </a:fld>
            <a:endParaRPr lang="en-US"/>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1696959104"/>
      </p:ext>
    </p:extLst>
  </p:cSld>
  <p:clrMap bg1="lt1" tx1="dk1" bg2="lt2" tx2="dk2" accent1="accent1" accent2="accent2" accent3="accent3" accent4="accent4" accent5="accent5" accent6="accent6" hlink="hlink" folHlink="folHlink"/>
  <p:sldLayoutIdLst>
    <p:sldLayoutId id="2147483660"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t>‹#›</a:t>
            </a:fld>
            <a:endParaRPr lang="en-US"/>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ransition/>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t>‹#›</a:t>
            </a:fld>
            <a:endParaRPr lang="en-US"/>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ransition/>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4C5AED-E093-BA6F-5755-E50435DF25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6833A8-90D1-A40D-F0C4-B9CDFE0AA5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A666CB-C2D8-9157-5DE6-0C45036FE1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FBEE36-4E12-4864-ACEC-7BC0DC0BA17A}" type="datetimeFigureOut">
              <a:rPr lang="en-IN" smtClean="0"/>
              <a:t>03-11-2024</a:t>
            </a:fld>
            <a:endParaRPr lang="en-IN"/>
          </a:p>
        </p:txBody>
      </p:sp>
      <p:sp>
        <p:nvSpPr>
          <p:cNvPr id="5" name="Footer Placeholder 4">
            <a:extLst>
              <a:ext uri="{FF2B5EF4-FFF2-40B4-BE49-F238E27FC236}">
                <a16:creationId xmlns:a16="http://schemas.microsoft.com/office/drawing/2014/main" id="{316E4D85-09DF-F352-CDDB-068D4C7124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a:extLst>
              <a:ext uri="{FF2B5EF4-FFF2-40B4-BE49-F238E27FC236}">
                <a16:creationId xmlns:a16="http://schemas.microsoft.com/office/drawing/2014/main" id="{0B04FB32-F8EF-A82A-0F4E-1A8909FDE0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214AE75-A49B-48C5-882F-FC63AB77C327}" type="slidenum">
              <a:rPr lang="en-IN" smtClean="0"/>
              <a:t>‹#›</a:t>
            </a:fld>
            <a:endParaRPr lang="en-IN"/>
          </a:p>
        </p:txBody>
      </p:sp>
    </p:spTree>
    <p:extLst>
      <p:ext uri="{BB962C8B-B14F-4D97-AF65-F5344CB8AC3E}">
        <p14:creationId xmlns:p14="http://schemas.microsoft.com/office/powerpoint/2010/main" val="127671524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t>‹#›</a:t>
            </a:fld>
            <a:endParaRPr lang="en-US"/>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ransition/>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t>‹#›</a:t>
            </a:fld>
            <a:endParaRPr lang="en-US"/>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169695910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30EA680-D336-4FF7-8B7A-9848BB0A1C32}" type="slidenum">
              <a:rPr lang="en-US" smtClean="0"/>
              <a:t>‹#›</a:t>
            </a:fld>
            <a:endParaRPr lang="en-US"/>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CA" sz="180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amrita.edu/faculty/t-bagyamma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paddydoc/paddydoc.github.io" TargetMode="Externa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9.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author/38194560500" TargetMode="External"/><Relationship Id="rId2" Type="http://schemas.openxmlformats.org/officeDocument/2006/relationships/hyperlink" Target="https://research.vit.ac.in/researcher/ramesh-kumar-s-1" TargetMode="Externa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9.xml"/></Relationships>
</file>

<file path=ppt/slides/_rels/slide1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9.xml"/></Relationships>
</file>

<file path=ppt/slides/_rels/slide1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2.xml"/></Relationships>
</file>

<file path=ppt/slides/_rels/slide1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2.xml"/></Relationships>
</file>

<file path=ppt/slides/_rels/slide1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2.xml"/></Relationships>
</file>

<file path=ppt/slides/_rels/slide1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2.xml"/></Relationships>
</file>

<file path=ppt/slides/_rels/slide1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owardsdatascience.com/how-to-visualize-neural-network-architectures-in-python-567cd2aa6d62" TargetMode="Externa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litmaps.com/" TargetMode="External"/><Relationship Id="rId1" Type="http://schemas.openxmlformats.org/officeDocument/2006/relationships/slideLayout" Target="../slideLayouts/slideLayout15.xml"/><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gwding/draw_convnet/tree/master" TargetMode="Externa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datasets/badhon7432/paddyleafdiseaseuci/data" TargetMode="Externa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6.xml"/><Relationship Id="rId5" Type="http://schemas.openxmlformats.org/officeDocument/2006/relationships/image" Target="../media/image29.png"/><Relationship Id="rId4" Type="http://schemas.openxmlformats.org/officeDocument/2006/relationships/image" Target="../media/image28.jpeg"/></Relationships>
</file>

<file path=ppt/slides/_rels/slide5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6.xml"/><Relationship Id="rId5" Type="http://schemas.openxmlformats.org/officeDocument/2006/relationships/image" Target="../media/image33.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6.xml"/><Relationship Id="rId5" Type="http://schemas.openxmlformats.org/officeDocument/2006/relationships/image" Target="../media/image37.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8.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6FE1-BE3A-E444-EF9B-B6330AA8D529}"/>
              </a:ext>
            </a:extLst>
          </p:cNvPr>
          <p:cNvSpPr>
            <a:spLocks noGrp="1"/>
          </p:cNvSpPr>
          <p:nvPr>
            <p:ph type="ctrTitle"/>
          </p:nvPr>
        </p:nvSpPr>
        <p:spPr>
          <a:xfrm>
            <a:off x="71021" y="272143"/>
            <a:ext cx="11974022" cy="859971"/>
          </a:xfrm>
        </p:spPr>
        <p:txBody>
          <a:bodyPr>
            <a:normAutofit/>
          </a:bodyPr>
          <a:lstStyle/>
          <a:p>
            <a:pPr>
              <a:lnSpc>
                <a:spcPct val="150000"/>
              </a:lnSpc>
            </a:pPr>
            <a:r>
              <a:rPr kumimoji="0" lang="en-US" sz="3600" b="1" u="none" strike="noStrike" kern="1200" cap="none" spc="0" normalizeH="0" baseline="0" noProof="0">
                <a:ln>
                  <a:noFill/>
                </a:ln>
                <a:solidFill>
                  <a:schemeClr val="accent6"/>
                </a:solidFill>
                <a:effectLst/>
                <a:uLnTx/>
                <a:uFillTx/>
                <a:latin typeface="Times New Roman" panose="02020603050405020304" pitchFamily="18" charset="0"/>
                <a:ea typeface="+mn-ea"/>
                <a:cs typeface="Times New Roman" panose="02020603050405020304" pitchFamily="18" charset="0"/>
              </a:rPr>
              <a:t>Paddy Disease Detection</a:t>
            </a:r>
            <a:endParaRPr lang="en-IN" sz="3600">
              <a:solidFill>
                <a:schemeClr val="accent6"/>
              </a:solidFill>
            </a:endParaRPr>
          </a:p>
        </p:txBody>
      </p:sp>
      <p:sp>
        <p:nvSpPr>
          <p:cNvPr id="6" name="TextBox 5">
            <a:extLst>
              <a:ext uri="{FF2B5EF4-FFF2-40B4-BE49-F238E27FC236}">
                <a16:creationId xmlns:a16="http://schemas.microsoft.com/office/drawing/2014/main" id="{A0ADCBB5-97EA-9306-294F-89D24E4A151A}"/>
              </a:ext>
            </a:extLst>
          </p:cNvPr>
          <p:cNvSpPr txBox="1"/>
          <p:nvPr/>
        </p:nvSpPr>
        <p:spPr>
          <a:xfrm>
            <a:off x="3407858" y="1204268"/>
            <a:ext cx="5964742" cy="2795958"/>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50000"/>
              </a:lnSpc>
              <a:spcBef>
                <a:spcPct val="0"/>
              </a:spcBef>
              <a:spcAft>
                <a:spcPct val="0"/>
              </a:spcAft>
              <a:buClrTx/>
              <a:buSzTx/>
              <a:buFontTx/>
              <a:buNone/>
              <a:defRPr/>
            </a:pPr>
            <a:r>
              <a:rPr kumimoji="0" lang="en-US" sz="2400" b="1" u="none" strike="noStrike" kern="1200" cap="none" spc="0" normalizeH="0" baseline="0" noProof="0">
                <a:ln>
                  <a:noFill/>
                </a:ln>
                <a:solidFill>
                  <a:srgbClr val="CC0066"/>
                </a:solidFill>
                <a:effectLst/>
                <a:uLnTx/>
                <a:uFillTx/>
                <a:latin typeface="Times New Roman"/>
                <a:ea typeface="+mn-ea"/>
                <a:cs typeface="Times New Roman"/>
              </a:rPr>
              <a:t>Name</a:t>
            </a:r>
            <a:r>
              <a:rPr kumimoji="0" lang="en-US" sz="2400" b="1" u="none" strike="noStrike" kern="1200" cap="none" spc="0" normalizeH="0" baseline="0" noProof="0">
                <a:ln>
                  <a:noFill/>
                </a:ln>
                <a:solidFill>
                  <a:schemeClr val="tx2"/>
                </a:solidFill>
                <a:effectLst/>
                <a:uLnTx/>
                <a:uFillTx/>
                <a:latin typeface="Times New Roman"/>
                <a:ea typeface="+mn-ea"/>
                <a:cs typeface="Times New Roman"/>
              </a:rPr>
              <a:t>: </a:t>
            </a:r>
            <a:r>
              <a:rPr kumimoji="0" lang="en-US" sz="2400" b="1" u="none" strike="noStrike" kern="1200" cap="none" spc="0" normalizeH="0" baseline="0" noProof="0" err="1">
                <a:ln>
                  <a:noFill/>
                </a:ln>
                <a:solidFill>
                  <a:schemeClr val="tx2"/>
                </a:solidFill>
                <a:effectLst/>
                <a:uLnTx/>
                <a:uFillTx/>
                <a:latin typeface="Times New Roman"/>
                <a:ea typeface="+mn-ea"/>
                <a:cs typeface="Times New Roman"/>
              </a:rPr>
              <a:t>Darneshwar</a:t>
            </a:r>
            <a:r>
              <a:rPr lang="en-US" sz="2400" b="1">
                <a:solidFill>
                  <a:schemeClr val="tx2"/>
                </a:solidFill>
                <a:latin typeface="Times New Roman"/>
                <a:cs typeface="Times New Roman"/>
              </a:rPr>
              <a:t>, Keerthana, Preethi</a:t>
            </a:r>
            <a:endParaRPr kumimoji="0" lang="en-US" sz="2400" b="1" u="none" strike="noStrike" kern="1200" cap="none" spc="0" normalizeH="0" baseline="0" noProof="0">
              <a:ln>
                <a:noFill/>
              </a:ln>
              <a:solidFill>
                <a:schemeClr val="tx2"/>
              </a:solidFill>
              <a:effectLst/>
              <a:uLnTx/>
              <a:uFillTx/>
              <a:latin typeface="Times New Roman"/>
              <a:ea typeface="+mn-ea"/>
              <a:cs typeface="Times New Roman"/>
            </a:endParaRPr>
          </a:p>
          <a:p>
            <a:pPr marL="0" marR="0" lvl="0" indent="0" algn="ctr" defTabSz="914400" rtl="0" eaLnBrk="1" fontAlgn="auto" latinLnBrk="0" hangingPunct="1">
              <a:lnSpc>
                <a:spcPct val="150000"/>
              </a:lnSpc>
              <a:spcBef>
                <a:spcPct val="0"/>
              </a:spcBef>
              <a:spcAft>
                <a:spcPct val="0"/>
              </a:spcAft>
              <a:buClrTx/>
              <a:buSzTx/>
              <a:buFontTx/>
              <a:buNone/>
              <a:defRPr/>
            </a:pPr>
            <a:r>
              <a:rPr kumimoji="0" lang="en-US" sz="2400" b="1" u="none" strike="noStrike" kern="1200" cap="none" spc="0" normalizeH="0" baseline="0" noProof="0">
                <a:ln>
                  <a:noFill/>
                </a:ln>
                <a:solidFill>
                  <a:srgbClr val="B6114D"/>
                </a:solidFill>
                <a:effectLst/>
                <a:uLnTx/>
                <a:uFillTx/>
                <a:latin typeface="Times New Roman"/>
                <a:ea typeface="+mn-ea"/>
                <a:cs typeface="Times New Roman"/>
              </a:rPr>
              <a:t> Roll No: </a:t>
            </a:r>
            <a:r>
              <a:rPr kumimoji="0" lang="en-US" sz="2400" b="1" u="none" strike="noStrike" kern="1200" cap="none" spc="0" normalizeH="0" baseline="0" noProof="0">
                <a:ln>
                  <a:noFill/>
                </a:ln>
                <a:solidFill>
                  <a:schemeClr val="tx2"/>
                </a:solidFill>
                <a:effectLst/>
                <a:uLnTx/>
                <a:uFillTx/>
                <a:latin typeface="Times New Roman"/>
                <a:ea typeface="+mn-ea"/>
                <a:cs typeface="Times New Roman"/>
              </a:rPr>
              <a:t>CSE21309,49,65</a:t>
            </a:r>
            <a:endParaRPr lang="en-US" sz="2400" b="1" u="none" strike="noStrike" kern="1200" cap="none" spc="0" normalizeH="0" baseline="0" noProof="0">
              <a:ln>
                <a:noFill/>
              </a:ln>
              <a:solidFill>
                <a:schemeClr val="tx2"/>
              </a:solidFill>
              <a:effectLst/>
              <a:uLnTx/>
              <a:uFillTx/>
              <a:latin typeface="Times New Roman"/>
              <a:ea typeface="+mn-ea"/>
              <a:cs typeface="Times New Roman"/>
            </a:endParaRPr>
          </a:p>
          <a:p>
            <a:pPr algn="ctr">
              <a:lnSpc>
                <a:spcPct val="150000"/>
              </a:lnSpc>
              <a:spcBef>
                <a:spcPct val="0"/>
              </a:spcBef>
              <a:spcAft>
                <a:spcPct val="0"/>
              </a:spcAft>
              <a:defRPr/>
            </a:pPr>
            <a:endParaRPr lang="en-US" sz="2400" b="1">
              <a:solidFill>
                <a:schemeClr val="tx2"/>
              </a:solidFill>
              <a:latin typeface="Times New Roman"/>
              <a:cs typeface="Times New Roman"/>
            </a:endParaRPr>
          </a:p>
          <a:p>
            <a:pPr algn="ctr">
              <a:lnSpc>
                <a:spcPct val="150000"/>
              </a:lnSpc>
              <a:spcBef>
                <a:spcPct val="0"/>
              </a:spcBef>
              <a:spcAft>
                <a:spcPct val="0"/>
              </a:spcAft>
              <a:defRPr/>
            </a:pPr>
            <a:endParaRPr lang="en-US" sz="2400" b="1">
              <a:solidFill>
                <a:schemeClr val="tx2"/>
              </a:solidFill>
              <a:latin typeface="Times New Roman"/>
              <a:cs typeface="Times New Roman"/>
            </a:endParaRPr>
          </a:p>
          <a:p>
            <a:pPr algn="ctr">
              <a:lnSpc>
                <a:spcPct val="150000"/>
              </a:lnSpc>
              <a:spcBef>
                <a:spcPct val="0"/>
              </a:spcBef>
              <a:spcAft>
                <a:spcPct val="0"/>
              </a:spcAft>
              <a:defRPr/>
            </a:pPr>
            <a:r>
              <a:rPr kumimoji="0" lang="en-US" sz="2400" b="1" u="none" strike="noStrike" kern="1200" cap="none" spc="0" normalizeH="0" baseline="0" noProof="0">
                <a:ln>
                  <a:noFill/>
                </a:ln>
                <a:solidFill>
                  <a:srgbClr val="B6114D"/>
                </a:solidFill>
                <a:effectLst/>
                <a:uLnTx/>
                <a:uFillTx/>
                <a:latin typeface="Times New Roman"/>
                <a:ea typeface="+mn-ea"/>
                <a:cs typeface="Times New Roman"/>
              </a:rPr>
              <a:t> </a:t>
            </a:r>
            <a:endParaRPr lang="en-US" sz="2400" b="1" u="none" strike="noStrike" kern="1200" cap="none" spc="0" normalizeH="0" baseline="0" noProof="0">
              <a:ln>
                <a:noFill/>
              </a:ln>
              <a:solidFill>
                <a:srgbClr val="B6114D"/>
              </a:solidFill>
              <a:effectLst/>
              <a:uLnTx/>
              <a:uFillTx/>
              <a:latin typeface="Times New Roman"/>
              <a:ea typeface="+mn-ea"/>
              <a:cs typeface="Times New Roman"/>
            </a:endParaRPr>
          </a:p>
        </p:txBody>
      </p:sp>
      <p:sp>
        <p:nvSpPr>
          <p:cNvPr id="7" name="TextBox 6">
            <a:extLst>
              <a:ext uri="{FF2B5EF4-FFF2-40B4-BE49-F238E27FC236}">
                <a16:creationId xmlns:a16="http://schemas.microsoft.com/office/drawing/2014/main" id="{BFD5E892-66C9-8D76-B741-FD054205D0DD}"/>
              </a:ext>
            </a:extLst>
          </p:cNvPr>
          <p:cNvSpPr txBox="1"/>
          <p:nvPr/>
        </p:nvSpPr>
        <p:spPr>
          <a:xfrm>
            <a:off x="339039" y="3406963"/>
            <a:ext cx="11220636" cy="169277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IN" sz="2400" b="1" strike="noStrike" kern="1200" cap="none" spc="0" normalizeH="0" baseline="0" noProof="0">
              <a:ln>
                <a:noFill/>
              </a:ln>
              <a:solidFill>
                <a:srgbClr val="086072"/>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ct val="0"/>
              </a:spcBef>
              <a:spcAft>
                <a:spcPct val="0"/>
              </a:spcAft>
              <a:buClrTx/>
              <a:buSzTx/>
              <a:buFontTx/>
              <a:buNone/>
              <a:defRPr/>
            </a:pPr>
            <a:endParaRPr lang="en-IN" sz="2400" b="1" strike="noStrike" kern="1200" cap="none" spc="0" normalizeH="0" baseline="0" noProof="0">
              <a:ln>
                <a:noFill/>
              </a:ln>
              <a:solidFill>
                <a:srgbClr val="086072"/>
              </a:solidFill>
              <a:effectLst/>
              <a:uLnTx/>
              <a:uFillTx/>
              <a:latin typeface="Times New Roman" panose="02020603050405020304" pitchFamily="18" charset="0"/>
              <a:cs typeface="Times New Roman" panose="02020603050405020304" pitchFamily="18" charset="0"/>
            </a:endParaRPr>
          </a:p>
          <a:p>
            <a:pPr algn="ctr">
              <a:spcBef>
                <a:spcPct val="0"/>
              </a:spcBef>
              <a:spcAft>
                <a:spcPct val="0"/>
              </a:spcAft>
              <a:defRPr/>
            </a:pPr>
            <a:r>
              <a:rPr lang="en-IN" sz="3200">
                <a:solidFill>
                  <a:srgbClr val="086072"/>
                </a:solidFill>
                <a:latin typeface="Times New Roman"/>
                <a:cs typeface="Times New Roman"/>
              </a:rPr>
              <a:t>Prof .</a:t>
            </a:r>
            <a:r>
              <a:rPr lang="en-IN" sz="3200">
                <a:latin typeface="Arial"/>
                <a:cs typeface="Arial"/>
                <a:hlinkClick r:id="rId3"/>
              </a:rPr>
              <a:t>Dr. Bagyammal T.</a:t>
            </a:r>
            <a:endParaRPr lang="en-IN" sz="3200" b="1">
              <a:solidFill>
                <a:srgbClr val="086072"/>
              </a:solidFill>
              <a:latin typeface="Times New Roman"/>
              <a:cs typeface="Times New Roman"/>
            </a:endParaRPr>
          </a:p>
          <a:p>
            <a:pPr algn="ctr">
              <a:spcBef>
                <a:spcPct val="0"/>
              </a:spcBef>
              <a:spcAft>
                <a:spcPct val="0"/>
              </a:spcAft>
              <a:defRPr/>
            </a:pPr>
            <a:endParaRPr lang="en-IN" sz="2400" b="1" strike="noStrike" kern="1200" cap="none" spc="0" normalizeH="0" baseline="0" noProof="0">
              <a:ln>
                <a:noFill/>
              </a:ln>
              <a:solidFill>
                <a:srgbClr val="086072"/>
              </a:solidFill>
              <a:effectLst/>
              <a:uLnTx/>
              <a:uFillTx/>
              <a:latin typeface="Times New Roman"/>
              <a:ea typeface="+mn-ea"/>
              <a:cs typeface="Times New Roman"/>
            </a:endParaRPr>
          </a:p>
        </p:txBody>
      </p:sp>
      <p:pic>
        <p:nvPicPr>
          <p:cNvPr id="3" name="Picture 2" descr="A person smiling for the camera&#10;&#10;Description automatically generated">
            <a:extLst>
              <a:ext uri="{FF2B5EF4-FFF2-40B4-BE49-F238E27FC236}">
                <a16:creationId xmlns:a16="http://schemas.microsoft.com/office/drawing/2014/main" id="{3CD9D442-B1AD-A9EF-38D8-EC53C756684C}"/>
              </a:ext>
            </a:extLst>
          </p:cNvPr>
          <p:cNvPicPr>
            <a:picLocks noChangeAspect="1"/>
          </p:cNvPicPr>
          <p:nvPr/>
        </p:nvPicPr>
        <p:blipFill>
          <a:blip r:embed="rId4"/>
          <a:stretch>
            <a:fillRect/>
          </a:stretch>
        </p:blipFill>
        <p:spPr>
          <a:xfrm>
            <a:off x="3535935" y="2603657"/>
            <a:ext cx="1031489" cy="1217196"/>
          </a:xfrm>
          <a:prstGeom prst="rect">
            <a:avLst/>
          </a:prstGeom>
        </p:spPr>
      </p:pic>
      <p:pic>
        <p:nvPicPr>
          <p:cNvPr id="4" name="Picture 3" descr="A person with a plaid shirt&#10;&#10;Description automatically generated">
            <a:extLst>
              <a:ext uri="{FF2B5EF4-FFF2-40B4-BE49-F238E27FC236}">
                <a16:creationId xmlns:a16="http://schemas.microsoft.com/office/drawing/2014/main" id="{A64D9350-833D-5B3C-E56A-CA17E6810F2F}"/>
              </a:ext>
            </a:extLst>
          </p:cNvPr>
          <p:cNvPicPr>
            <a:picLocks noChangeAspect="1"/>
          </p:cNvPicPr>
          <p:nvPr/>
        </p:nvPicPr>
        <p:blipFill>
          <a:blip r:embed="rId5"/>
          <a:stretch>
            <a:fillRect/>
          </a:stretch>
        </p:blipFill>
        <p:spPr>
          <a:xfrm>
            <a:off x="5453449" y="2602301"/>
            <a:ext cx="1203289" cy="1222077"/>
          </a:xfrm>
          <a:prstGeom prst="rect">
            <a:avLst/>
          </a:prstGeom>
        </p:spPr>
      </p:pic>
      <p:pic>
        <p:nvPicPr>
          <p:cNvPr id="5" name="Picture 4" descr="A person smiling for the camera&#10;&#10;Description automatically generated">
            <a:extLst>
              <a:ext uri="{FF2B5EF4-FFF2-40B4-BE49-F238E27FC236}">
                <a16:creationId xmlns:a16="http://schemas.microsoft.com/office/drawing/2014/main" id="{92A83DB3-2477-A113-F849-8D1AAF75B7A4}"/>
              </a:ext>
            </a:extLst>
          </p:cNvPr>
          <p:cNvPicPr>
            <a:picLocks noChangeAspect="1"/>
          </p:cNvPicPr>
          <p:nvPr/>
        </p:nvPicPr>
        <p:blipFill>
          <a:blip r:embed="rId6"/>
          <a:stretch>
            <a:fillRect/>
          </a:stretch>
        </p:blipFill>
        <p:spPr>
          <a:xfrm>
            <a:off x="7572602" y="2605315"/>
            <a:ext cx="1038225" cy="1066800"/>
          </a:xfrm>
          <a:prstGeom prst="rect">
            <a:avLst/>
          </a:prstGeom>
        </p:spPr>
      </p:pic>
    </p:spTree>
    <p:extLst>
      <p:ext uri="{BB962C8B-B14F-4D97-AF65-F5344CB8AC3E}">
        <p14:creationId xmlns:p14="http://schemas.microsoft.com/office/powerpoint/2010/main" val="4001134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1B290-F578-0C08-9B62-B75576E3011A}"/>
              </a:ext>
            </a:extLst>
          </p:cNvPr>
          <p:cNvSpPr>
            <a:spLocks noGrp="1"/>
          </p:cNvSpPr>
          <p:nvPr>
            <p:ph type="title"/>
          </p:nvPr>
        </p:nvSpPr>
        <p:spPr>
          <a:xfrm>
            <a:off x="838199" y="365128"/>
            <a:ext cx="7623629" cy="941158"/>
          </a:xfrm>
        </p:spPr>
        <p:txBody>
          <a:bodyPr>
            <a:normAutofit/>
          </a:bodyPr>
          <a:lstStyle/>
          <a:p>
            <a:r>
              <a:rPr lang="en-US" sz="3600" b="1">
                <a:solidFill>
                  <a:srgbClr val="CC0066"/>
                </a:solidFill>
                <a:latin typeface="Times New Roman" panose="02020603050405020304" pitchFamily="18" charset="0"/>
                <a:cs typeface="Times New Roman" panose="02020603050405020304" pitchFamily="18" charset="0"/>
              </a:rPr>
              <a:t>List of Products similar to this project</a:t>
            </a:r>
            <a:endParaRPr lang="en-US" sz="3600"/>
          </a:p>
        </p:txBody>
      </p:sp>
      <p:graphicFrame>
        <p:nvGraphicFramePr>
          <p:cNvPr id="4" name="Content Placeholder 3">
            <a:extLst>
              <a:ext uri="{FF2B5EF4-FFF2-40B4-BE49-F238E27FC236}">
                <a16:creationId xmlns:a16="http://schemas.microsoft.com/office/drawing/2014/main" id="{0B6FAE57-CEEA-D779-4A35-BF318D4048F5}"/>
              </a:ext>
            </a:extLst>
          </p:cNvPr>
          <p:cNvGraphicFramePr>
            <a:graphicFrameLocks noGrp="1"/>
          </p:cNvGraphicFramePr>
          <p:nvPr>
            <p:ph idx="1"/>
            <p:extLst>
              <p:ext uri="{D42A27DB-BD31-4B8C-83A1-F6EECF244321}">
                <p14:modId xmlns:p14="http://schemas.microsoft.com/office/powerpoint/2010/main" val="910260324"/>
              </p:ext>
            </p:extLst>
          </p:nvPr>
        </p:nvGraphicFramePr>
        <p:xfrm>
          <a:off x="2351315" y="1306286"/>
          <a:ext cx="8142514" cy="3918288"/>
        </p:xfrm>
        <a:graphic>
          <a:graphicData uri="http://schemas.openxmlformats.org/drawingml/2006/table">
            <a:tbl>
              <a:tblPr firstRow="1" bandRow="1">
                <a:tableStyleId>{5C22544A-7EE6-4342-B048-85BDC9FD1C3A}</a:tableStyleId>
              </a:tblPr>
              <a:tblGrid>
                <a:gridCol w="2714169">
                  <a:extLst>
                    <a:ext uri="{9D8B030D-6E8A-4147-A177-3AD203B41FA5}">
                      <a16:colId xmlns:a16="http://schemas.microsoft.com/office/drawing/2014/main" val="115765364"/>
                    </a:ext>
                  </a:extLst>
                </a:gridCol>
                <a:gridCol w="2866271">
                  <a:extLst>
                    <a:ext uri="{9D8B030D-6E8A-4147-A177-3AD203B41FA5}">
                      <a16:colId xmlns:a16="http://schemas.microsoft.com/office/drawing/2014/main" val="2494718197"/>
                    </a:ext>
                  </a:extLst>
                </a:gridCol>
                <a:gridCol w="2562074">
                  <a:extLst>
                    <a:ext uri="{9D8B030D-6E8A-4147-A177-3AD203B41FA5}">
                      <a16:colId xmlns:a16="http://schemas.microsoft.com/office/drawing/2014/main" val="122590935"/>
                    </a:ext>
                  </a:extLst>
                </a:gridCol>
              </a:tblGrid>
              <a:tr h="544921">
                <a:tc>
                  <a:txBody>
                    <a:bodyPr/>
                    <a:lstStyle/>
                    <a:p>
                      <a:pPr algn="ctr"/>
                      <a:r>
                        <a:rPr lang="en-US" sz="2000">
                          <a:latin typeface="Times New Roman" panose="02020603050405020304" pitchFamily="18" charset="0"/>
                          <a:cs typeface="Times New Roman" panose="02020603050405020304" pitchFamily="18" charset="0"/>
                        </a:rPr>
                        <a:t>Product Name</a:t>
                      </a:r>
                    </a:p>
                  </a:txBody>
                  <a:tcPr/>
                </a:tc>
                <a:tc>
                  <a:txBody>
                    <a:bodyPr/>
                    <a:lstStyle/>
                    <a:p>
                      <a:pPr algn="ctr"/>
                      <a:r>
                        <a:rPr lang="en-US" sz="2000">
                          <a:latin typeface="Times New Roman" panose="02020603050405020304" pitchFamily="18" charset="0"/>
                          <a:cs typeface="Times New Roman" panose="02020603050405020304" pitchFamily="18" charset="0"/>
                        </a:rPr>
                        <a:t>URL</a:t>
                      </a:r>
                    </a:p>
                  </a:txBody>
                  <a:tcPr/>
                </a:tc>
                <a:tc>
                  <a:txBody>
                    <a:bodyPr/>
                    <a:lstStyle/>
                    <a:p>
                      <a:pPr algn="ctr"/>
                      <a:r>
                        <a:rPr lang="en-US" sz="2000">
                          <a:latin typeface="Times New Roman" panose="02020603050405020304" pitchFamily="18" charset="0"/>
                          <a:cs typeface="Times New Roman" panose="02020603050405020304" pitchFamily="18" charset="0"/>
                        </a:rPr>
                        <a:t>Features</a:t>
                      </a:r>
                    </a:p>
                  </a:txBody>
                  <a:tcPr/>
                </a:tc>
                <a:extLst>
                  <a:ext uri="{0D108BD9-81ED-4DB2-BD59-A6C34878D82A}">
                    <a16:rowId xmlns:a16="http://schemas.microsoft.com/office/drawing/2014/main" val="3057801878"/>
                  </a:ext>
                </a:extLst>
              </a:tr>
              <a:tr h="685864">
                <a:tc>
                  <a:txBody>
                    <a:bodyPr/>
                    <a:lstStyle/>
                    <a:p>
                      <a:pPr marL="0" marR="0" lvl="0" indent="0" algn="ctr" defTabSz="914377" rtl="0" eaLnBrk="1" fontAlgn="auto" latinLnBrk="0" hangingPunct="1">
                        <a:lnSpc>
                          <a:spcPct val="100000"/>
                        </a:lnSpc>
                        <a:spcBef>
                          <a:spcPct val="0"/>
                        </a:spcBef>
                        <a:spcAft>
                          <a:spcPct val="0"/>
                        </a:spcAft>
                        <a:buClrTx/>
                        <a:buSzTx/>
                        <a:buFontTx/>
                        <a:buNone/>
                        <a:defRPr/>
                      </a:pPr>
                      <a:r>
                        <a:rPr lang="en-IN" sz="1200" b="1" i="0" kern="1200">
                          <a:solidFill>
                            <a:schemeClr val="dk1"/>
                          </a:solidFill>
                          <a:effectLst/>
                          <a:latin typeface="+mn-lt"/>
                          <a:ea typeface="+mn-ea"/>
                          <a:cs typeface="+mn-cs"/>
                        </a:rPr>
                        <a:t>Paddy Doctor</a:t>
                      </a:r>
                    </a:p>
                  </a:txBody>
                  <a:tcPr/>
                </a:tc>
                <a:tc>
                  <a:txBody>
                    <a:bodyPr/>
                    <a:lstStyle/>
                    <a:p>
                      <a:pPr algn="ctr"/>
                      <a:r>
                        <a:rPr lang="en-US" sz="1200">
                          <a:latin typeface="Times New Roman" panose="02020603050405020304" pitchFamily="18" charset="0"/>
                          <a:cs typeface="Times New Roman" panose="02020603050405020304" pitchFamily="18" charset="0"/>
                        </a:rPr>
                        <a:t>https://paddydoc.github.io/</a:t>
                      </a:r>
                    </a:p>
                  </a:txBody>
                  <a:tcPr/>
                </a:tc>
                <a:tc>
                  <a:txBody>
                    <a:bodyPr/>
                    <a:lstStyle/>
                    <a:p>
                      <a:pPr algn="ctr"/>
                      <a:r>
                        <a:rPr lang="en-IN" sz="1400"/>
                        <a:t>Dual-Spectrum Detection</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3074688"/>
                  </a:ext>
                </a:extLst>
              </a:tr>
              <a:tr h="641558">
                <a:tc>
                  <a:txBody>
                    <a:bodyPr/>
                    <a:lstStyle/>
                    <a:p>
                      <a:pPr marL="0" marR="0" lvl="0" indent="0" algn="ctr" defTabSz="914377" rtl="0" eaLnBrk="1" fontAlgn="auto" latinLnBrk="0" hangingPunct="1">
                        <a:lnSpc>
                          <a:spcPct val="100000"/>
                        </a:lnSpc>
                        <a:spcBef>
                          <a:spcPct val="0"/>
                        </a:spcBef>
                        <a:spcAft>
                          <a:spcPct val="0"/>
                        </a:spcAft>
                        <a:buClrTx/>
                        <a:buSzTx/>
                        <a:buFontTx/>
                        <a:buNone/>
                        <a:defRPr/>
                      </a:pPr>
                      <a:r>
                        <a:rPr lang="en-IN" sz="1200" b="1" i="0" kern="1200">
                          <a:solidFill>
                            <a:schemeClr val="dk1"/>
                          </a:solidFill>
                          <a:effectLst/>
                          <a:latin typeface="+mn-lt"/>
                          <a:ea typeface="+mn-ea"/>
                          <a:cs typeface="+mn-cs"/>
                        </a:rPr>
                        <a:t>AppPADI</a:t>
                      </a:r>
                    </a:p>
                  </a:txBody>
                  <a:tcPr/>
                </a:tc>
                <a:tc>
                  <a:txBody>
                    <a:bodyPr/>
                    <a:lstStyle/>
                    <a:p>
                      <a:pPr algn="ctr"/>
                      <a:r>
                        <a:rPr lang="en-US" sz="1200">
                          <a:latin typeface="Times New Roman" panose="02020603050405020304" pitchFamily="18" charset="0"/>
                          <a:cs typeface="Times New Roman" panose="02020603050405020304" pitchFamily="18" charset="0"/>
                        </a:rPr>
                        <a:t>https://github.com/rifqinvnd/Rice-Disease-Prediction-Application</a:t>
                      </a:r>
                    </a:p>
                  </a:txBody>
                  <a:tcPr/>
                </a:tc>
                <a:tc>
                  <a:txBody>
                    <a:bodyPr/>
                    <a:lstStyle/>
                    <a:p>
                      <a:pPr algn="ctr"/>
                      <a:r>
                        <a:rPr lang="en-IN" sz="1400"/>
                        <a:t>Integrated Disease Management</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977971209"/>
                  </a:ext>
                </a:extLst>
              </a:tr>
              <a:tr h="644463">
                <a:tc>
                  <a:txBody>
                    <a:bodyPr/>
                    <a:lstStyle/>
                    <a:p>
                      <a:pPr algn="ctr"/>
                      <a:r>
                        <a:rPr lang="en-IN" sz="1200" b="1" i="0" kern="1200">
                          <a:solidFill>
                            <a:schemeClr val="dk1"/>
                          </a:solidFill>
                          <a:effectLst/>
                          <a:latin typeface="+mn-lt"/>
                          <a:ea typeface="+mn-ea"/>
                          <a:cs typeface="+mn-cs"/>
                        </a:rPr>
                        <a:t>Rice Doctor </a:t>
                      </a:r>
                      <a:endParaRPr lang="en-US" sz="1200" b="1">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https://www.irri.org/rice-doctor</a:t>
                      </a:r>
                    </a:p>
                  </a:txBody>
                  <a:tcPr/>
                </a:tc>
                <a:tc>
                  <a:txBody>
                    <a:bodyPr/>
                    <a:lstStyle/>
                    <a:p>
                      <a:pPr algn="ctr"/>
                      <a:r>
                        <a:rPr lang="en-US" sz="1400"/>
                        <a:t>wide range of diagnostic options (80 diseases)</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69352985"/>
                  </a:ext>
                </a:extLst>
              </a:tr>
              <a:tr h="521225">
                <a:tc>
                  <a:txBody>
                    <a:bodyPr/>
                    <a:lstStyle/>
                    <a:p>
                      <a:pPr algn="ctr"/>
                      <a:r>
                        <a:rPr lang="en-IN" sz="1200" b="0" i="0" kern="1200">
                          <a:solidFill>
                            <a:schemeClr val="dk1"/>
                          </a:solidFill>
                          <a:effectLst/>
                          <a:latin typeface="+mn-lt"/>
                          <a:ea typeface="+mn-ea"/>
                          <a:cs typeface="+mn-cs"/>
                        </a:rPr>
                        <a:t>riceXpert</a:t>
                      </a:r>
                      <a:endParaRPr lang="en-US" sz="1200">
                        <a:latin typeface="Times New Roman" panose="02020603050405020304" pitchFamily="18" charset="0"/>
                        <a:cs typeface="Times New Roman" panose="02020603050405020304" pitchFamily="18" charset="0"/>
                      </a:endParaRPr>
                    </a:p>
                  </a:txBody>
                  <a:tcPr/>
                </a:tc>
                <a:tc>
                  <a:txBody>
                    <a:bodyPr/>
                    <a:lstStyle/>
                    <a:p>
                      <a:pPr algn="ctr"/>
                      <a:r>
                        <a:rPr lang="en-US" sz="1200">
                          <a:latin typeface="Times New Roman" panose="02020603050405020304" pitchFamily="18" charset="0"/>
                          <a:cs typeface="Times New Roman" panose="02020603050405020304" pitchFamily="18" charset="0"/>
                        </a:rPr>
                        <a:t>http://www.ricexpert.in/</a:t>
                      </a:r>
                    </a:p>
                  </a:txBody>
                  <a:tcPr/>
                </a:tc>
                <a:tc>
                  <a:txBody>
                    <a:bodyPr/>
                    <a:lstStyle/>
                    <a:p>
                      <a:pPr algn="ctr"/>
                      <a:r>
                        <a:rPr lang="en-US" sz="1100">
                          <a:latin typeface="+mn-lt"/>
                          <a:cs typeface="Times New Roman" panose="02020603050405020304" pitchFamily="18" charset="0"/>
                        </a:rPr>
                        <a:t>Digital tool designed for monitoring and managing paddy crops</a:t>
                      </a:r>
                    </a:p>
                  </a:txBody>
                  <a:tcPr/>
                </a:tc>
                <a:extLst>
                  <a:ext uri="{0D108BD9-81ED-4DB2-BD59-A6C34878D82A}">
                    <a16:rowId xmlns:a16="http://schemas.microsoft.com/office/drawing/2014/main" val="2313265583"/>
                  </a:ext>
                </a:extLst>
              </a:tr>
              <a:tr h="880257">
                <a:tc>
                  <a:txBody>
                    <a:bodyPr/>
                    <a:lstStyle/>
                    <a:p>
                      <a:pPr algn="ctr"/>
                      <a:r>
                        <a:rPr lang="en-IN" sz="1200" b="1" i="0" kern="1200">
                          <a:solidFill>
                            <a:schemeClr val="dk1"/>
                          </a:solidFill>
                          <a:effectLst/>
                          <a:latin typeface="+mn-lt"/>
                          <a:ea typeface="+mn-ea"/>
                          <a:cs typeface="+mn-cs"/>
                        </a:rPr>
                        <a:t>Paddy Inspector</a:t>
                      </a:r>
                      <a:endParaRPr lang="en-US" sz="1200">
                        <a:latin typeface="Times New Roman" panose="02020603050405020304" pitchFamily="18" charset="0"/>
                        <a:cs typeface="Times New Roman" panose="02020603050405020304" pitchFamily="18" charset="0"/>
                      </a:endParaRPr>
                    </a:p>
                  </a:txBody>
                  <a:tcPr/>
                </a:tc>
                <a:tc>
                  <a:txBody>
                    <a:bodyPr/>
                    <a:lstStyle/>
                    <a:p>
                      <a:pPr algn="ctr"/>
                      <a:r>
                        <a:rPr lang="en-IN" sz="1200" u="none">
                          <a:hlinkClick r:id="rId2"/>
                        </a:rPr>
                        <a:t> </a:t>
                      </a:r>
                      <a:r>
                        <a:rPr lang="en-IN" sz="1200" u="none"/>
                        <a:t>https://github.com/paddydoc/paddydoc.github.io</a:t>
                      </a:r>
                      <a:endParaRPr lang="en-US" sz="1200" u="none">
                        <a:latin typeface="Times New Roman" panose="02020603050405020304" pitchFamily="18" charset="0"/>
                        <a:cs typeface="Times New Roman" panose="02020603050405020304" pitchFamily="18" charset="0"/>
                      </a:endParaRPr>
                    </a:p>
                  </a:txBody>
                  <a:tcPr/>
                </a:tc>
                <a:tc>
                  <a:txBody>
                    <a:bodyPr/>
                    <a:lstStyle/>
                    <a:p>
                      <a:pPr algn="ctr"/>
                      <a:r>
                        <a:rPr lang="en-US" sz="1400" b="0" i="0" kern="1200">
                          <a:solidFill>
                            <a:schemeClr val="dk1"/>
                          </a:solidFill>
                          <a:effectLst/>
                          <a:latin typeface="+mn-lt"/>
                          <a:ea typeface="+mn-ea"/>
                          <a:cs typeface="+mn-cs"/>
                        </a:rPr>
                        <a:t>automated identification of diseases and pests in paddy</a:t>
                      </a:r>
                      <a:endParaRPr lang="en-US" sz="14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72681182"/>
                  </a:ext>
                </a:extLst>
              </a:tr>
            </a:tbl>
          </a:graphicData>
        </a:graphic>
      </p:graphicFrame>
    </p:spTree>
    <p:extLst>
      <p:ext uri="{BB962C8B-B14F-4D97-AF65-F5344CB8AC3E}">
        <p14:creationId xmlns:p14="http://schemas.microsoft.com/office/powerpoint/2010/main" val="95970225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F194C-1017-FDBE-A467-C3D3C99ED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D764F-1218-6E71-1EB9-37E5C4A91E81}"/>
              </a:ext>
            </a:extLst>
          </p:cNvPr>
          <p:cNvSpPr>
            <a:spLocks noGrp="1"/>
          </p:cNvSpPr>
          <p:nvPr>
            <p:ph type="title"/>
          </p:nvPr>
        </p:nvSpPr>
        <p:spPr>
          <a:xfrm>
            <a:off x="838200" y="365128"/>
            <a:ext cx="10515600" cy="679902"/>
          </a:xfrm>
        </p:spPr>
        <p:txBody>
          <a:bodyPr>
            <a:normAutofit/>
          </a:bodyPr>
          <a:lstStyle/>
          <a:p>
            <a:r>
              <a:rPr lang="en-US" sz="3600" b="1">
                <a:solidFill>
                  <a:srgbClr val="CC0066"/>
                </a:solidFill>
                <a:latin typeface="Times New Roman" panose="02020603050405020304" pitchFamily="18" charset="0"/>
                <a:cs typeface="Times New Roman" panose="02020603050405020304" pitchFamily="18" charset="0"/>
              </a:rPr>
              <a:t>Explainable AI</a:t>
            </a:r>
            <a:endParaRPr lang="en-US" sz="3600"/>
          </a:p>
        </p:txBody>
      </p:sp>
      <p:graphicFrame>
        <p:nvGraphicFramePr>
          <p:cNvPr id="4" name="Content Placeholder 3">
            <a:extLst>
              <a:ext uri="{FF2B5EF4-FFF2-40B4-BE49-F238E27FC236}">
                <a16:creationId xmlns:a16="http://schemas.microsoft.com/office/drawing/2014/main" id="{5A499714-ADC8-C55E-3264-26816931C6D2}"/>
              </a:ext>
            </a:extLst>
          </p:cNvPr>
          <p:cNvGraphicFramePr>
            <a:graphicFrameLocks noGrp="1"/>
          </p:cNvGraphicFramePr>
          <p:nvPr>
            <p:ph idx="1"/>
            <p:extLst>
              <p:ext uri="{D42A27DB-BD31-4B8C-83A1-F6EECF244321}">
                <p14:modId xmlns:p14="http://schemas.microsoft.com/office/powerpoint/2010/main" val="2032081369"/>
              </p:ext>
            </p:extLst>
          </p:nvPr>
        </p:nvGraphicFramePr>
        <p:xfrm>
          <a:off x="3457181" y="1439183"/>
          <a:ext cx="5859664" cy="1981200"/>
        </p:xfrm>
        <a:graphic>
          <a:graphicData uri="http://schemas.openxmlformats.org/drawingml/2006/table">
            <a:tbl>
              <a:tblPr firstRow="1" bandRow="1">
                <a:tableStyleId>{5C22544A-7EE6-4342-B048-85BDC9FD1C3A}</a:tableStyleId>
              </a:tblPr>
              <a:tblGrid>
                <a:gridCol w="2929832">
                  <a:extLst>
                    <a:ext uri="{9D8B030D-6E8A-4147-A177-3AD203B41FA5}">
                      <a16:colId xmlns:a16="http://schemas.microsoft.com/office/drawing/2014/main" val="2046135341"/>
                    </a:ext>
                  </a:extLst>
                </a:gridCol>
                <a:gridCol w="2929832">
                  <a:extLst>
                    <a:ext uri="{9D8B030D-6E8A-4147-A177-3AD203B41FA5}">
                      <a16:colId xmlns:a16="http://schemas.microsoft.com/office/drawing/2014/main" val="125374431"/>
                    </a:ext>
                  </a:extLst>
                </a:gridCol>
              </a:tblGrid>
              <a:tr h="370840">
                <a:tc>
                  <a:txBody>
                    <a:bodyPr/>
                    <a:lstStyle/>
                    <a:p>
                      <a:pPr algn="ctr"/>
                      <a:r>
                        <a:rPr lang="en-US" sz="2000">
                          <a:latin typeface="Times New Roman"/>
                          <a:cs typeface="Times New Roman"/>
                        </a:rPr>
                        <a:t>Algorithm Name</a:t>
                      </a:r>
                    </a:p>
                  </a:txBody>
                  <a:tcPr/>
                </a:tc>
                <a:tc>
                  <a:txBody>
                    <a:bodyPr/>
                    <a:lstStyle/>
                    <a:p>
                      <a:pPr algn="ctr"/>
                      <a:r>
                        <a:rPr lang="en-US" sz="2000">
                          <a:latin typeface="Times New Roman" panose="02020603050405020304" pitchFamily="18" charset="0"/>
                          <a:cs typeface="Times New Roman" panose="02020603050405020304" pitchFamily="18" charset="0"/>
                        </a:rPr>
                        <a:t>Student contributed</a:t>
                      </a:r>
                    </a:p>
                  </a:txBody>
                  <a:tcPr/>
                </a:tc>
                <a:extLst>
                  <a:ext uri="{0D108BD9-81ED-4DB2-BD59-A6C34878D82A}">
                    <a16:rowId xmlns:a16="http://schemas.microsoft.com/office/drawing/2014/main" val="976283460"/>
                  </a:ext>
                </a:extLst>
              </a:tr>
              <a:tr h="370840">
                <a:tc>
                  <a:txBody>
                    <a:bodyPr/>
                    <a:lstStyle/>
                    <a:p>
                      <a:pPr algn="ctr"/>
                      <a:r>
                        <a:rPr lang="en-US" sz="2000" err="1">
                          <a:latin typeface="Times New Roman"/>
                          <a:cs typeface="Times New Roman"/>
                        </a:rPr>
                        <a:t>shap</a:t>
                      </a:r>
                      <a:endParaRPr lang="en-US" sz="2000" err="1">
                        <a:latin typeface="Times New Roman" panose="02020603050405020304" pitchFamily="18" charset="0"/>
                        <a:cs typeface="Times New Roman" panose="02020603050405020304" pitchFamily="18" charset="0"/>
                      </a:endParaRPr>
                    </a:p>
                  </a:txBody>
                  <a:tcPr/>
                </a:tc>
                <a:tc>
                  <a:txBody>
                    <a:bodyPr/>
                    <a:lstStyle/>
                    <a:p>
                      <a:pPr algn="ctr"/>
                      <a:r>
                        <a:rPr lang="en-US" sz="2000">
                          <a:latin typeface="Times New Roman"/>
                          <a:cs typeface="Times New Roman"/>
                        </a:rPr>
                        <a:t>Daranesh</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4356365"/>
                  </a:ext>
                </a:extLst>
              </a:tr>
              <a:tr h="370840">
                <a:tc>
                  <a:txBody>
                    <a:bodyPr/>
                    <a:lstStyle/>
                    <a:p>
                      <a:pPr algn="ctr"/>
                      <a:r>
                        <a:rPr lang="en-US" sz="2000">
                          <a:latin typeface="Times New Roman" panose="02020603050405020304" pitchFamily="18" charset="0"/>
                          <a:cs typeface="Times New Roman" panose="02020603050405020304" pitchFamily="18" charset="0"/>
                        </a:rPr>
                        <a:t>Grad-cam (VGG)</a:t>
                      </a:r>
                    </a:p>
                  </a:txBody>
                  <a:tcPr/>
                </a:tc>
                <a:tc>
                  <a:txBody>
                    <a:bodyPr/>
                    <a:lstStyle/>
                    <a:p>
                      <a:pPr algn="ctr"/>
                      <a:r>
                        <a:rPr lang="en-US" sz="2000">
                          <a:latin typeface="Times New Roman" panose="02020603050405020304" pitchFamily="18" charset="0"/>
                          <a:cs typeface="Times New Roman" panose="02020603050405020304" pitchFamily="18" charset="0"/>
                        </a:rPr>
                        <a:t>Keerthana</a:t>
                      </a:r>
                    </a:p>
                  </a:txBody>
                  <a:tcPr/>
                </a:tc>
                <a:extLst>
                  <a:ext uri="{0D108BD9-81ED-4DB2-BD59-A6C34878D82A}">
                    <a16:rowId xmlns:a16="http://schemas.microsoft.com/office/drawing/2014/main" val="946195484"/>
                  </a:ext>
                </a:extLst>
              </a:tr>
              <a:tr h="370840">
                <a:tc>
                  <a:txBody>
                    <a:bodyPr/>
                    <a:lstStyle/>
                    <a:p>
                      <a:pPr algn="ctr"/>
                      <a:r>
                        <a:rPr lang="en-US" sz="2000">
                          <a:latin typeface="Times New Roman"/>
                          <a:cs typeface="Times New Roman"/>
                        </a:rPr>
                        <a:t>Grad-cam(Inception)</a:t>
                      </a:r>
                      <a:endParaRPr lang="en-US" sz="2000">
                        <a:latin typeface="Times New Roman" panose="02020603050405020304" pitchFamily="18" charset="0"/>
                        <a:cs typeface="Times New Roman" panose="02020603050405020304" pitchFamily="18" charset="0"/>
                      </a:endParaRPr>
                    </a:p>
                  </a:txBody>
                  <a:tcPr/>
                </a:tc>
                <a:tc>
                  <a:txBody>
                    <a:bodyPr/>
                    <a:lstStyle/>
                    <a:p>
                      <a:pPr algn="ctr"/>
                      <a:r>
                        <a:rPr lang="en-US" sz="2000">
                          <a:latin typeface="Times New Roman"/>
                          <a:cs typeface="Times New Roman"/>
                        </a:rPr>
                        <a:t>Preethi</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0837797"/>
                  </a:ext>
                </a:extLst>
              </a:tr>
              <a:tr h="370840">
                <a:tc>
                  <a:txBody>
                    <a:bodyPr/>
                    <a:lstStyle/>
                    <a:p>
                      <a:pPr algn="ctr"/>
                      <a:endParaRPr lang="en-US" sz="2000">
                        <a:latin typeface="Times New Roman" panose="02020603050405020304" pitchFamily="18" charset="0"/>
                        <a:cs typeface="Times New Roman" panose="02020603050405020304" pitchFamily="18" charset="0"/>
                      </a:endParaRPr>
                    </a:p>
                  </a:txBody>
                  <a:tcPr/>
                </a:tc>
                <a:tc>
                  <a:txBody>
                    <a:bodyPr/>
                    <a:lstStyle/>
                    <a:p>
                      <a:pPr algn="ct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42462971"/>
                  </a:ext>
                </a:extLst>
              </a:tr>
            </a:tbl>
          </a:graphicData>
        </a:graphic>
      </p:graphicFrame>
      <p:sp>
        <p:nvSpPr>
          <p:cNvPr id="5" name="TextBox 4">
            <a:extLst>
              <a:ext uri="{FF2B5EF4-FFF2-40B4-BE49-F238E27FC236}">
                <a16:creationId xmlns:a16="http://schemas.microsoft.com/office/drawing/2014/main" id="{EA323CB3-7756-1730-D292-F465E21B8917}"/>
              </a:ext>
            </a:extLst>
          </p:cNvPr>
          <p:cNvSpPr txBox="1"/>
          <p:nvPr/>
        </p:nvSpPr>
        <p:spPr>
          <a:xfrm>
            <a:off x="800100" y="4327072"/>
            <a:ext cx="7943200"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Times New Roman" panose="02020603050405020304" pitchFamily="18" charset="0"/>
                <a:cs typeface="Times New Roman" panose="02020603050405020304" pitchFamily="18" charset="0"/>
              </a:rPr>
              <a:t>Explain the architecture chosen and discuss how interpretation can be done.</a:t>
            </a:r>
          </a:p>
        </p:txBody>
      </p:sp>
    </p:spTree>
    <p:extLst>
      <p:ext uri="{BB962C8B-B14F-4D97-AF65-F5344CB8AC3E}">
        <p14:creationId xmlns:p14="http://schemas.microsoft.com/office/powerpoint/2010/main" val="3933457029"/>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49E0-4BC1-0C95-7BC6-C8F151CF1C5D}"/>
              </a:ext>
            </a:extLst>
          </p:cNvPr>
          <p:cNvSpPr>
            <a:spLocks noGrp="1"/>
          </p:cNvSpPr>
          <p:nvPr>
            <p:ph type="title"/>
          </p:nvPr>
        </p:nvSpPr>
        <p:spPr/>
        <p:txBody>
          <a:bodyPr>
            <a:normAutofit/>
          </a:bodyPr>
          <a:lstStyle/>
          <a:p>
            <a:r>
              <a:rPr lang="en-US" sz="3600"/>
              <a:t>Architecture and Interpretation for Grad-CAM with VGG in Paddy Disease Classification</a:t>
            </a:r>
          </a:p>
          <a:p>
            <a:endParaRPr lang="en-US" sz="3600"/>
          </a:p>
        </p:txBody>
      </p:sp>
      <p:sp>
        <p:nvSpPr>
          <p:cNvPr id="3" name="Content Placeholder 2">
            <a:extLst>
              <a:ext uri="{FF2B5EF4-FFF2-40B4-BE49-F238E27FC236}">
                <a16:creationId xmlns:a16="http://schemas.microsoft.com/office/drawing/2014/main" id="{5F2A3AEC-ED32-F2B4-92CD-A9A9630226F1}"/>
              </a:ext>
            </a:extLst>
          </p:cNvPr>
          <p:cNvSpPr>
            <a:spLocks noGrp="1"/>
          </p:cNvSpPr>
          <p:nvPr>
            <p:ph idx="1"/>
          </p:nvPr>
        </p:nvSpPr>
        <p:spPr/>
        <p:txBody>
          <a:bodyPr vert="horz" lIns="91440" tIns="45720" rIns="91440" bIns="45720" rtlCol="0" anchor="t">
            <a:normAutofit/>
          </a:bodyPr>
          <a:lstStyle/>
          <a:p>
            <a:pPr marL="227965" indent="-227965"/>
            <a:r>
              <a:rPr lang="en-US" sz="1800"/>
              <a:t>Architecture Chosen:</a:t>
            </a:r>
          </a:p>
          <a:p>
            <a:pPr marL="227965" indent="-227965"/>
            <a:r>
              <a:rPr lang="en-US" sz="1800"/>
              <a:t>VGG Model: Utilizes VGG-16 architectures, known for their deep convolutional layers which effectively capture spatial hierarchies in images.</a:t>
            </a:r>
          </a:p>
          <a:p>
            <a:pPr marL="227965" indent="-227965"/>
            <a:r>
              <a:rPr lang="en-US" sz="1800"/>
              <a:t>Grad-CAM (Gradient-weighted Class Activation Mapping): This technique visualizes the regions of the input image that are most influential in the model's decision-making process.</a:t>
            </a:r>
          </a:p>
          <a:p>
            <a:pPr marL="227965" indent="-227965"/>
            <a:r>
              <a:rPr lang="en-US" sz="1800"/>
              <a:t>Enhances model transparency by providing insights into decision-making.</a:t>
            </a:r>
          </a:p>
          <a:p>
            <a:pPr marL="227965" indent="-227965"/>
            <a:endParaRPr lang="en-US" sz="2400"/>
          </a:p>
        </p:txBody>
      </p:sp>
    </p:spTree>
    <p:extLst>
      <p:ext uri="{BB962C8B-B14F-4D97-AF65-F5344CB8AC3E}">
        <p14:creationId xmlns:p14="http://schemas.microsoft.com/office/powerpoint/2010/main" val="1399472486"/>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14C72-7F06-8BE1-92D9-5668A97234A4}"/>
              </a:ext>
            </a:extLst>
          </p:cNvPr>
          <p:cNvSpPr>
            <a:spLocks noGrp="1"/>
          </p:cNvSpPr>
          <p:nvPr>
            <p:ph type="title"/>
          </p:nvPr>
        </p:nvSpPr>
        <p:spPr>
          <a:xfrm>
            <a:off x="838200" y="868334"/>
            <a:ext cx="10515600" cy="836733"/>
          </a:xfrm>
        </p:spPr>
        <p:txBody>
          <a:bodyPr>
            <a:normAutofit fontScale="90000"/>
          </a:bodyPr>
          <a:lstStyle/>
          <a:p>
            <a:r>
              <a:rPr lang="en-US" sz="3600">
                <a:latin typeface="Segoe UI"/>
                <a:cs typeface="Segoe UI"/>
              </a:rPr>
              <a:t>Architecture and Interpretation for Grad-CAM with Inception in Paddy Disease Classification</a:t>
            </a:r>
          </a:p>
          <a:p>
            <a:endParaRPr lang="en-US" sz="3600">
              <a:latin typeface="Segoe UI"/>
              <a:cs typeface="Segoe UI"/>
            </a:endParaRPr>
          </a:p>
          <a:p>
            <a:endParaRPr lang="en-US"/>
          </a:p>
        </p:txBody>
      </p:sp>
      <p:sp>
        <p:nvSpPr>
          <p:cNvPr id="3" name="Content Placeholder 2">
            <a:extLst>
              <a:ext uri="{FF2B5EF4-FFF2-40B4-BE49-F238E27FC236}">
                <a16:creationId xmlns:a16="http://schemas.microsoft.com/office/drawing/2014/main" id="{DD2A1644-21EB-359F-F135-43043CA96A8D}"/>
              </a:ext>
            </a:extLst>
          </p:cNvPr>
          <p:cNvSpPr>
            <a:spLocks noGrp="1"/>
          </p:cNvSpPr>
          <p:nvPr>
            <p:ph idx="1"/>
          </p:nvPr>
        </p:nvSpPr>
        <p:spPr/>
        <p:txBody>
          <a:bodyPr vert="horz" lIns="91440" tIns="45720" rIns="91440" bIns="45720" rtlCol="0" anchor="t">
            <a:normAutofit fontScale="62500" lnSpcReduction="20000"/>
          </a:bodyPr>
          <a:lstStyle/>
          <a:p>
            <a:pPr marL="227965" indent="-227965"/>
            <a:r>
              <a:rPr lang="en-US" b="1"/>
              <a:t>Grad-CAM</a:t>
            </a:r>
            <a:r>
              <a:rPr lang="en-US"/>
              <a:t> is applied to the Inception model to visualize which areas of the input image were most influential in the classification. It is particularly useful to ensure the model’s attention is on the diseased part of the leaf rather than on irrelevant background regions.</a:t>
            </a:r>
          </a:p>
          <a:p>
            <a:pPr marL="227965" indent="-227965"/>
            <a:r>
              <a:rPr lang="en-US" b="1"/>
              <a:t>Gradient Computation</a:t>
            </a:r>
            <a:r>
              <a:rPr lang="en-US"/>
              <a:t>: Grad-CAM works by computing the gradients of the predicted class score with respect to the feature maps of the last convolutional layer (usually the layer before the dense layers). The gradients indicate how much a change in each pixel of the feature map affects the final prediction.</a:t>
            </a:r>
          </a:p>
          <a:p>
            <a:pPr marL="227965" indent="-227965"/>
            <a:r>
              <a:rPr lang="en-US" b="1"/>
              <a:t>Weighted Feature Maps</a:t>
            </a:r>
            <a:r>
              <a:rPr lang="en-US"/>
              <a:t>: Grad-CAM takes a weighted average of these gradients to determine which parts of the feature map are most significant for the model's prediction. The weights correspond to the importance of each feature map channel for the given class.</a:t>
            </a:r>
          </a:p>
          <a:p>
            <a:pPr marL="227965" indent="-227965"/>
            <a:r>
              <a:rPr lang="en-US" b="1"/>
              <a:t>Heatmap Generation</a:t>
            </a:r>
            <a:r>
              <a:rPr lang="en-US"/>
              <a:t>: The weighted feature map is then </a:t>
            </a:r>
            <a:r>
              <a:rPr lang="en-US" err="1"/>
              <a:t>upsampled</a:t>
            </a:r>
            <a:r>
              <a:rPr lang="en-US"/>
              <a:t> to the original input image size and visualized as a heatmap, with warm colors (e.g., red) indicating areas of high relevance and cooler colors (e.g., blue) indicating areas of low relevance.</a:t>
            </a:r>
          </a:p>
          <a:p>
            <a:pPr marL="227965" indent="-227965"/>
            <a:r>
              <a:rPr lang="en-US" b="1"/>
              <a:t>Overlay on Original Image</a:t>
            </a:r>
            <a:r>
              <a:rPr lang="en-US"/>
              <a:t>: This heatmap is overlaid on the original paddy leaf image to provide an intuitive visual explanation of where the model "looked" when classifying the image. This helps verify that the model is focusing on disease-affected areas rather than unrelated regions.</a:t>
            </a:r>
          </a:p>
          <a:p>
            <a:pPr marL="227965" indent="-227965"/>
            <a:endParaRPr lang="en-US"/>
          </a:p>
        </p:txBody>
      </p:sp>
    </p:spTree>
    <p:extLst>
      <p:ext uri="{BB962C8B-B14F-4D97-AF65-F5344CB8AC3E}">
        <p14:creationId xmlns:p14="http://schemas.microsoft.com/office/powerpoint/2010/main" val="101237169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6FE1-BE3A-E444-EF9B-B6330AA8D529}"/>
              </a:ext>
            </a:extLst>
          </p:cNvPr>
          <p:cNvSpPr>
            <a:spLocks noGrp="1"/>
          </p:cNvSpPr>
          <p:nvPr>
            <p:ph type="ctrTitle"/>
          </p:nvPr>
        </p:nvSpPr>
        <p:spPr>
          <a:xfrm>
            <a:off x="-37654" y="-239485"/>
            <a:ext cx="11974022" cy="859971"/>
          </a:xfrm>
        </p:spPr>
        <p:txBody>
          <a:bodyPr>
            <a:normAutofit/>
          </a:bodyPr>
          <a:lstStyle/>
          <a:p>
            <a:pPr>
              <a:lnSpc>
                <a:spcPct val="150000"/>
              </a:lnSpc>
            </a:pPr>
            <a:r>
              <a:rPr lang="en-US" sz="3600" b="1">
                <a:solidFill>
                  <a:schemeClr val="accent6">
                    <a:lumMod val="50000"/>
                  </a:schemeClr>
                </a:solidFill>
                <a:latin typeface="Times New Roman"/>
                <a:ea typeface="Calibri"/>
                <a:cs typeface="Times New Roman"/>
              </a:rPr>
              <a:t> PADDY DISEASE DETECTION</a:t>
            </a:r>
          </a:p>
        </p:txBody>
      </p:sp>
      <p:sp>
        <p:nvSpPr>
          <p:cNvPr id="7" name="TextBox 6">
            <a:extLst>
              <a:ext uri="{FF2B5EF4-FFF2-40B4-BE49-F238E27FC236}">
                <a16:creationId xmlns:a16="http://schemas.microsoft.com/office/drawing/2014/main" id="{BFD5E892-66C9-8D76-B741-FD054205D0DD}"/>
              </a:ext>
            </a:extLst>
          </p:cNvPr>
          <p:cNvSpPr txBox="1"/>
          <p:nvPr/>
        </p:nvSpPr>
        <p:spPr>
          <a:xfrm>
            <a:off x="1593744" y="3734320"/>
            <a:ext cx="7385957" cy="206210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lang="en-US" sz="3200" b="1" i="0" u="none" strike="noStrike">
                <a:solidFill>
                  <a:srgbClr val="B6114D"/>
                </a:solidFill>
                <a:effectLst/>
                <a:highlight>
                  <a:srgbClr val="F5F5F5"/>
                </a:highlight>
                <a:latin typeface="Times New Roman" panose="02020603050405020304" pitchFamily="18" charset="0"/>
              </a:rPr>
              <a:t>Subject code : 19CSE437</a:t>
            </a:r>
          </a:p>
          <a:p>
            <a:pPr marL="0" marR="0" lvl="0" indent="0" algn="ctr" defTabSz="914400" rtl="0" eaLnBrk="1" fontAlgn="auto" latinLnBrk="0" hangingPunct="1">
              <a:lnSpc>
                <a:spcPct val="100000"/>
              </a:lnSpc>
              <a:spcBef>
                <a:spcPct val="0"/>
              </a:spcBef>
              <a:spcAft>
                <a:spcPct val="0"/>
              </a:spcAft>
              <a:buClrTx/>
              <a:buSzTx/>
              <a:buFontTx/>
              <a:buNone/>
              <a:defRPr/>
            </a:pPr>
            <a:r>
              <a:rPr lang="en-US" sz="3200" b="1" i="0" u="none" strike="noStrike">
                <a:solidFill>
                  <a:srgbClr val="B6114D"/>
                </a:solidFill>
                <a:effectLst/>
                <a:highlight>
                  <a:srgbClr val="F5F5F5"/>
                </a:highlight>
                <a:latin typeface="Times New Roman" panose="02020603050405020304" pitchFamily="18" charset="0"/>
                <a:cs typeface="Times New Roman" panose="02020603050405020304" pitchFamily="18" charset="0"/>
              </a:rPr>
              <a:t>Subject Name : Deep Learning for Computer vision</a:t>
            </a:r>
          </a:p>
          <a:p>
            <a:pPr marL="0" marR="0" lvl="0" indent="0" algn="ctr" defTabSz="914400" rtl="0" eaLnBrk="1" fontAlgn="auto" latinLnBrk="0" hangingPunct="1">
              <a:lnSpc>
                <a:spcPct val="100000"/>
              </a:lnSpc>
              <a:spcBef>
                <a:spcPct val="0"/>
              </a:spcBef>
              <a:spcAft>
                <a:spcPct val="0"/>
              </a:spcAft>
              <a:buClrTx/>
              <a:buSzTx/>
              <a:buFontTx/>
              <a:buNone/>
              <a:defRPr/>
            </a:pPr>
            <a:r>
              <a:rPr lang="en-US" sz="3200" b="1">
                <a:solidFill>
                  <a:srgbClr val="FF0000"/>
                </a:solidFill>
                <a:highlight>
                  <a:srgbClr val="F5F5F5"/>
                </a:highlight>
                <a:latin typeface="Times New Roman" panose="02020603050405020304" pitchFamily="18" charset="0"/>
                <a:cs typeface="Times New Roman" panose="02020603050405020304" pitchFamily="18" charset="0"/>
              </a:rPr>
              <a:t>Review-3</a:t>
            </a:r>
            <a:endParaRPr lang="en-US" sz="3200" b="1" i="0" u="none" strike="noStrike">
              <a:solidFill>
                <a:srgbClr val="FF0000"/>
              </a:solidFill>
              <a:effectLst/>
              <a:highlight>
                <a:srgbClr val="F5F5F5"/>
              </a:highligh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4ED07927-8028-3242-D0BC-7E3252A64CD3}"/>
              </a:ext>
            </a:extLst>
          </p:cNvPr>
          <p:cNvGraphicFramePr>
            <a:graphicFrameLocks noGrp="1"/>
          </p:cNvGraphicFramePr>
          <p:nvPr>
            <p:extLst>
              <p:ext uri="{D42A27DB-BD31-4B8C-83A1-F6EECF244321}">
                <p14:modId xmlns:p14="http://schemas.microsoft.com/office/powerpoint/2010/main" val="1611539361"/>
              </p:ext>
            </p:extLst>
          </p:nvPr>
        </p:nvGraphicFramePr>
        <p:xfrm>
          <a:off x="1318077" y="1314517"/>
          <a:ext cx="7852228" cy="2935240"/>
        </p:xfrm>
        <a:graphic>
          <a:graphicData uri="http://schemas.openxmlformats.org/drawingml/2006/table">
            <a:tbl>
              <a:tblPr firstRow="1" bandRow="1">
                <a:tableStyleId>{5C22544A-7EE6-4342-B048-85BDC9FD1C3A}</a:tableStyleId>
              </a:tblPr>
              <a:tblGrid>
                <a:gridCol w="1297019">
                  <a:extLst>
                    <a:ext uri="{9D8B030D-6E8A-4147-A177-3AD203B41FA5}">
                      <a16:colId xmlns:a16="http://schemas.microsoft.com/office/drawing/2014/main" val="191599049"/>
                    </a:ext>
                  </a:extLst>
                </a:gridCol>
                <a:gridCol w="3370500">
                  <a:extLst>
                    <a:ext uri="{9D8B030D-6E8A-4147-A177-3AD203B41FA5}">
                      <a16:colId xmlns:a16="http://schemas.microsoft.com/office/drawing/2014/main" val="603207468"/>
                    </a:ext>
                  </a:extLst>
                </a:gridCol>
                <a:gridCol w="3184709">
                  <a:extLst>
                    <a:ext uri="{9D8B030D-6E8A-4147-A177-3AD203B41FA5}">
                      <a16:colId xmlns:a16="http://schemas.microsoft.com/office/drawing/2014/main" val="393647329"/>
                    </a:ext>
                  </a:extLst>
                </a:gridCol>
              </a:tblGrid>
              <a:tr h="733810">
                <a:tc>
                  <a:txBody>
                    <a:bodyPr/>
                    <a:lstStyle/>
                    <a:p>
                      <a:r>
                        <a:rPr lang="en-US"/>
                        <a:t>SL.NO</a:t>
                      </a:r>
                      <a:endParaRPr lang="en-IN"/>
                    </a:p>
                  </a:txBody>
                  <a:tcPr/>
                </a:tc>
                <a:tc>
                  <a:txBody>
                    <a:bodyPr/>
                    <a:lstStyle/>
                    <a:p>
                      <a:r>
                        <a:rPr lang="en-US"/>
                        <a:t>NAME</a:t>
                      </a:r>
                      <a:endParaRPr lang="en-IN"/>
                    </a:p>
                  </a:txBody>
                  <a:tcPr/>
                </a:tc>
                <a:tc>
                  <a:txBody>
                    <a:bodyPr/>
                    <a:lstStyle/>
                    <a:p>
                      <a:r>
                        <a:rPr lang="en-US"/>
                        <a:t>ROLL NUMBER</a:t>
                      </a:r>
                      <a:endParaRPr lang="en-IN"/>
                    </a:p>
                  </a:txBody>
                  <a:tcPr/>
                </a:tc>
                <a:extLst>
                  <a:ext uri="{0D108BD9-81ED-4DB2-BD59-A6C34878D82A}">
                    <a16:rowId xmlns:a16="http://schemas.microsoft.com/office/drawing/2014/main" val="2973755616"/>
                  </a:ext>
                </a:extLst>
              </a:tr>
              <a:tr h="733810">
                <a:tc>
                  <a:txBody>
                    <a:bodyPr/>
                    <a:lstStyle/>
                    <a:p>
                      <a:r>
                        <a:rPr lang="en-US"/>
                        <a:t>1</a:t>
                      </a:r>
                      <a:endParaRPr lang="en-IN"/>
                    </a:p>
                  </a:txBody>
                  <a:tcPr/>
                </a:tc>
                <a:tc>
                  <a:txBody>
                    <a:bodyPr/>
                    <a:lstStyle/>
                    <a:p>
                      <a:r>
                        <a:rPr lang="en-US" err="1"/>
                        <a:t>Darneshwar S</a:t>
                      </a:r>
                      <a:endParaRPr lang="en-IN"/>
                    </a:p>
                  </a:txBody>
                  <a:tcPr/>
                </a:tc>
                <a:tc>
                  <a:txBody>
                    <a:bodyPr/>
                    <a:lstStyle/>
                    <a:p>
                      <a:r>
                        <a:rPr lang="en-US"/>
                        <a:t>CB.EN.U4CSE21309</a:t>
                      </a:r>
                      <a:endParaRPr lang="en-IN"/>
                    </a:p>
                  </a:txBody>
                  <a:tcPr/>
                </a:tc>
                <a:extLst>
                  <a:ext uri="{0D108BD9-81ED-4DB2-BD59-A6C34878D82A}">
                    <a16:rowId xmlns:a16="http://schemas.microsoft.com/office/drawing/2014/main" val="3521163154"/>
                  </a:ext>
                </a:extLst>
              </a:tr>
              <a:tr h="733810">
                <a:tc>
                  <a:txBody>
                    <a:bodyPr/>
                    <a:lstStyle/>
                    <a:p>
                      <a:r>
                        <a:rPr lang="en-US"/>
                        <a:t>2</a:t>
                      </a:r>
                      <a:endParaRPr lang="en-IN"/>
                    </a:p>
                  </a:txBody>
                  <a:tcPr/>
                </a:tc>
                <a:tc>
                  <a:txBody>
                    <a:bodyPr/>
                    <a:lstStyle/>
                    <a:p>
                      <a:r>
                        <a:rPr lang="en-IN"/>
                        <a:t>S Keerthana</a:t>
                      </a:r>
                    </a:p>
                  </a:txBody>
                  <a:tcPr/>
                </a:tc>
                <a:tc>
                  <a:txBody>
                    <a:bodyPr/>
                    <a:lstStyle/>
                    <a:p>
                      <a:r>
                        <a:rPr lang="en-IN"/>
                        <a:t>CB.EN.U4CSE21349</a:t>
                      </a:r>
                    </a:p>
                  </a:txBody>
                  <a:tcPr/>
                </a:tc>
                <a:extLst>
                  <a:ext uri="{0D108BD9-81ED-4DB2-BD59-A6C34878D82A}">
                    <a16:rowId xmlns:a16="http://schemas.microsoft.com/office/drawing/2014/main" val="3503315991"/>
                  </a:ext>
                </a:extLst>
              </a:tr>
              <a:tr h="733810">
                <a:tc>
                  <a:txBody>
                    <a:bodyPr/>
                    <a:lstStyle/>
                    <a:p>
                      <a:pPr lvl="0">
                        <a:buNone/>
                      </a:pPr>
                      <a:r>
                        <a:rPr lang="en-US"/>
                        <a:t>3</a:t>
                      </a:r>
                    </a:p>
                  </a:txBody>
                  <a:tcPr/>
                </a:tc>
                <a:tc>
                  <a:txBody>
                    <a:bodyPr/>
                    <a:lstStyle/>
                    <a:p>
                      <a:pPr lvl="0">
                        <a:buNone/>
                      </a:pPr>
                      <a:r>
                        <a:rPr lang="en-IN"/>
                        <a:t>Preethi V</a:t>
                      </a:r>
                    </a:p>
                  </a:txBody>
                  <a:tcPr/>
                </a:tc>
                <a:tc>
                  <a:txBody>
                    <a:bodyPr/>
                    <a:lstStyle/>
                    <a:p>
                      <a:pPr lvl="0">
                        <a:buNone/>
                      </a:pPr>
                      <a:r>
                        <a:rPr lang="en-IN"/>
                        <a:t>CB.EN.U4CSE21365</a:t>
                      </a:r>
                    </a:p>
                  </a:txBody>
                  <a:tcPr/>
                </a:tc>
                <a:extLst>
                  <a:ext uri="{0D108BD9-81ED-4DB2-BD59-A6C34878D82A}">
                    <a16:rowId xmlns:a16="http://schemas.microsoft.com/office/drawing/2014/main" val="1682513718"/>
                  </a:ext>
                </a:extLst>
              </a:tr>
            </a:tbl>
          </a:graphicData>
        </a:graphic>
      </p:graphicFrame>
    </p:spTree>
    <p:extLst>
      <p:ext uri="{BB962C8B-B14F-4D97-AF65-F5344CB8AC3E}">
        <p14:creationId xmlns:p14="http://schemas.microsoft.com/office/powerpoint/2010/main" val="4001134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8E42D06-4D6C-748F-3826-F4AEF7CE20E4}"/>
              </a:ext>
            </a:extLst>
          </p:cNvPr>
          <p:cNvSpPr>
            <a:spLocks noGrp="1"/>
          </p:cNvSpPr>
          <p:nvPr>
            <p:ph idx="1"/>
          </p:nvPr>
        </p:nvSpPr>
        <p:spPr>
          <a:xfrm>
            <a:off x="415948" y="1329227"/>
            <a:ext cx="10881275" cy="5296162"/>
          </a:xfrm>
        </p:spPr>
        <p:txBody>
          <a:bodyPr>
            <a:noAutofit/>
          </a:bodyPr>
          <a:lstStyle/>
          <a:p>
            <a:pPr algn="just">
              <a:lnSpc>
                <a:spcPct val="150000"/>
              </a:lnSpc>
              <a:buFont typeface="Wingdings" panose="05000000000000000000" pitchFamily="2" charset="2"/>
              <a:buChar char="ü"/>
            </a:pPr>
            <a:r>
              <a:rPr lang="en-US" sz="1800" b="1">
                <a:solidFill>
                  <a:srgbClr val="38507C"/>
                </a:solidFill>
                <a:latin typeface="Times New Roman" panose="02020603050405020304" pitchFamily="18" charset="0"/>
                <a:cs typeface="Times New Roman" panose="02020603050405020304" pitchFamily="18" charset="0"/>
              </a:rPr>
              <a:t>Overall Architecture Diagram</a:t>
            </a:r>
          </a:p>
          <a:p>
            <a:pPr algn="just">
              <a:lnSpc>
                <a:spcPct val="150000"/>
              </a:lnSpc>
              <a:buFont typeface="Wingdings" panose="05000000000000000000" pitchFamily="2" charset="2"/>
              <a:buChar char="ü"/>
            </a:pPr>
            <a:r>
              <a:rPr lang="en-US" sz="1800" b="1">
                <a:solidFill>
                  <a:srgbClr val="38507C"/>
                </a:solidFill>
                <a:latin typeface="Times New Roman" panose="02020603050405020304" pitchFamily="18" charset="0"/>
                <a:cs typeface="Times New Roman" panose="02020603050405020304" pitchFamily="18" charset="0"/>
              </a:rPr>
              <a:t>Existing Product features</a:t>
            </a:r>
            <a:endParaRPr lang="en-IN" sz="1800" b="1">
              <a:solidFill>
                <a:srgbClr val="38507C"/>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Module Diagram</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Explanation of Modules</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Technology Stack</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UI wireframe designs --- For each module</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Working of the product</a:t>
            </a:r>
          </a:p>
        </p:txBody>
      </p:sp>
      <p:sp>
        <p:nvSpPr>
          <p:cNvPr id="8" name="Title 1">
            <a:extLst>
              <a:ext uri="{FF2B5EF4-FFF2-40B4-BE49-F238E27FC236}">
                <a16:creationId xmlns:a16="http://schemas.microsoft.com/office/drawing/2014/main" id="{B71AE96F-8EEF-85E1-0BC9-AC7DFDF59596}"/>
              </a:ext>
            </a:extLst>
          </p:cNvPr>
          <p:cNvSpPr>
            <a:spLocks noGrp="1"/>
          </p:cNvSpPr>
          <p:nvPr>
            <p:ph type="title"/>
          </p:nvPr>
        </p:nvSpPr>
        <p:spPr>
          <a:xfrm>
            <a:off x="598785" y="535491"/>
            <a:ext cx="10515600" cy="456628"/>
          </a:xfrm>
        </p:spPr>
        <p:txBody>
          <a:bodyPr>
            <a:noAutofit/>
          </a:bodyPr>
          <a:lstStyle/>
          <a:p>
            <a:r>
              <a:rPr lang="en-IN" sz="1200">
                <a:highlight>
                  <a:srgbClr val="FFFF00"/>
                </a:highlight>
              </a:rPr>
              <a:t>21309</a:t>
            </a:r>
          </a:p>
        </p:txBody>
      </p:sp>
    </p:spTree>
    <p:extLst>
      <p:ext uri="{BB962C8B-B14F-4D97-AF65-F5344CB8AC3E}">
        <p14:creationId xmlns:p14="http://schemas.microsoft.com/office/powerpoint/2010/main" val="1977181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diagram&#10;&#10;Description automatically generated">
            <a:extLst>
              <a:ext uri="{FF2B5EF4-FFF2-40B4-BE49-F238E27FC236}">
                <a16:creationId xmlns:a16="http://schemas.microsoft.com/office/drawing/2014/main" id="{0BBD0723-19AA-82EF-D858-CF96E1B51A3B}"/>
              </a:ext>
            </a:extLst>
          </p:cNvPr>
          <p:cNvPicPr>
            <a:picLocks noChangeAspect="1"/>
          </p:cNvPicPr>
          <p:nvPr/>
        </p:nvPicPr>
        <p:blipFill>
          <a:blip r:embed="rId2"/>
          <a:stretch>
            <a:fillRect/>
          </a:stretch>
        </p:blipFill>
        <p:spPr>
          <a:xfrm>
            <a:off x="2362882" y="1712686"/>
            <a:ext cx="6967309" cy="3124200"/>
          </a:xfrm>
          <a:prstGeom prst="rect">
            <a:avLst/>
          </a:prstGeom>
        </p:spPr>
      </p:pic>
      <p:sp>
        <p:nvSpPr>
          <p:cNvPr id="5" name="TextBox 4">
            <a:extLst>
              <a:ext uri="{FF2B5EF4-FFF2-40B4-BE49-F238E27FC236}">
                <a16:creationId xmlns:a16="http://schemas.microsoft.com/office/drawing/2014/main" id="{80A273CD-1251-D4B8-DD5A-0628E618B8BF}"/>
              </a:ext>
            </a:extLst>
          </p:cNvPr>
          <p:cNvSpPr txBox="1"/>
          <p:nvPr/>
        </p:nvSpPr>
        <p:spPr>
          <a:xfrm>
            <a:off x="215900" y="-1815"/>
            <a:ext cx="525598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Bahnschrift Condensed"/>
              </a:rPr>
              <a:t>Block diagram</a:t>
            </a:r>
          </a:p>
        </p:txBody>
      </p:sp>
    </p:spTree>
    <p:extLst>
      <p:ext uri="{BB962C8B-B14F-4D97-AF65-F5344CB8AC3E}">
        <p14:creationId xmlns:p14="http://schemas.microsoft.com/office/powerpoint/2010/main" val="2476960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D95362-FF22-FF16-8641-D6CE3792E1F1}"/>
              </a:ext>
            </a:extLst>
          </p:cNvPr>
          <p:cNvSpPr>
            <a:spLocks noGrp="1"/>
          </p:cNvSpPr>
          <p:nvPr>
            <p:ph type="title"/>
          </p:nvPr>
        </p:nvSpPr>
        <p:spPr>
          <a:xfrm>
            <a:off x="164431" y="136965"/>
            <a:ext cx="7792453" cy="902199"/>
          </a:xfrm>
        </p:spPr>
        <p:txBody>
          <a:bodyPr/>
          <a:lstStyle/>
          <a:p>
            <a:r>
              <a:rPr lang="en-US" b="1">
                <a:latin typeface="Bahnschrift Condensed"/>
              </a:rPr>
              <a:t>Xception Architecture</a:t>
            </a:r>
          </a:p>
        </p:txBody>
      </p:sp>
      <p:pic>
        <p:nvPicPr>
          <p:cNvPr id="9" name="Picture 8">
            <a:extLst>
              <a:ext uri="{FF2B5EF4-FFF2-40B4-BE49-F238E27FC236}">
                <a16:creationId xmlns:a16="http://schemas.microsoft.com/office/drawing/2014/main" id="{CCB2B70C-C0BA-9BC5-A277-AD231C92F9F8}"/>
              </a:ext>
            </a:extLst>
          </p:cNvPr>
          <p:cNvPicPr>
            <a:picLocks noChangeAspect="1"/>
          </p:cNvPicPr>
          <p:nvPr/>
        </p:nvPicPr>
        <p:blipFill>
          <a:blip r:embed="rId2"/>
          <a:stretch>
            <a:fillRect/>
          </a:stretch>
        </p:blipFill>
        <p:spPr>
          <a:xfrm>
            <a:off x="2199773" y="1277350"/>
            <a:ext cx="7792453" cy="3918230"/>
          </a:xfrm>
          <a:prstGeom prst="rect">
            <a:avLst/>
          </a:prstGeom>
        </p:spPr>
      </p:pic>
      <p:sp>
        <p:nvSpPr>
          <p:cNvPr id="10" name="TextBox 9">
            <a:extLst>
              <a:ext uri="{FF2B5EF4-FFF2-40B4-BE49-F238E27FC236}">
                <a16:creationId xmlns:a16="http://schemas.microsoft.com/office/drawing/2014/main" id="{4A2C6042-2F79-E988-A34A-12DEFC1F0A35}"/>
              </a:ext>
            </a:extLst>
          </p:cNvPr>
          <p:cNvSpPr txBox="1"/>
          <p:nvPr/>
        </p:nvSpPr>
        <p:spPr>
          <a:xfrm>
            <a:off x="164431" y="6351703"/>
            <a:ext cx="1123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ea typeface="Calibri"/>
                <a:cs typeface="Calibri"/>
              </a:rPr>
              <a:t>CSE21309</a:t>
            </a:r>
            <a:endParaRPr lang="en-US"/>
          </a:p>
        </p:txBody>
      </p:sp>
      <p:sp>
        <p:nvSpPr>
          <p:cNvPr id="2" name="TextBox 1">
            <a:extLst>
              <a:ext uri="{FF2B5EF4-FFF2-40B4-BE49-F238E27FC236}">
                <a16:creationId xmlns:a16="http://schemas.microsoft.com/office/drawing/2014/main" id="{5CC8B574-C17D-2692-BAB4-48505820DFCD}"/>
              </a:ext>
            </a:extLst>
          </p:cNvPr>
          <p:cNvSpPr txBox="1"/>
          <p:nvPr/>
        </p:nvSpPr>
        <p:spPr>
          <a:xfrm>
            <a:off x="8400256" y="332656"/>
            <a:ext cx="2808312" cy="369332"/>
          </a:xfrm>
          <a:prstGeom prst="rect">
            <a:avLst/>
          </a:prstGeom>
          <a:noFill/>
        </p:spPr>
        <p:txBody>
          <a:bodyPr wrap="square" rtlCol="0">
            <a:spAutoFit/>
          </a:bodyPr>
          <a:lstStyle/>
          <a:p>
            <a:r>
              <a:rPr lang="en-IN"/>
              <a:t>21309</a:t>
            </a:r>
          </a:p>
        </p:txBody>
      </p:sp>
    </p:spTree>
    <p:extLst>
      <p:ext uri="{BB962C8B-B14F-4D97-AF65-F5344CB8AC3E}">
        <p14:creationId xmlns:p14="http://schemas.microsoft.com/office/powerpoint/2010/main" val="38733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733C0A-DF13-624F-7624-D4D136015B56}"/>
              </a:ext>
            </a:extLst>
          </p:cNvPr>
          <p:cNvSpPr txBox="1"/>
          <p:nvPr/>
        </p:nvSpPr>
        <p:spPr>
          <a:xfrm>
            <a:off x="388257" y="732972"/>
            <a:ext cx="1120684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Data Collection</a:t>
            </a:r>
            <a:r>
              <a:rPr lang="en-US"/>
              <a:t>:</a:t>
            </a:r>
          </a:p>
          <a:p>
            <a:pPr marL="228600" lvl="1" indent="-228600">
              <a:buFont typeface=""/>
              <a:buChar char="•"/>
            </a:pPr>
            <a:r>
              <a:rPr lang="en-US"/>
              <a:t>Gather a dataset of images of paddy plants, ensuring to label them according to the disease or healthy status.</a:t>
            </a:r>
          </a:p>
          <a:p>
            <a:pPr marL="228600" lvl="1" indent="-228600">
              <a:buFont typeface=""/>
              <a:buChar char="•"/>
            </a:pPr>
            <a:r>
              <a:rPr lang="en-US"/>
              <a:t>Organize the dataset into training, validation, and test sets.</a:t>
            </a:r>
          </a:p>
          <a:p>
            <a:pPr marL="228600" lvl="1" indent="-228600">
              <a:buFont typeface=""/>
              <a:buChar char="•"/>
            </a:pPr>
            <a:endParaRPr lang="en-US"/>
          </a:p>
          <a:p>
            <a:r>
              <a:rPr lang="en-US" b="1"/>
              <a:t>Data Preprocessing</a:t>
            </a:r>
            <a:r>
              <a:rPr lang="en-US"/>
              <a:t>:</a:t>
            </a:r>
          </a:p>
          <a:p>
            <a:pPr marL="228600" lvl="1" indent="-228600">
              <a:buFont typeface=""/>
              <a:buChar char="•"/>
            </a:pPr>
            <a:r>
              <a:rPr lang="en-US" b="1"/>
              <a:t>Image Resizing</a:t>
            </a:r>
            <a:r>
              <a:rPr lang="en-US"/>
              <a:t>: Resize all images to a uniform size (e.g., 224x224 pixels).</a:t>
            </a:r>
          </a:p>
          <a:p>
            <a:pPr marL="228600" lvl="1" indent="-228600">
              <a:buFont typeface=""/>
              <a:buChar char="•"/>
            </a:pPr>
            <a:r>
              <a:rPr lang="en-US" b="1"/>
              <a:t>Normalization</a:t>
            </a:r>
            <a:r>
              <a:rPr lang="en-US"/>
              <a:t>: Scale pixel values to the range [0, 1] by dividing by 255.</a:t>
            </a:r>
          </a:p>
          <a:p>
            <a:pPr marL="228600" lvl="1" indent="-228600">
              <a:buFont typeface=""/>
              <a:buChar char="•"/>
            </a:pPr>
            <a:endParaRPr lang="en-US"/>
          </a:p>
          <a:p>
            <a:pPr marL="0" lvl="1"/>
            <a:r>
              <a:rPr lang="en-US" b="1"/>
              <a:t>Data Augmentation</a:t>
            </a:r>
            <a:r>
              <a:rPr lang="en-US"/>
              <a:t> (optional): Apply techniques like rotation, flipping, and zooming to increase the dataset size and variability.</a:t>
            </a:r>
          </a:p>
          <a:p>
            <a:pPr marL="228600" lvl="1" indent="-228600">
              <a:buFont typeface=""/>
              <a:buChar char="•"/>
            </a:pPr>
            <a:endParaRPr lang="en-US"/>
          </a:p>
          <a:p>
            <a:r>
              <a:rPr lang="en-US" b="1"/>
              <a:t>Model Initialization</a:t>
            </a:r>
            <a:r>
              <a:rPr lang="en-US"/>
              <a:t>:</a:t>
            </a:r>
          </a:p>
          <a:p>
            <a:pPr marL="228600" lvl="1" indent="-228600">
              <a:buFont typeface=""/>
              <a:buChar char="•"/>
            </a:pPr>
            <a:r>
              <a:rPr lang="en-US"/>
              <a:t>Load the </a:t>
            </a:r>
            <a:r>
              <a:rPr lang="en-US" err="1"/>
              <a:t>Xception</a:t>
            </a:r>
            <a:r>
              <a:rPr lang="en-US"/>
              <a:t> model, pre-trained on ImageNet.</a:t>
            </a:r>
          </a:p>
          <a:p>
            <a:pPr marL="228600" lvl="1" indent="-228600">
              <a:buFont typeface=""/>
              <a:buChar char="•"/>
            </a:pPr>
            <a:r>
              <a:rPr lang="en-US"/>
              <a:t>Modify the model architecture:</a:t>
            </a:r>
          </a:p>
          <a:p>
            <a:pPr marL="228600" lvl="2" indent="-228600">
              <a:buFont typeface=""/>
              <a:buChar char="•"/>
            </a:pPr>
            <a:r>
              <a:rPr lang="en-US"/>
              <a:t>Remove the top (classification) layer.</a:t>
            </a:r>
          </a:p>
          <a:p>
            <a:pPr marL="228600" lvl="2" indent="-228600">
              <a:buFont typeface=""/>
              <a:buChar char="•"/>
            </a:pPr>
            <a:r>
              <a:rPr lang="en-US"/>
              <a:t>Add a global average pooling layer followed by a dense layer with a </a:t>
            </a:r>
            <a:r>
              <a:rPr lang="en-US" err="1"/>
              <a:t>softmax</a:t>
            </a:r>
            <a:r>
              <a:rPr lang="en-US"/>
              <a:t> activation function for multi-class classification (or a sigmoid for binary classification).</a:t>
            </a:r>
          </a:p>
        </p:txBody>
      </p:sp>
      <p:sp>
        <p:nvSpPr>
          <p:cNvPr id="5" name="TextBox 4">
            <a:extLst>
              <a:ext uri="{FF2B5EF4-FFF2-40B4-BE49-F238E27FC236}">
                <a16:creationId xmlns:a16="http://schemas.microsoft.com/office/drawing/2014/main" id="{7182F88B-1922-CCA1-9099-621C62F4F16F}"/>
              </a:ext>
            </a:extLst>
          </p:cNvPr>
          <p:cNvSpPr txBox="1"/>
          <p:nvPr/>
        </p:nvSpPr>
        <p:spPr>
          <a:xfrm>
            <a:off x="388258" y="97972"/>
            <a:ext cx="701584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a:latin typeface="Bahnschrift Condensed"/>
              </a:rPr>
              <a:t>Algorithm</a:t>
            </a:r>
            <a:endParaRPr lang="en-US"/>
          </a:p>
        </p:txBody>
      </p:sp>
    </p:spTree>
    <p:extLst>
      <p:ext uri="{BB962C8B-B14F-4D97-AF65-F5344CB8AC3E}">
        <p14:creationId xmlns:p14="http://schemas.microsoft.com/office/powerpoint/2010/main" val="1737254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D4D6FF-5934-C3AE-C87B-1020792F154B}"/>
              </a:ext>
            </a:extLst>
          </p:cNvPr>
          <p:cNvSpPr txBox="1"/>
          <p:nvPr/>
        </p:nvSpPr>
        <p:spPr>
          <a:xfrm>
            <a:off x="424544" y="342900"/>
            <a:ext cx="1027248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Compile the Model</a:t>
            </a:r>
            <a:r>
              <a:rPr lang="en-US"/>
              <a:t>:</a:t>
            </a:r>
          </a:p>
          <a:p>
            <a:pPr marL="228600" lvl="1" indent="-228600">
              <a:buFont typeface=""/>
              <a:buChar char="•"/>
            </a:pPr>
            <a:r>
              <a:rPr lang="en-US"/>
              <a:t>Choose an optimizer (e.g., Adam) and set the learning rate.</a:t>
            </a:r>
          </a:p>
          <a:p>
            <a:pPr marL="228600" lvl="1" indent="-228600">
              <a:buFont typeface=""/>
              <a:buChar char="•"/>
            </a:pPr>
            <a:r>
              <a:rPr lang="en-US"/>
              <a:t>Specify the loss function (e.g., categorical cross-entropy for multi-class or binary cross-entropy for binary classification).</a:t>
            </a:r>
          </a:p>
          <a:p>
            <a:pPr marL="228600" lvl="1" indent="-228600">
              <a:buFont typeface=""/>
              <a:buChar char="•"/>
            </a:pPr>
            <a:r>
              <a:rPr lang="en-US"/>
              <a:t>Define evaluation metrics (e.g., accuracy, precision, recall).</a:t>
            </a:r>
          </a:p>
          <a:p>
            <a:pPr marL="0" lvl="1"/>
            <a:endParaRPr lang="en-US"/>
          </a:p>
          <a:p>
            <a:r>
              <a:rPr lang="en-US" b="1"/>
              <a:t>Training</a:t>
            </a:r>
            <a:r>
              <a:rPr lang="en-US"/>
              <a:t>:</a:t>
            </a:r>
          </a:p>
          <a:p>
            <a:pPr marL="228600" lvl="1" indent="-228600">
              <a:buFont typeface=""/>
              <a:buChar char="•"/>
            </a:pPr>
            <a:r>
              <a:rPr lang="en-US"/>
              <a:t>Train the model using the training dataset.</a:t>
            </a:r>
          </a:p>
          <a:p>
            <a:pPr marL="228600" lvl="1" indent="-228600">
              <a:buFont typeface=""/>
              <a:buChar char="•"/>
            </a:pPr>
            <a:r>
              <a:rPr lang="en-US"/>
              <a:t>Validate the model using the validation dataset.</a:t>
            </a:r>
          </a:p>
          <a:p>
            <a:pPr marL="228600" lvl="1" indent="-228600">
              <a:buFont typeface=""/>
              <a:buChar char="•"/>
            </a:pPr>
            <a:r>
              <a:rPr lang="en-US"/>
              <a:t>Monitor the training process using callbacks (like </a:t>
            </a:r>
            <a:r>
              <a:rPr lang="en-US" err="1"/>
              <a:t>EarlyStopping</a:t>
            </a:r>
            <a:r>
              <a:rPr lang="en-US"/>
              <a:t> and </a:t>
            </a:r>
            <a:r>
              <a:rPr lang="en-US" err="1"/>
              <a:t>ModelCheckpoint</a:t>
            </a:r>
            <a:r>
              <a:rPr lang="en-US"/>
              <a:t>) to save the best model.</a:t>
            </a:r>
          </a:p>
          <a:p>
            <a:pPr marL="0" lvl="1"/>
            <a:endParaRPr lang="en-US"/>
          </a:p>
          <a:p>
            <a:r>
              <a:rPr lang="en-US" b="1"/>
              <a:t>Evaluation</a:t>
            </a:r>
            <a:r>
              <a:rPr lang="en-US"/>
              <a:t>:</a:t>
            </a:r>
          </a:p>
          <a:p>
            <a:pPr marL="228600" lvl="1" indent="-228600">
              <a:buFont typeface=""/>
              <a:buChar char="•"/>
            </a:pPr>
            <a:r>
              <a:rPr lang="en-US"/>
              <a:t>Evaluate the model on the test dataset.</a:t>
            </a:r>
          </a:p>
          <a:p>
            <a:pPr marL="228600" lvl="1" indent="-228600">
              <a:buFont typeface=""/>
              <a:buChar char="•"/>
            </a:pPr>
            <a:r>
              <a:rPr lang="en-US"/>
              <a:t>Calculate performance metrics such as accuracy, precision, recall, and F1-score.</a:t>
            </a:r>
          </a:p>
          <a:p>
            <a:endParaRPr lang="en-US"/>
          </a:p>
        </p:txBody>
      </p:sp>
    </p:spTree>
    <p:extLst>
      <p:ext uri="{BB962C8B-B14F-4D97-AF65-F5344CB8AC3E}">
        <p14:creationId xmlns:p14="http://schemas.microsoft.com/office/powerpoint/2010/main" val="2293119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4F0DDB3-6BBB-1A22-3406-B6D20258346B}"/>
              </a:ext>
            </a:extLst>
          </p:cNvPr>
          <p:cNvSpPr txBox="1"/>
          <p:nvPr/>
        </p:nvSpPr>
        <p:spPr>
          <a:xfrm>
            <a:off x="224590" y="200344"/>
            <a:ext cx="7331242"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latin typeface="Bahnschrift Condensed" panose="020B0502040204020203" pitchFamily="34" charset="0"/>
              </a:rPr>
              <a:t>Existing Product Features</a:t>
            </a:r>
            <a:endParaRPr lang="en-IN" sz="4400"/>
          </a:p>
        </p:txBody>
      </p:sp>
      <p:sp>
        <p:nvSpPr>
          <p:cNvPr id="12" name="Rectangle 3">
            <a:extLst>
              <a:ext uri="{FF2B5EF4-FFF2-40B4-BE49-F238E27FC236}">
                <a16:creationId xmlns:a16="http://schemas.microsoft.com/office/drawing/2014/main" id="{8D9F404B-127C-1877-723D-C8E45AAD483D}"/>
              </a:ext>
            </a:extLst>
          </p:cNvPr>
          <p:cNvSpPr>
            <a:spLocks noChangeArrowheads="1"/>
          </p:cNvSpPr>
          <p:nvPr/>
        </p:nvSpPr>
        <p:spPr bwMode="auto">
          <a:xfrm>
            <a:off x="240633" y="1011088"/>
            <a:ext cx="1086050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a:ln>
                  <a:noFill/>
                </a:ln>
                <a:effectLst/>
                <a:latin typeface="Arial"/>
              </a:rPr>
              <a:t>Image Upload Module:</a:t>
            </a:r>
          </a:p>
          <a:p>
            <a:pPr marL="0" marR="0" lvl="0" indent="0"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a:p>
            <a:pPr marL="285750" marR="0" lvl="0" indent="-285750" defTabSz="914400" rtl="0" eaLnBrk="0" fontAlgn="base" latinLnBrk="0" hangingPunct="0">
              <a:lnSpc>
                <a:spcPct val="100000"/>
              </a:lnSpc>
              <a:spcBef>
                <a:spcPct val="0"/>
              </a:spcBef>
              <a:spcAft>
                <a:spcPct val="0"/>
              </a:spcAft>
              <a:buClrTx/>
              <a:buSzTx/>
              <a:buFont typeface="Arial"/>
              <a:buChar char="•"/>
            </a:pPr>
            <a:r>
              <a:rPr kumimoji="0" lang="en-US" altLang="en-US" sz="1800" b="1" i="0" u="none" strike="noStrike" cap="none" normalizeH="0" baseline="0">
                <a:ln>
                  <a:noFill/>
                </a:ln>
                <a:solidFill>
                  <a:schemeClr val="tx1"/>
                </a:solidFill>
                <a:effectLst/>
                <a:latin typeface="Arial" pitchFamily="34" charset="0"/>
              </a:rPr>
              <a:t>Feature:</a:t>
            </a:r>
            <a:r>
              <a:rPr kumimoji="0" lang="en-US" altLang="en-US" sz="1800" b="0" i="0" u="none" strike="noStrike" cap="none" normalizeH="0" baseline="0">
                <a:ln>
                  <a:noFill/>
                </a:ln>
                <a:solidFill>
                  <a:schemeClr val="tx1"/>
                </a:solidFill>
                <a:effectLst/>
                <a:latin typeface="Arial" pitchFamily="34" charset="0"/>
              </a:rPr>
              <a:t> Allows users to upload an image for classification.</a:t>
            </a:r>
            <a:endParaRPr lang="en-US" altLang="en-US" sz="1800" b="0" i="0" u="none" strike="noStrike" cap="none" normalizeH="0" baseline="0">
              <a:ln>
                <a:noFill/>
              </a:ln>
              <a:solidFill>
                <a:schemeClr val="tx1"/>
              </a:solidFill>
              <a:effectLst/>
              <a:latin typeface="Arial" pitchFamily="34" charset="0"/>
            </a:endParaRPr>
          </a:p>
          <a:p>
            <a:pPr marL="285750" marR="0" lvl="0" indent="-285750" defTabSz="914400" rtl="0" eaLnBrk="0" fontAlgn="base" latinLnBrk="0" hangingPunct="0">
              <a:lnSpc>
                <a:spcPct val="100000"/>
              </a:lnSpc>
              <a:spcBef>
                <a:spcPct val="0"/>
              </a:spcBef>
              <a:spcAft>
                <a:spcPct val="0"/>
              </a:spcAft>
              <a:buClrTx/>
              <a:buSzTx/>
              <a:buFont typeface="Arial"/>
              <a:buChar char="•"/>
            </a:pPr>
            <a:endParaRPr lang="en-US" altLang="en-US" sz="1800" b="0" i="0" u="none" strike="noStrike" cap="none" normalizeH="0" baseline="0">
              <a:ln>
                <a:noFill/>
              </a:ln>
              <a:solidFill>
                <a:schemeClr val="tx1"/>
              </a:solidFill>
              <a:effectLst/>
              <a:latin typeface="Arial" pitchFamily="34" charset="0"/>
            </a:endParaRPr>
          </a:p>
          <a:p>
            <a:pPr marL="285750" marR="0" lvl="0" indent="-285750" defTabSz="914400" rtl="0" eaLnBrk="0" fontAlgn="base" latinLnBrk="0" hangingPunct="0">
              <a:lnSpc>
                <a:spcPct val="100000"/>
              </a:lnSpc>
              <a:spcBef>
                <a:spcPct val="0"/>
              </a:spcBef>
              <a:spcAft>
                <a:spcPct val="0"/>
              </a:spcAft>
              <a:buClrTx/>
              <a:buSzTx/>
              <a:buFont typeface="Arial"/>
              <a:buChar char="•"/>
            </a:pPr>
            <a:r>
              <a:rPr kumimoji="0" lang="en-US" altLang="en-US" sz="1800" b="1" i="0" u="none" strike="noStrike" cap="none" normalizeH="0" baseline="0">
                <a:ln>
                  <a:noFill/>
                </a:ln>
                <a:effectLst/>
                <a:latin typeface="Arial"/>
              </a:rPr>
              <a:t>Implementation:</a:t>
            </a:r>
            <a:r>
              <a:rPr kumimoji="0" lang="en-US" altLang="en-US" sz="1800" b="0" i="0" u="none" strike="noStrike" cap="none" normalizeH="0" baseline="0">
                <a:ln>
                  <a:noFill/>
                </a:ln>
                <a:effectLst/>
                <a:latin typeface="Arial"/>
              </a:rPr>
              <a:t> </a:t>
            </a:r>
            <a:r>
              <a:rPr kumimoji="0" lang="en-US" altLang="en-US" b="1" i="0" u="none" strike="noStrike" cap="none" normalizeH="0" baseline="0">
                <a:ln>
                  <a:noFill/>
                </a:ln>
                <a:effectLst/>
                <a:latin typeface="Arial"/>
              </a:rPr>
              <a:t>The </a:t>
            </a:r>
            <a:r>
              <a:rPr kumimoji="0" lang="en-US" altLang="en-US" b="1" i="0" u="none" strike="noStrike" cap="none" normalizeH="0" baseline="0" err="1">
                <a:ln>
                  <a:noFill/>
                </a:ln>
                <a:effectLst/>
                <a:latin typeface="Arial Unicode MS"/>
              </a:rPr>
              <a:t>st.file_uploader</a:t>
            </a:r>
            <a:r>
              <a:rPr kumimoji="0" lang="en-US" altLang="en-US" b="1" i="0" u="none" strike="noStrike" cap="none" normalizeH="0" baseline="0">
                <a:ln>
                  <a:noFill/>
                </a:ln>
                <a:effectLst/>
              </a:rPr>
              <a:t> </a:t>
            </a:r>
            <a:r>
              <a:rPr kumimoji="0" lang="en-US" altLang="en-US" b="0" i="0" u="none" strike="noStrike" cap="none" normalizeH="0" baseline="0">
                <a:ln>
                  <a:noFill/>
                </a:ln>
                <a:effectLst/>
              </a:rPr>
              <a:t>function is used to enable file uploads. Once the image is uploaded, it is displayed on the interface using </a:t>
            </a:r>
            <a:r>
              <a:rPr kumimoji="0" lang="en-US" altLang="en-US" b="1" i="0" u="none" strike="noStrike" cap="none" normalizeH="0" baseline="0" err="1">
                <a:ln>
                  <a:noFill/>
                </a:ln>
                <a:effectLst/>
                <a:latin typeface="Arial Unicode MS"/>
              </a:rPr>
              <a:t>st.image</a:t>
            </a:r>
            <a:r>
              <a:rPr kumimoji="0" lang="en-US" altLang="en-US" b="0" i="0" u="none" strike="noStrike" cap="none" normalizeH="0" baseline="0">
                <a:ln>
                  <a:noFill/>
                </a:ln>
                <a:effectLst/>
              </a:rPr>
              <a:t>.</a:t>
            </a:r>
            <a:endParaRPr lang="en-US" altLang="en-US" b="0" i="0" u="none" strike="noStrike" cap="none" normalizeH="0" baseline="0">
              <a:ln>
                <a:noFill/>
              </a:ln>
              <a:effectLst/>
              <a:latin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
        <p:nvSpPr>
          <p:cNvPr id="13" name="Rectangle 4">
            <a:extLst>
              <a:ext uri="{FF2B5EF4-FFF2-40B4-BE49-F238E27FC236}">
                <a16:creationId xmlns:a16="http://schemas.microsoft.com/office/drawing/2014/main" id="{61914D03-1182-3F2D-9C75-B7E58A3BC5FC}"/>
              </a:ext>
            </a:extLst>
          </p:cNvPr>
          <p:cNvSpPr>
            <a:spLocks noChangeArrowheads="1"/>
          </p:cNvSpPr>
          <p:nvPr/>
        </p:nvSpPr>
        <p:spPr bwMode="auto">
          <a:xfrm>
            <a:off x="240632" y="3129883"/>
            <a:ext cx="10860507"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a:ln>
                  <a:noFill/>
                </a:ln>
                <a:effectLst/>
                <a:latin typeface="Arial"/>
              </a:rPr>
              <a:t>Model Loading Module:</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pPr>
            <a:r>
              <a:rPr kumimoji="0" lang="en-US" altLang="en-US" sz="1800" b="1" i="0" u="none" strike="noStrike" cap="none" normalizeH="0" baseline="0">
                <a:ln>
                  <a:noFill/>
                </a:ln>
                <a:effectLst/>
                <a:latin typeface="Arial"/>
              </a:rPr>
              <a:t>Feature:</a:t>
            </a:r>
            <a:r>
              <a:rPr kumimoji="0" lang="en-US" altLang="en-US" sz="1800" b="0" i="0" u="none" strike="noStrike" cap="none" normalizeH="0" baseline="0">
                <a:ln>
                  <a:noFill/>
                </a:ln>
                <a:effectLst/>
                <a:latin typeface="Arial"/>
              </a:rPr>
              <a:t> Loads the pre-trained </a:t>
            </a:r>
            <a:r>
              <a:rPr kumimoji="0" lang="en-US" altLang="en-US" sz="1800" b="1" i="0" u="none" strike="noStrike" cap="none" normalizeH="0" baseline="0" err="1">
                <a:ln>
                  <a:noFill/>
                </a:ln>
                <a:effectLst/>
                <a:latin typeface="Arial"/>
              </a:rPr>
              <a:t>Xception model </a:t>
            </a:r>
            <a:r>
              <a:rPr kumimoji="0" lang="en-US" altLang="en-US" sz="1800" b="0" i="0" u="none" strike="noStrike" cap="none" normalizeH="0" baseline="0">
                <a:ln>
                  <a:noFill/>
                </a:ln>
                <a:effectLst/>
                <a:latin typeface="Arial"/>
              </a:rPr>
              <a:t>for image classification</a:t>
            </a:r>
            <a:endParaRPr lang="en-US" altLang="en-US" sz="1800" b="0" i="0" u="none" strike="noStrike" cap="none" normalizeH="0" baseline="0">
              <a:ln>
                <a:noFill/>
              </a:ln>
              <a:effectLst/>
              <a:latin typeface="Arial"/>
            </a:endParaRPr>
          </a:p>
          <a:p>
            <a:pPr marR="0" lvl="0" algn="l" defTabSz="914400" rtl="0" eaLnBrk="0" fontAlgn="base" latinLnBrk="0" hangingPunct="0">
              <a:lnSpc>
                <a:spcPct val="100000"/>
              </a:lnSpc>
              <a:spcBef>
                <a:spcPct val="0"/>
              </a:spcBef>
              <a:spcAft>
                <a:spcPct val="0"/>
              </a:spcAft>
              <a:buClrTx/>
              <a:buSzTx/>
            </a:pPr>
            <a:endParaRPr lang="en-US" altLang="en-US" sz="1800" b="0" i="0" u="none" strike="noStrike" cap="none" normalizeH="0" baseline="0">
              <a:ln>
                <a:noFill/>
              </a:ln>
              <a:effectLst/>
              <a:latin typeface="Arial"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a:buChar char="•"/>
            </a:pPr>
            <a:r>
              <a:rPr kumimoji="0" lang="en-US" altLang="en-US" sz="1800" b="1" i="0" u="none" strike="noStrike" cap="none" normalizeH="0" baseline="0">
                <a:ln>
                  <a:noFill/>
                </a:ln>
                <a:effectLst/>
                <a:latin typeface="Arial"/>
              </a:rPr>
              <a:t>Implementation:</a:t>
            </a:r>
            <a:r>
              <a:rPr kumimoji="0" lang="en-US" altLang="en-US" sz="1800" b="0" i="0" u="none" strike="noStrike" cap="none" normalizeH="0" baseline="0">
                <a:ln>
                  <a:noFill/>
                </a:ln>
                <a:effectLst/>
                <a:latin typeface="Arial"/>
              </a:rPr>
              <a:t> </a:t>
            </a:r>
            <a:r>
              <a:rPr kumimoji="0" lang="en-US" altLang="en-US" b="0" i="0" u="none" strike="noStrike" cap="none" normalizeH="0" baseline="0">
                <a:ln>
                  <a:noFill/>
                </a:ln>
                <a:effectLst/>
                <a:latin typeface="Arial"/>
              </a:rPr>
              <a:t>The model is loaded using the </a:t>
            </a:r>
            <a:r>
              <a:rPr kumimoji="0" lang="en-US" altLang="en-US" b="1" i="0" u="none" strike="noStrike" cap="none" normalizeH="0" baseline="0" err="1">
                <a:ln>
                  <a:noFill/>
                </a:ln>
                <a:effectLst/>
                <a:latin typeface="Arial Unicode MS"/>
              </a:rPr>
              <a:t>load_model</a:t>
            </a:r>
            <a:r>
              <a:rPr kumimoji="0" lang="en-US" altLang="en-US" b="1" i="0" u="none" strike="noStrike" cap="none" normalizeH="0" baseline="0">
                <a:ln>
                  <a:noFill/>
                </a:ln>
                <a:effectLst/>
              </a:rPr>
              <a:t> </a:t>
            </a:r>
            <a:r>
              <a:rPr kumimoji="0" lang="en-US" altLang="en-US" b="0" i="0" u="none" strike="noStrike" cap="none" normalizeH="0" baseline="0">
                <a:ln>
                  <a:noFill/>
                </a:ln>
                <a:effectLst/>
              </a:rPr>
              <a:t>function from TensorFlow, which retrieves the model saved in a </a:t>
            </a:r>
            <a:r>
              <a:rPr kumimoji="0" lang="en-US" altLang="en-US" b="1" i="0" u="none" strike="noStrike" cap="none" normalizeH="0" baseline="0">
                <a:ln>
                  <a:noFill/>
                </a:ln>
                <a:effectLst/>
                <a:latin typeface="Arial Unicode MS"/>
              </a:rPr>
              <a:t>.h5</a:t>
            </a:r>
            <a:r>
              <a:rPr kumimoji="0" lang="en-US" altLang="en-US" b="1" i="0" u="none" strike="noStrike" cap="none" normalizeH="0" baseline="0">
                <a:ln>
                  <a:noFill/>
                </a:ln>
                <a:effectLst/>
              </a:rPr>
              <a:t> </a:t>
            </a:r>
            <a:r>
              <a:rPr kumimoji="0" lang="en-US" altLang="en-US" b="0" i="0" u="none" strike="noStrike" cap="none" normalizeH="0" baseline="0">
                <a:ln>
                  <a:noFill/>
                </a:ln>
                <a:effectLst/>
              </a:rPr>
              <a:t>format. It ensures efficient reuse of the model through </a:t>
            </a:r>
            <a:r>
              <a:rPr kumimoji="0" lang="en-US" altLang="en-US" b="1" i="0" u="none" strike="noStrike" cap="none" normalizeH="0" baseline="0" err="1">
                <a:ln>
                  <a:noFill/>
                </a:ln>
                <a:effectLst/>
                <a:latin typeface="Arial Unicode MS"/>
              </a:rPr>
              <a:t>st.cache</a:t>
            </a:r>
            <a:r>
              <a:rPr kumimoji="0" lang="en-US" altLang="en-US" b="1" i="0" u="none" strike="noStrike" cap="none" normalizeH="0" baseline="0">
                <a:ln>
                  <a:noFill/>
                </a:ln>
                <a:effectLst/>
              </a:rPr>
              <a:t> </a:t>
            </a:r>
            <a:r>
              <a:rPr kumimoji="0" lang="en-US" altLang="en-US" b="0" i="0" u="none" strike="noStrike" cap="none" normalizeH="0" baseline="0">
                <a:ln>
                  <a:noFill/>
                </a:ln>
                <a:effectLst/>
              </a:rPr>
              <a:t>to avoid reloading on every interaction.</a:t>
            </a:r>
            <a:endParaRPr lang="en-US" altLang="en-US" b="0" i="0" u="none" strike="noStrike" cap="none" normalizeH="0" baseline="0">
              <a:ln>
                <a:noFill/>
              </a:ln>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442792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95001-7007-C639-18FA-698B2CAADA6D}"/>
              </a:ext>
            </a:extLst>
          </p:cNvPr>
          <p:cNvSpPr>
            <a:spLocks noGrp="1"/>
          </p:cNvSpPr>
          <p:nvPr>
            <p:ph type="title"/>
          </p:nvPr>
        </p:nvSpPr>
        <p:spPr>
          <a:xfrm>
            <a:off x="838200" y="365128"/>
            <a:ext cx="10515600" cy="630916"/>
          </a:xfrm>
        </p:spPr>
        <p:txBody>
          <a:bodyPr>
            <a:normAutofit/>
          </a:bodyPr>
          <a:lstStyle/>
          <a:p>
            <a:pPr fontAlgn="base"/>
            <a:r>
              <a:rPr lang="en-US" sz="3600" b="1">
                <a:solidFill>
                  <a:srgbClr val="CC0066"/>
                </a:solidFill>
                <a:latin typeface="Times New Roman" panose="02020603050405020304" pitchFamily="18" charset="0"/>
                <a:cs typeface="Times New Roman" panose="02020603050405020304" pitchFamily="18" charset="0"/>
              </a:rPr>
              <a:t>List of Research Labs</a:t>
            </a:r>
            <a:endParaRPr lang="en-US" sz="3600"/>
          </a:p>
        </p:txBody>
      </p:sp>
      <p:graphicFrame>
        <p:nvGraphicFramePr>
          <p:cNvPr id="4" name="Content Placeholder 3">
            <a:extLst>
              <a:ext uri="{FF2B5EF4-FFF2-40B4-BE49-F238E27FC236}">
                <a16:creationId xmlns:a16="http://schemas.microsoft.com/office/drawing/2014/main" id="{CF0CD6B9-9F9F-6339-354A-C5EF06D88CBE}"/>
              </a:ext>
            </a:extLst>
          </p:cNvPr>
          <p:cNvGraphicFramePr>
            <a:graphicFrameLocks noGrp="1"/>
          </p:cNvGraphicFramePr>
          <p:nvPr>
            <p:ph idx="1"/>
            <p:extLst>
              <p:ext uri="{D42A27DB-BD31-4B8C-83A1-F6EECF244321}">
                <p14:modId xmlns:p14="http://schemas.microsoft.com/office/powerpoint/2010/main" val="990547356"/>
              </p:ext>
            </p:extLst>
          </p:nvPr>
        </p:nvGraphicFramePr>
        <p:xfrm>
          <a:off x="1224642" y="1364344"/>
          <a:ext cx="8567057" cy="4282440"/>
        </p:xfrm>
        <a:graphic>
          <a:graphicData uri="http://schemas.openxmlformats.org/drawingml/2006/table">
            <a:tbl>
              <a:tblPr firstRow="1" bandRow="1">
                <a:tableStyleId>{5C22544A-7EE6-4342-B048-85BDC9FD1C3A}</a:tableStyleId>
              </a:tblPr>
              <a:tblGrid>
                <a:gridCol w="2264229">
                  <a:extLst>
                    <a:ext uri="{9D8B030D-6E8A-4147-A177-3AD203B41FA5}">
                      <a16:colId xmlns:a16="http://schemas.microsoft.com/office/drawing/2014/main" val="2913092635"/>
                    </a:ext>
                  </a:extLst>
                </a:gridCol>
                <a:gridCol w="1402443">
                  <a:extLst>
                    <a:ext uri="{9D8B030D-6E8A-4147-A177-3AD203B41FA5}">
                      <a16:colId xmlns:a16="http://schemas.microsoft.com/office/drawing/2014/main" val="102003339"/>
                    </a:ext>
                  </a:extLst>
                </a:gridCol>
                <a:gridCol w="2048329">
                  <a:extLst>
                    <a:ext uri="{9D8B030D-6E8A-4147-A177-3AD203B41FA5}">
                      <a16:colId xmlns:a16="http://schemas.microsoft.com/office/drawing/2014/main" val="2617610611"/>
                    </a:ext>
                  </a:extLst>
                </a:gridCol>
                <a:gridCol w="1458686">
                  <a:extLst>
                    <a:ext uri="{9D8B030D-6E8A-4147-A177-3AD203B41FA5}">
                      <a16:colId xmlns:a16="http://schemas.microsoft.com/office/drawing/2014/main" val="2392847248"/>
                    </a:ext>
                  </a:extLst>
                </a:gridCol>
                <a:gridCol w="1393370">
                  <a:extLst>
                    <a:ext uri="{9D8B030D-6E8A-4147-A177-3AD203B41FA5}">
                      <a16:colId xmlns:a16="http://schemas.microsoft.com/office/drawing/2014/main" val="2517993974"/>
                    </a:ext>
                  </a:extLst>
                </a:gridCol>
              </a:tblGrid>
              <a:tr h="596993">
                <a:tc>
                  <a:txBody>
                    <a:bodyPr/>
                    <a:lstStyle/>
                    <a:p>
                      <a:pPr algn="ctr"/>
                      <a:r>
                        <a:rPr lang="en-US" sz="2000">
                          <a:latin typeface="Times New Roman"/>
                          <a:cs typeface="Times New Roman"/>
                        </a:rPr>
                        <a:t>Name of the lab</a:t>
                      </a:r>
                    </a:p>
                  </a:txBody>
                  <a:tcPr/>
                </a:tc>
                <a:tc>
                  <a:txBody>
                    <a:bodyPr/>
                    <a:lstStyle/>
                    <a:p>
                      <a:pPr algn="ctr"/>
                      <a:r>
                        <a:rPr lang="en-US" sz="2000">
                          <a:latin typeface="Times New Roman"/>
                          <a:cs typeface="Times New Roman"/>
                        </a:rPr>
                        <a:t>URL</a:t>
                      </a:r>
                    </a:p>
                  </a:txBody>
                  <a:tcPr/>
                </a:tc>
                <a:tc>
                  <a:txBody>
                    <a:bodyPr/>
                    <a:lstStyle/>
                    <a:p>
                      <a:pPr algn="ctr"/>
                      <a:r>
                        <a:rPr lang="en-US" sz="2000">
                          <a:latin typeface="Times New Roman"/>
                          <a:cs typeface="Times New Roman"/>
                        </a:rPr>
                        <a:t>Name of the Professor</a:t>
                      </a:r>
                    </a:p>
                  </a:txBody>
                  <a:tcPr/>
                </a:tc>
                <a:tc>
                  <a:txBody>
                    <a:bodyPr/>
                    <a:lstStyle/>
                    <a:p>
                      <a:pPr algn="ctr"/>
                      <a:r>
                        <a:rPr lang="en-US" sz="2000">
                          <a:latin typeface="Times New Roman"/>
                          <a:cs typeface="Times New Roman"/>
                        </a:rPr>
                        <a:t>Institute</a:t>
                      </a:r>
                    </a:p>
                  </a:txBody>
                  <a:tcPr/>
                </a:tc>
                <a:tc>
                  <a:txBody>
                    <a:bodyPr/>
                    <a:lstStyle/>
                    <a:p>
                      <a:pPr algn="ctr"/>
                      <a:r>
                        <a:rPr lang="en-US" sz="2000">
                          <a:latin typeface="Times New Roman"/>
                          <a:cs typeface="Times New Roman"/>
                        </a:rPr>
                        <a:t>Country</a:t>
                      </a:r>
                    </a:p>
                  </a:txBody>
                  <a:tcPr/>
                </a:tc>
                <a:extLst>
                  <a:ext uri="{0D108BD9-81ED-4DB2-BD59-A6C34878D82A}">
                    <a16:rowId xmlns:a16="http://schemas.microsoft.com/office/drawing/2014/main" val="89664645"/>
                  </a:ext>
                </a:extLst>
              </a:tr>
              <a:tr h="622949">
                <a:tc>
                  <a:txBody>
                    <a:bodyPr/>
                    <a:lstStyle/>
                    <a:p>
                      <a:r>
                        <a:rPr lang="en-US" sz="1400">
                          <a:latin typeface="Times New Roman"/>
                          <a:cs typeface="Times New Roman"/>
                        </a:rPr>
                        <a:t>Agricultural Innovation and advanced learning Lab</a:t>
                      </a:r>
                    </a:p>
                  </a:txBody>
                  <a:tcPr/>
                </a:tc>
                <a:tc>
                  <a:txBody>
                    <a:bodyPr/>
                    <a:lstStyle/>
                    <a:p>
                      <a:r>
                        <a:rPr lang="en-US" sz="1050">
                          <a:latin typeface="Times New Roman"/>
                          <a:cs typeface="Times New Roman"/>
                          <a:hlinkClick r:id="rId2"/>
                        </a:rPr>
                        <a:t>https://research.vit.ac.in/researcher/ramesh-kumar-s-1</a:t>
                      </a:r>
                      <a:endParaRPr lang="en-US" sz="1050">
                        <a:latin typeface="Times New Roman"/>
                        <a:cs typeface="Times New Roman"/>
                      </a:endParaRPr>
                    </a:p>
                    <a:p>
                      <a:pPr lvl="0">
                        <a:buNone/>
                      </a:pPr>
                      <a:endParaRPr lang="en-US" sz="1050">
                        <a:latin typeface="Times New Roman"/>
                        <a:cs typeface="Times New Roman"/>
                      </a:endParaRPr>
                    </a:p>
                  </a:txBody>
                  <a:tcPr/>
                </a:tc>
                <a:tc>
                  <a:txBody>
                    <a:bodyPr/>
                    <a:lstStyle/>
                    <a:p>
                      <a:r>
                        <a:rPr lang="en-IN" sz="1600" b="1" i="0" kern="1200" err="1">
                          <a:solidFill>
                            <a:schemeClr val="dk1"/>
                          </a:solidFill>
                          <a:effectLst/>
                          <a:latin typeface="+mn-lt"/>
                          <a:ea typeface="+mn-ea"/>
                          <a:cs typeface="+mn-cs"/>
                        </a:rPr>
                        <a:t>Prof.Ramesh Kumar S</a:t>
                      </a:r>
                      <a:endParaRPr lang="en-US" sz="1600" b="1">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a:cs typeface="Times New Roman"/>
                        </a:rPr>
                        <a:t>Vellore Institute of technology</a:t>
                      </a:r>
                    </a:p>
                  </a:txBody>
                  <a:tcPr/>
                </a:tc>
                <a:tc>
                  <a:txBody>
                    <a:bodyPr/>
                    <a:lstStyle/>
                    <a:p>
                      <a:r>
                        <a:rPr lang="en-US" sz="1400">
                          <a:latin typeface="Times New Roman"/>
                          <a:cs typeface="Times New Roman"/>
                        </a:rPr>
                        <a:t>India</a:t>
                      </a:r>
                    </a:p>
                  </a:txBody>
                  <a:tcPr/>
                </a:tc>
                <a:extLst>
                  <a:ext uri="{0D108BD9-81ED-4DB2-BD59-A6C34878D82A}">
                    <a16:rowId xmlns:a16="http://schemas.microsoft.com/office/drawing/2014/main" val="739698561"/>
                  </a:ext>
                </a:extLst>
              </a:tr>
              <a:tr h="1622410">
                <a:tc>
                  <a:txBody>
                    <a:bodyPr/>
                    <a:lstStyle/>
                    <a:p>
                      <a:r>
                        <a:rPr lang="en-US" sz="1400" b="0" i="0" kern="1200">
                          <a:solidFill>
                            <a:schemeClr val="dk1"/>
                          </a:solidFill>
                          <a:effectLst/>
                          <a:latin typeface="+mn-lt"/>
                          <a:ea typeface="+mn-ea"/>
                          <a:cs typeface="+mn-cs"/>
                        </a:rPr>
                        <a:t>Lingnan Guangdong Laboratory of Modern Agriculture</a:t>
                      </a:r>
                      <a:endParaRPr lang="en-US" sz="1400">
                        <a:latin typeface="Times New Roman" panose="02020603050405020304" pitchFamily="18" charset="0"/>
                        <a:cs typeface="Times New Roman" panose="02020603050405020304" pitchFamily="18" charset="0"/>
                      </a:endParaRPr>
                    </a:p>
                  </a:txBody>
                  <a:tcPr/>
                </a:tc>
                <a:tc>
                  <a:txBody>
                    <a:bodyPr/>
                    <a:lstStyle/>
                    <a:p>
                      <a:r>
                        <a:rPr lang="en-US" sz="1050">
                          <a:latin typeface="Times New Roman"/>
                          <a:cs typeface="Times New Roman"/>
                        </a:rPr>
                        <a:t>https://www.nature.com/nature-index/institution-outputs/china/guangdong-laboratory-for-lingnan-modern-agriculture-scau/5e8a8b7a24d592033f6894f9 </a:t>
                      </a:r>
                    </a:p>
                    <a:p>
                      <a:pPr lvl="0">
                        <a:buNone/>
                      </a:pPr>
                      <a:endParaRPr lang="en-US" sz="1050">
                        <a:latin typeface="Times New Roman"/>
                        <a:cs typeface="Times New Roman"/>
                      </a:endParaRPr>
                    </a:p>
                  </a:txBody>
                  <a:tcPr/>
                </a:tc>
                <a:tc>
                  <a:txBody>
                    <a:bodyPr/>
                    <a:lstStyle/>
                    <a:p>
                      <a:pPr marL="0" marR="0" lvl="0" indent="0" algn="l" defTabSz="914377" rtl="0" eaLnBrk="1" fontAlgn="auto" latinLnBrk="0" hangingPunct="1">
                        <a:lnSpc>
                          <a:spcPct val="100000"/>
                        </a:lnSpc>
                        <a:spcBef>
                          <a:spcPct val="0"/>
                        </a:spcBef>
                        <a:spcAft>
                          <a:spcPct val="0"/>
                        </a:spcAft>
                        <a:buClrTx/>
                        <a:buSzTx/>
                        <a:buFontTx/>
                        <a:buNone/>
                        <a:defRPr/>
                      </a:pPr>
                      <a:r>
                        <a:rPr lang="en-IN" sz="1600" b="1" i="0" kern="1200" err="1">
                          <a:solidFill>
                            <a:schemeClr val="dk1"/>
                          </a:solidFill>
                          <a:effectLst/>
                          <a:latin typeface="+mn-lt"/>
                          <a:ea typeface="+mn-ea"/>
                          <a:cs typeface="+mn-cs"/>
                        </a:rPr>
                        <a:t>Prof.Long Qi</a:t>
                      </a:r>
                    </a:p>
                  </a:txBody>
                  <a:tcPr/>
                </a:tc>
                <a:tc>
                  <a:txBody>
                    <a:bodyPr/>
                    <a:lstStyle/>
                    <a:p>
                      <a:r>
                        <a:rPr lang="en-US" sz="1400" b="0" i="0" kern="1200">
                          <a:solidFill>
                            <a:schemeClr val="dk1"/>
                          </a:solidFill>
                          <a:effectLst/>
                          <a:latin typeface="+mn-lt"/>
                          <a:ea typeface="+mn-ea"/>
                          <a:cs typeface="+mn-cs"/>
                        </a:rPr>
                        <a:t>South China Agricultural University, </a:t>
                      </a:r>
                      <a:endParaRPr lang="en-US"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a:cs typeface="Times New Roman"/>
                        </a:rPr>
                        <a:t>China</a:t>
                      </a:r>
                    </a:p>
                  </a:txBody>
                  <a:tcPr/>
                </a:tc>
                <a:extLst>
                  <a:ext uri="{0D108BD9-81ED-4DB2-BD59-A6C34878D82A}">
                    <a16:rowId xmlns:a16="http://schemas.microsoft.com/office/drawing/2014/main" val="2945347187"/>
                  </a:ext>
                </a:extLst>
              </a:tr>
              <a:tr h="486679">
                <a:tc>
                  <a:txBody>
                    <a:bodyPr/>
                    <a:lstStyle/>
                    <a:p>
                      <a:r>
                        <a:rPr lang="en-US" sz="1400" b="0" i="0" kern="1200">
                          <a:solidFill>
                            <a:schemeClr val="dk1"/>
                          </a:solidFill>
                          <a:effectLst/>
                          <a:latin typeface="+mn-lt"/>
                          <a:ea typeface="+mn-ea"/>
                          <a:cs typeface="+mn-cs"/>
                        </a:rPr>
                        <a:t>Jilin Precision Agriculture and Big Data Engineering Research Center, Changchun</a:t>
                      </a:r>
                      <a:endParaRPr lang="en-US" sz="1400">
                        <a:latin typeface="Times New Roman" panose="02020603050405020304" pitchFamily="18" charset="0"/>
                        <a:cs typeface="Times New Roman" panose="02020603050405020304" pitchFamily="18" charset="0"/>
                      </a:endParaRPr>
                    </a:p>
                  </a:txBody>
                  <a:tcPr/>
                </a:tc>
                <a:tc>
                  <a:txBody>
                    <a:bodyPr/>
                    <a:lstStyle/>
                    <a:p>
                      <a:r>
                        <a:rPr lang="en-US" sz="1050">
                          <a:latin typeface="Times New Roman"/>
                          <a:cs typeface="Times New Roman"/>
                          <a:hlinkClick r:id="rId3"/>
                        </a:rPr>
                        <a:t>https://ieeexplore.ieee.org/author/38194560500</a:t>
                      </a:r>
                      <a:r>
                        <a:rPr lang="en-US" sz="1050">
                          <a:latin typeface="Times New Roman"/>
                          <a:cs typeface="Times New Roman"/>
                        </a:rPr>
                        <a:t> </a:t>
                      </a:r>
                    </a:p>
                  </a:txBody>
                  <a:tcPr/>
                </a:tc>
                <a:tc>
                  <a:txBody>
                    <a:bodyPr/>
                    <a:lstStyle/>
                    <a:p>
                      <a:r>
                        <a:rPr lang="en-US" sz="1600" b="1">
                          <a:latin typeface="Times New Roman"/>
                          <a:cs typeface="Times New Roman"/>
                        </a:rPr>
                        <a:t>Prof.</a:t>
                      </a:r>
                      <a:r>
                        <a:rPr lang="en-IN" sz="1600" b="1" i="0" kern="1200">
                          <a:solidFill>
                            <a:schemeClr val="dk1"/>
                          </a:solidFill>
                          <a:effectLst/>
                          <a:latin typeface="+mn-lt"/>
                          <a:ea typeface="+mn-ea"/>
                          <a:cs typeface="+mn-cs"/>
                        </a:rPr>
                        <a:t> Helong Yu</a:t>
                      </a:r>
                      <a:endParaRPr lang="en-US" sz="1600" b="1">
                        <a:latin typeface="Times New Roman" panose="02020603050405020304" pitchFamily="18" charset="0"/>
                        <a:cs typeface="Times New Roman" panose="02020603050405020304" pitchFamily="18" charset="0"/>
                      </a:endParaRPr>
                    </a:p>
                  </a:txBody>
                  <a:tcPr/>
                </a:tc>
                <a:tc>
                  <a:txBody>
                    <a:bodyPr/>
                    <a:lstStyle/>
                    <a:p>
                      <a:r>
                        <a:rPr lang="en-US" sz="1400" b="0" i="0" kern="1200">
                          <a:solidFill>
                            <a:schemeClr val="dk1"/>
                          </a:solidFill>
                          <a:effectLst/>
                          <a:latin typeface="+mn-lt"/>
                          <a:ea typeface="+mn-ea"/>
                          <a:cs typeface="+mn-cs"/>
                        </a:rPr>
                        <a:t>College of Information Technology, Jilin Agricultural University</a:t>
                      </a:r>
                      <a:endParaRPr lang="en-US" sz="1400">
                        <a:latin typeface="Times New Roman" panose="02020603050405020304" pitchFamily="18" charset="0"/>
                        <a:cs typeface="Times New Roman" panose="02020603050405020304" pitchFamily="18" charset="0"/>
                      </a:endParaRPr>
                    </a:p>
                  </a:txBody>
                  <a:tcPr/>
                </a:tc>
                <a:tc>
                  <a:txBody>
                    <a:bodyPr/>
                    <a:lstStyle/>
                    <a:p>
                      <a:r>
                        <a:rPr lang="en-US" sz="1400">
                          <a:latin typeface="Times New Roman"/>
                          <a:cs typeface="Times New Roman"/>
                        </a:rPr>
                        <a:t>China</a:t>
                      </a:r>
                    </a:p>
                  </a:txBody>
                  <a:tcPr/>
                </a:tc>
                <a:extLst>
                  <a:ext uri="{0D108BD9-81ED-4DB2-BD59-A6C34878D82A}">
                    <a16:rowId xmlns:a16="http://schemas.microsoft.com/office/drawing/2014/main" val="3796512821"/>
                  </a:ext>
                </a:extLst>
              </a:tr>
            </a:tbl>
          </a:graphicData>
        </a:graphic>
      </p:graphicFrame>
    </p:spTree>
    <p:extLst>
      <p:ext uri="{BB962C8B-B14F-4D97-AF65-F5344CB8AC3E}">
        <p14:creationId xmlns:p14="http://schemas.microsoft.com/office/powerpoint/2010/main" val="2535027242"/>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CF5397-1372-1559-D786-38FA81C80EC1}"/>
              </a:ext>
            </a:extLst>
          </p:cNvPr>
          <p:cNvSpPr txBox="1"/>
          <p:nvPr/>
        </p:nvSpPr>
        <p:spPr>
          <a:xfrm>
            <a:off x="240631" y="390163"/>
            <a:ext cx="10860506"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Image Preprocessing Module:</a:t>
            </a:r>
          </a:p>
          <a:p>
            <a:endParaRPr lang="en-IN" sz="2400" b="1"/>
          </a:p>
          <a:p>
            <a:pPr>
              <a:buFont typeface="Arial" pitchFamily="34" charset="0"/>
              <a:buChar char="•"/>
            </a:pPr>
            <a:r>
              <a:rPr lang="en-IN" b="1"/>
              <a:t>Feature:</a:t>
            </a:r>
            <a:r>
              <a:rPr lang="en-IN"/>
              <a:t> Prepares the uploaded image for input into the </a:t>
            </a:r>
            <a:r>
              <a:rPr lang="en-IN" b="1" err="1"/>
              <a:t>Xception</a:t>
            </a:r>
            <a:r>
              <a:rPr lang="en-IN"/>
              <a:t> model.</a:t>
            </a:r>
          </a:p>
          <a:p>
            <a:endParaRPr lang="en-IN"/>
          </a:p>
          <a:p>
            <a:pPr>
              <a:buFont typeface="Arial" pitchFamily="34" charset="0"/>
              <a:buChar char="•"/>
            </a:pPr>
            <a:r>
              <a:rPr lang="en-IN" b="1"/>
              <a:t>Implementation:</a:t>
            </a:r>
            <a:r>
              <a:rPr lang="en-IN"/>
              <a:t> The image is resized to the </a:t>
            </a:r>
            <a:r>
              <a:rPr lang="en-IN" b="1" err="1"/>
              <a:t>Xception </a:t>
            </a:r>
            <a:r>
              <a:rPr lang="en-IN"/>
              <a:t>model's required input size (299x299), normalized, and expanded to match the model’s input dimensions.</a:t>
            </a:r>
          </a:p>
        </p:txBody>
      </p:sp>
      <p:sp>
        <p:nvSpPr>
          <p:cNvPr id="6" name="Rectangle 1">
            <a:extLst>
              <a:ext uri="{FF2B5EF4-FFF2-40B4-BE49-F238E27FC236}">
                <a16:creationId xmlns:a16="http://schemas.microsoft.com/office/drawing/2014/main" id="{1345C693-6140-1EF8-B52D-DB46C3CF70D7}"/>
              </a:ext>
            </a:extLst>
          </p:cNvPr>
          <p:cNvSpPr>
            <a:spLocks noChangeArrowheads="1"/>
          </p:cNvSpPr>
          <p:nvPr/>
        </p:nvSpPr>
        <p:spPr bwMode="auto">
          <a:xfrm>
            <a:off x="240630" y="2838363"/>
            <a:ext cx="10860505"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a:ln>
                  <a:noFill/>
                </a:ln>
                <a:solidFill>
                  <a:schemeClr val="tx1"/>
                </a:solidFill>
                <a:effectLst/>
                <a:latin typeface="Arial" pitchFamily="34" charset="0"/>
              </a:rPr>
              <a:t>Prediction Module:</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itchFamily="34" charset="0"/>
              </a:rPr>
              <a:t>Feature:</a:t>
            </a:r>
            <a:r>
              <a:rPr kumimoji="0" lang="en-US" altLang="en-US" sz="1800" b="0" i="0" u="none" strike="noStrike" cap="none" normalizeH="0" baseline="0">
                <a:ln>
                  <a:noFill/>
                </a:ln>
                <a:solidFill>
                  <a:schemeClr val="tx1"/>
                </a:solidFill>
                <a:effectLst/>
                <a:latin typeface="Arial" pitchFamily="34" charset="0"/>
              </a:rPr>
              <a:t> Performs the classification by passing the preprocessed image through the Xception model.</a:t>
            </a:r>
          </a:p>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itchFamily="34" charset="0"/>
              </a:rPr>
              <a:t>Implementation:</a:t>
            </a:r>
            <a:r>
              <a:rPr kumimoji="0" lang="en-US" altLang="en-US" sz="1800" b="0" i="0" u="none" strike="noStrike" cap="none" normalizeH="0" baseline="0">
                <a:ln>
                  <a:noFill/>
                </a:ln>
                <a:solidFill>
                  <a:schemeClr val="tx1"/>
                </a:solidFill>
                <a:effectLst/>
                <a:latin typeface="Arial" pitchFamily="34" charset="0"/>
              </a:rPr>
              <a:t> </a:t>
            </a:r>
            <a:r>
              <a:rPr kumimoji="0" lang="en-US" altLang="en-US" b="0" i="0" u="none" strike="noStrike" cap="none" normalizeH="0" baseline="0">
                <a:ln>
                  <a:noFill/>
                </a:ln>
                <a:solidFill>
                  <a:schemeClr val="tx1"/>
                </a:solidFill>
                <a:effectLst/>
                <a:latin typeface="Arial" pitchFamily="34" charset="0"/>
                <a:cs typeface="Arial" pitchFamily="34" charset="0"/>
              </a:rPr>
              <a:t>The image is fed into the Xception model using model.predict(). The prediction result is a probability distribution across classes, which is processed to return the highest confidence class.</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422318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92BCA26-8A4B-17D9-94AD-8F90AB246741}"/>
              </a:ext>
            </a:extLst>
          </p:cNvPr>
          <p:cNvSpPr>
            <a:spLocks noChangeArrowheads="1"/>
          </p:cNvSpPr>
          <p:nvPr/>
        </p:nvSpPr>
        <p:spPr bwMode="auto">
          <a:xfrm>
            <a:off x="288757" y="1050629"/>
            <a:ext cx="1106905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itchFamily="34" charset="0"/>
              </a:rPr>
              <a:t>Feature:</a:t>
            </a:r>
            <a:r>
              <a:rPr kumimoji="0" lang="en-US" altLang="en-US" sz="1800" b="0" i="0" u="none" strike="noStrike" cap="none" normalizeH="0" baseline="0">
                <a:ln>
                  <a:noFill/>
                </a:ln>
                <a:solidFill>
                  <a:schemeClr val="tx1"/>
                </a:solidFill>
                <a:effectLst/>
                <a:latin typeface="Arial" pitchFamily="34" charset="0"/>
              </a:rPr>
              <a:t> Displays the classification result (disease name or object class) and the associated confidence score.</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itchFamily="34" charset="0"/>
              </a:rPr>
              <a:t>Implementation:</a:t>
            </a:r>
            <a:r>
              <a:rPr kumimoji="0" lang="en-US" altLang="en-US" sz="1800" b="0" i="0" u="none" strike="noStrike" cap="none" normalizeH="0" baseline="0">
                <a:ln>
                  <a:noFill/>
                </a:ln>
                <a:solidFill>
                  <a:schemeClr val="tx1"/>
                </a:solidFill>
                <a:effectLst/>
                <a:latin typeface="Arial" pitchFamily="34" charset="0"/>
              </a:rPr>
              <a:t> </a:t>
            </a:r>
            <a:r>
              <a:rPr kumimoji="0" lang="en-US" altLang="en-US" b="0" i="0" u="none" strike="noStrike" cap="none" normalizeH="0" baseline="0">
                <a:ln>
                  <a:noFill/>
                </a:ln>
                <a:solidFill>
                  <a:schemeClr val="tx1"/>
                </a:solidFill>
                <a:effectLst/>
                <a:latin typeface="Arial" pitchFamily="34" charset="0"/>
                <a:cs typeface="Arial" pitchFamily="34" charset="0"/>
              </a:rPr>
              <a:t>T</a:t>
            </a:r>
            <a:r>
              <a:rPr lang="en-IN"/>
              <a:t>Result Display Module:</a:t>
            </a:r>
            <a:r>
              <a:rPr kumimoji="0" lang="en-US" altLang="en-US" b="0" i="0" u="none" strike="noStrike" cap="none" normalizeH="0" baseline="0">
                <a:ln>
                  <a:noFill/>
                </a:ln>
                <a:solidFill>
                  <a:schemeClr val="tx1"/>
                </a:solidFill>
                <a:effectLst/>
                <a:latin typeface="Arial" pitchFamily="34" charset="0"/>
                <a:cs typeface="Arial" pitchFamily="34" charset="0"/>
              </a:rPr>
              <a:t>he classification result is formatted and displayed using </a:t>
            </a:r>
            <a:r>
              <a:rPr kumimoji="0" lang="en-US" altLang="en-US" b="1" i="0" u="none" strike="noStrike" cap="none" normalizeH="0" baseline="0" err="1">
                <a:ln>
                  <a:noFill/>
                </a:ln>
                <a:solidFill>
                  <a:schemeClr val="tx1"/>
                </a:solidFill>
                <a:effectLst/>
                <a:latin typeface="Arial" pitchFamily="34" charset="0"/>
                <a:cs typeface="Arial" pitchFamily="34" charset="0"/>
              </a:rPr>
              <a:t>st.write</a:t>
            </a:r>
            <a:r>
              <a:rPr kumimoji="0" lang="en-US" altLang="en-US" b="0" i="0" u="none" strike="noStrike" cap="none" normalizeH="0" baseline="0">
                <a:ln>
                  <a:noFill/>
                </a:ln>
                <a:solidFill>
                  <a:schemeClr val="tx1"/>
                </a:solidFill>
                <a:effectLst/>
                <a:latin typeface="Arial" pitchFamily="34" charset="0"/>
                <a:cs typeface="Arial" pitchFamily="34" charset="0"/>
              </a:rPr>
              <a:t>, showing the predicted class and the confidence value.</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
        <p:nvSpPr>
          <p:cNvPr id="6" name="TextBox 5">
            <a:extLst>
              <a:ext uri="{FF2B5EF4-FFF2-40B4-BE49-F238E27FC236}">
                <a16:creationId xmlns:a16="http://schemas.microsoft.com/office/drawing/2014/main" id="{07DA7430-5E60-D4BF-214D-C51DBFE88382}"/>
              </a:ext>
            </a:extLst>
          </p:cNvPr>
          <p:cNvSpPr txBox="1"/>
          <p:nvPr/>
        </p:nvSpPr>
        <p:spPr>
          <a:xfrm>
            <a:off x="288757" y="422274"/>
            <a:ext cx="609600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Result Display Module:</a:t>
            </a:r>
          </a:p>
        </p:txBody>
      </p:sp>
      <p:sp>
        <p:nvSpPr>
          <p:cNvPr id="7" name="Rectangle 2">
            <a:extLst>
              <a:ext uri="{FF2B5EF4-FFF2-40B4-BE49-F238E27FC236}">
                <a16:creationId xmlns:a16="http://schemas.microsoft.com/office/drawing/2014/main" id="{1F1DA94E-9318-E918-615F-DD612061600F}"/>
              </a:ext>
            </a:extLst>
          </p:cNvPr>
          <p:cNvSpPr>
            <a:spLocks noChangeArrowheads="1"/>
          </p:cNvSpPr>
          <p:nvPr/>
        </p:nvSpPr>
        <p:spPr bwMode="auto">
          <a:xfrm>
            <a:off x="288757" y="3138334"/>
            <a:ext cx="10732168"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a:ln>
                  <a:noFill/>
                </a:ln>
                <a:solidFill>
                  <a:schemeClr val="tx1"/>
                </a:solidFill>
                <a:effectLst/>
                <a:latin typeface="Arial" pitchFamily="34" charset="0"/>
              </a:rPr>
              <a:t>Image and Accuracy Display Module:</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itchFamily="34" charset="0"/>
              </a:rPr>
              <a:t>Feature:</a:t>
            </a:r>
            <a:r>
              <a:rPr kumimoji="0" lang="en-US" altLang="en-US" sz="1800" b="0" i="0" u="none" strike="noStrike" cap="none" normalizeH="0" baseline="0">
                <a:ln>
                  <a:noFill/>
                </a:ln>
                <a:solidFill>
                  <a:schemeClr val="tx1"/>
                </a:solidFill>
                <a:effectLst/>
                <a:latin typeface="Arial" pitchFamily="34" charset="0"/>
              </a:rPr>
              <a:t> Displays the uploaded image along with the model's prediction and confidence.</a:t>
            </a:r>
          </a:p>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itchFamily="34" charset="0"/>
              </a:rPr>
              <a:t>Implementation:</a:t>
            </a:r>
            <a:r>
              <a:rPr kumimoji="0" lang="en-US" altLang="en-US" sz="1800" b="0" i="0" u="none" strike="noStrike" cap="none" normalizeH="0" baseline="0">
                <a:ln>
                  <a:noFill/>
                </a:ln>
                <a:solidFill>
                  <a:schemeClr val="tx1"/>
                </a:solidFill>
                <a:effectLst/>
                <a:latin typeface="Arial" pitchFamily="34" charset="0"/>
              </a:rPr>
              <a:t> </a:t>
            </a:r>
            <a:r>
              <a:rPr kumimoji="0" lang="en-US" altLang="en-US" b="0" i="0" u="none" strike="noStrike" cap="none" normalizeH="0" baseline="0">
                <a:ln>
                  <a:noFill/>
                </a:ln>
                <a:solidFill>
                  <a:schemeClr val="tx1"/>
                </a:solidFill>
                <a:effectLst/>
                <a:latin typeface="Arial" pitchFamily="34" charset="0"/>
                <a:cs typeface="Arial" pitchFamily="34" charset="0"/>
              </a:rPr>
              <a:t>After prediction, both the uploaded image and the prediction result are shown side by side. The image is rendered using st.image, and the accuracy (confidence score) is displayed below it.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535265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665C8CF-5C83-39B3-A803-4A6935B35F11}"/>
              </a:ext>
            </a:extLst>
          </p:cNvPr>
          <p:cNvSpPr>
            <a:spLocks noChangeArrowheads="1"/>
          </p:cNvSpPr>
          <p:nvPr/>
        </p:nvSpPr>
        <p:spPr bwMode="auto">
          <a:xfrm>
            <a:off x="352926" y="596479"/>
            <a:ext cx="10619873"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a:ln>
                  <a:noFill/>
                </a:ln>
                <a:solidFill>
                  <a:schemeClr val="tx1"/>
                </a:solidFill>
                <a:effectLst/>
                <a:latin typeface="Arial" pitchFamily="34" charset="0"/>
              </a:rPr>
              <a:t>Model Accuracy Display Module:</a:t>
            </a:r>
            <a:endParaRPr lang="en-US" altLang="en-US" sz="2400" b="1">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2400" b="0" i="0" u="none" strike="noStrike" cap="none" normalizeH="0" baseline="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itchFamily="34" charset="0"/>
              </a:rPr>
              <a:t>Feature:</a:t>
            </a:r>
            <a:r>
              <a:rPr kumimoji="0" lang="en-US" altLang="en-US" sz="1800" b="0" i="0" u="none" strike="noStrike" cap="none" normalizeH="0" baseline="0">
                <a:ln>
                  <a:noFill/>
                </a:ln>
                <a:solidFill>
                  <a:schemeClr val="tx1"/>
                </a:solidFill>
                <a:effectLst/>
                <a:latin typeface="Arial" pitchFamily="34" charset="0"/>
              </a:rPr>
              <a:t> Shows the overall model accuracy based on its performance on the test set.</a:t>
            </a:r>
          </a:p>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itchFamily="34" charset="0"/>
              </a:rPr>
              <a:t>Implementation:</a:t>
            </a:r>
            <a:r>
              <a:rPr kumimoji="0" lang="en-US" altLang="en-US" b="0" i="0" u="none" strike="noStrike" cap="none" normalizeH="0" baseline="0">
                <a:ln>
                  <a:noFill/>
                </a:ln>
                <a:solidFill>
                  <a:schemeClr val="tx1"/>
                </a:solidFill>
                <a:effectLst/>
                <a:latin typeface="Arial" pitchFamily="34" charset="0"/>
                <a:cs typeface="Arial" pitchFamily="34" charset="0"/>
              </a:rPr>
              <a:t> After prediction, a pre-calculated accuracy metric (saved during training) is displayed alongside the image and classification result using st.write.</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579811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6CF023-249B-A24C-718C-60F8623E66C8}"/>
              </a:ext>
            </a:extLst>
          </p:cNvPr>
          <p:cNvPicPr>
            <a:picLocks noChangeAspect="1"/>
          </p:cNvPicPr>
          <p:nvPr/>
        </p:nvPicPr>
        <p:blipFill>
          <a:blip r:embed="rId2"/>
          <a:stretch>
            <a:fillRect/>
          </a:stretch>
        </p:blipFill>
        <p:spPr>
          <a:xfrm>
            <a:off x="3122564" y="1066494"/>
            <a:ext cx="6396052" cy="4725011"/>
          </a:xfrm>
          <a:prstGeom prst="rect">
            <a:avLst/>
          </a:prstGeom>
        </p:spPr>
      </p:pic>
      <p:sp>
        <p:nvSpPr>
          <p:cNvPr id="9" name="TextBox 8">
            <a:extLst>
              <a:ext uri="{FF2B5EF4-FFF2-40B4-BE49-F238E27FC236}">
                <a16:creationId xmlns:a16="http://schemas.microsoft.com/office/drawing/2014/main" id="{5A980390-A639-2F53-EC44-4AD05AC3672B}"/>
              </a:ext>
            </a:extLst>
          </p:cNvPr>
          <p:cNvSpPr txBox="1"/>
          <p:nvPr/>
        </p:nvSpPr>
        <p:spPr>
          <a:xfrm>
            <a:off x="224590" y="248471"/>
            <a:ext cx="60960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a:latin typeface="Bahnschrift Condensed" panose="020B0502040204020203" pitchFamily="34" charset="0"/>
              </a:rPr>
              <a:t>Module Diagram</a:t>
            </a:r>
            <a:endParaRPr lang="en-IN" sz="4400">
              <a:latin typeface="Bahnschrift Condensed" panose="020B0502040204020203" pitchFamily="34" charset="0"/>
            </a:endParaRPr>
          </a:p>
        </p:txBody>
      </p:sp>
    </p:spTree>
    <p:extLst>
      <p:ext uri="{BB962C8B-B14F-4D97-AF65-F5344CB8AC3E}">
        <p14:creationId xmlns:p14="http://schemas.microsoft.com/office/powerpoint/2010/main" val="3433344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CE163D-DFBE-B716-9275-98E9A32581D5}"/>
              </a:ext>
            </a:extLst>
          </p:cNvPr>
          <p:cNvSpPr txBox="1"/>
          <p:nvPr/>
        </p:nvSpPr>
        <p:spPr>
          <a:xfrm>
            <a:off x="320843" y="237633"/>
            <a:ext cx="10924674"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err="1"/>
              <a:t>Streamlit Frontend</a:t>
            </a:r>
          </a:p>
          <a:p>
            <a:r>
              <a:rPr lang="en-IN" b="1"/>
              <a:t>Purpose:</a:t>
            </a:r>
            <a:r>
              <a:rPr lang="en-IN"/>
              <a:t> This is the user interface layer where the user interacts with the application. It handles how users upload images, trigger actions, and view the results.</a:t>
            </a:r>
          </a:p>
          <a:p>
            <a:pPr>
              <a:buFont typeface="Arial" pitchFamily="34" charset="0"/>
              <a:buChar char="•"/>
            </a:pPr>
            <a:endParaRPr lang="en-IN"/>
          </a:p>
          <a:p>
            <a:r>
              <a:rPr lang="en-IN" b="1"/>
              <a:t>Components:</a:t>
            </a:r>
            <a:endParaRPr lang="en-IN"/>
          </a:p>
          <a:p>
            <a:pPr marL="742950" lvl="1" indent="-285750">
              <a:buFont typeface="Arial" pitchFamily="34" charset="0"/>
              <a:buChar char="•"/>
            </a:pPr>
            <a:r>
              <a:rPr lang="en-IN" b="1"/>
              <a:t>Image Upload:</a:t>
            </a:r>
            <a:r>
              <a:rPr lang="en-IN"/>
              <a:t> Provides an interface for users to upload an image that will be used for classification.</a:t>
            </a:r>
          </a:p>
          <a:p>
            <a:pPr marL="742950" lvl="1" indent="-285750">
              <a:buFont typeface="Arial" pitchFamily="34" charset="0"/>
              <a:buChar char="•"/>
            </a:pPr>
            <a:r>
              <a:rPr lang="en-IN" b="1"/>
              <a:t>Buttons:</a:t>
            </a:r>
            <a:r>
              <a:rPr lang="en-IN"/>
              <a:t> The interface includes a button that users can click to start the prediction process (e.g., "Predict").</a:t>
            </a:r>
          </a:p>
          <a:p>
            <a:pPr marL="742950" lvl="1" indent="-285750">
              <a:buFont typeface="Arial" pitchFamily="34" charset="0"/>
              <a:buChar char="•"/>
            </a:pPr>
            <a:r>
              <a:rPr lang="en-IN" b="1"/>
              <a:t>Text Display:</a:t>
            </a:r>
            <a:r>
              <a:rPr lang="en-IN"/>
              <a:t> Displays information like instructions, prediction results, and accuracy scores. This module ensures that users can see the output of their actions in a readable format.</a:t>
            </a:r>
          </a:p>
        </p:txBody>
      </p:sp>
      <p:sp>
        <p:nvSpPr>
          <p:cNvPr id="8" name="TextBox 7">
            <a:extLst>
              <a:ext uri="{FF2B5EF4-FFF2-40B4-BE49-F238E27FC236}">
                <a16:creationId xmlns:a16="http://schemas.microsoft.com/office/drawing/2014/main" id="{F273F543-9751-2AA1-CA5E-5B8DBF5F12B5}"/>
              </a:ext>
            </a:extLst>
          </p:cNvPr>
          <p:cNvSpPr txBox="1"/>
          <p:nvPr/>
        </p:nvSpPr>
        <p:spPr>
          <a:xfrm>
            <a:off x="320843" y="3056021"/>
            <a:ext cx="11341768"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Image Preprocessing</a:t>
            </a:r>
          </a:p>
          <a:p>
            <a:r>
              <a:rPr lang="en-IN" b="1"/>
              <a:t>Purpose:</a:t>
            </a:r>
            <a:r>
              <a:rPr lang="en-IN"/>
              <a:t> This module prepares the uploaded image so that it can be correctly analyzed by the Xception model. The preprocessing steps ensure that the image matches the input requirements of the model.</a:t>
            </a:r>
          </a:p>
          <a:p>
            <a:r>
              <a:rPr lang="en-IN" b="1"/>
              <a:t>Process:</a:t>
            </a:r>
            <a:endParaRPr lang="en-IN"/>
          </a:p>
          <a:p>
            <a:pPr marL="742950" lvl="1" indent="-285750">
              <a:buFont typeface="Arial" pitchFamily="34" charset="0"/>
              <a:buChar char="•"/>
            </a:pPr>
            <a:r>
              <a:rPr lang="en-IN" b="1"/>
              <a:t>Resizing:</a:t>
            </a:r>
            <a:r>
              <a:rPr lang="en-IN"/>
              <a:t> Adjusts the size of the uploaded image to the input size expected by the Xception model.</a:t>
            </a:r>
          </a:p>
          <a:p>
            <a:pPr marL="742950" lvl="1" indent="-285750">
              <a:buFont typeface="Arial" pitchFamily="34" charset="0"/>
              <a:buChar char="•"/>
            </a:pPr>
            <a:r>
              <a:rPr lang="en-IN" b="1"/>
              <a:t>Normalization:</a:t>
            </a:r>
            <a:r>
              <a:rPr lang="en-IN"/>
              <a:t> Scales pixel values to a range suitable for the model’s input, ensuring consistency across different images.</a:t>
            </a:r>
          </a:p>
          <a:p>
            <a:pPr marL="742950" lvl="1" indent="-285750">
              <a:buFont typeface="Arial" pitchFamily="34" charset="0"/>
              <a:buChar char="•"/>
            </a:pPr>
            <a:r>
              <a:rPr lang="en-IN" b="1"/>
              <a:t>Channel Adjustment:</a:t>
            </a:r>
            <a:r>
              <a:rPr lang="en-IN"/>
              <a:t> If necessary, adjusts the image format (e.g., converting grayscale to RGB) to match the model’s requirements.</a:t>
            </a:r>
          </a:p>
        </p:txBody>
      </p:sp>
    </p:spTree>
    <p:extLst>
      <p:ext uri="{BB962C8B-B14F-4D97-AF65-F5344CB8AC3E}">
        <p14:creationId xmlns:p14="http://schemas.microsoft.com/office/powerpoint/2010/main" val="50997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1E0723-DAAC-FDFA-2D71-E5F26F0A26F4}"/>
              </a:ext>
            </a:extLst>
          </p:cNvPr>
          <p:cNvSpPr txBox="1"/>
          <p:nvPr/>
        </p:nvSpPr>
        <p:spPr>
          <a:xfrm>
            <a:off x="336883" y="301386"/>
            <a:ext cx="11341769" cy="240065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Model Loading</a:t>
            </a:r>
          </a:p>
          <a:p>
            <a:r>
              <a:rPr lang="en-IN" b="1"/>
              <a:t>Purpose:</a:t>
            </a:r>
            <a:r>
              <a:rPr lang="en-IN"/>
              <a:t> This module is responsible for loading the pre-trained Xception model into memory so that it can be used for making predictions.</a:t>
            </a:r>
          </a:p>
          <a:p>
            <a:pPr>
              <a:buFont typeface="Arial" pitchFamily="34" charset="0"/>
              <a:buChar char="•"/>
            </a:pPr>
            <a:endParaRPr lang="en-IN"/>
          </a:p>
          <a:p>
            <a:r>
              <a:rPr lang="en-IN" b="1"/>
              <a:t>Process:</a:t>
            </a:r>
            <a:endParaRPr lang="en-IN"/>
          </a:p>
          <a:p>
            <a:pPr marL="742950" lvl="1" indent="-285750">
              <a:buFont typeface="Arial" pitchFamily="34" charset="0"/>
              <a:buChar char="•"/>
            </a:pPr>
            <a:r>
              <a:rPr lang="en-IN"/>
              <a:t>The pre-trained model is loaded from storage and remains in memory while the app is running, so it doesn’t need to be reloaded with every prediction.</a:t>
            </a:r>
          </a:p>
          <a:p>
            <a:pPr marL="742950" lvl="1" indent="-285750">
              <a:buFont typeface="Arial" pitchFamily="34" charset="0"/>
              <a:buChar char="•"/>
            </a:pPr>
            <a:r>
              <a:rPr lang="en-IN"/>
              <a:t>This module optimizes the app’s performance by caching the model, ensuring faster predictions.</a:t>
            </a:r>
          </a:p>
        </p:txBody>
      </p:sp>
      <p:sp>
        <p:nvSpPr>
          <p:cNvPr id="7" name="TextBox 6">
            <a:extLst>
              <a:ext uri="{FF2B5EF4-FFF2-40B4-BE49-F238E27FC236}">
                <a16:creationId xmlns:a16="http://schemas.microsoft.com/office/drawing/2014/main" id="{856D5E11-DC61-741F-25B9-68C0532E8C84}"/>
              </a:ext>
            </a:extLst>
          </p:cNvPr>
          <p:cNvSpPr txBox="1"/>
          <p:nvPr/>
        </p:nvSpPr>
        <p:spPr>
          <a:xfrm>
            <a:off x="336882" y="2948333"/>
            <a:ext cx="11614485" cy="240065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Prediction Module</a:t>
            </a:r>
          </a:p>
          <a:p>
            <a:r>
              <a:rPr lang="en-IN" b="1"/>
              <a:t>Purpose:</a:t>
            </a:r>
            <a:r>
              <a:rPr lang="en-IN"/>
              <a:t> This module is where the actual classification takes place. It uses the preprocessed image to make a prediction based on the Xception model.</a:t>
            </a:r>
          </a:p>
          <a:p>
            <a:pPr>
              <a:buFont typeface="Arial" pitchFamily="34" charset="0"/>
              <a:buChar char="•"/>
            </a:pPr>
            <a:endParaRPr lang="en-IN"/>
          </a:p>
          <a:p>
            <a:r>
              <a:rPr lang="en-IN" b="1"/>
              <a:t>Process:</a:t>
            </a:r>
            <a:endParaRPr lang="en-IN"/>
          </a:p>
          <a:p>
            <a:pPr marL="742950" lvl="1" indent="-285750">
              <a:buFont typeface="Arial" pitchFamily="34" charset="0"/>
              <a:buChar char="•"/>
            </a:pPr>
            <a:r>
              <a:rPr lang="en-IN"/>
              <a:t>The preprocessed image is passed to the loaded model, which then performs the classification.</a:t>
            </a:r>
          </a:p>
          <a:p>
            <a:pPr marL="742950" lvl="1" indent="-285750">
              <a:buFont typeface="Arial" pitchFamily="34" charset="0"/>
              <a:buChar char="•"/>
            </a:pPr>
            <a:r>
              <a:rPr lang="en-IN"/>
              <a:t>The model outputs a set of probabilities corresponding to different classes. The class with the highest probability is considered the predicted class.</a:t>
            </a:r>
          </a:p>
        </p:txBody>
      </p:sp>
    </p:spTree>
    <p:extLst>
      <p:ext uri="{BB962C8B-B14F-4D97-AF65-F5344CB8AC3E}">
        <p14:creationId xmlns:p14="http://schemas.microsoft.com/office/powerpoint/2010/main" val="3729975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51721C4-2BCB-C015-3C54-53F64DFF3CAE}"/>
              </a:ext>
            </a:extLst>
          </p:cNvPr>
          <p:cNvSpPr txBox="1"/>
          <p:nvPr/>
        </p:nvSpPr>
        <p:spPr>
          <a:xfrm>
            <a:off x="465221" y="397638"/>
            <a:ext cx="11229474" cy="249299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Display Results</a:t>
            </a:r>
          </a:p>
          <a:p>
            <a:endParaRPr lang="en-IN" sz="2400" b="1"/>
          </a:p>
          <a:p>
            <a:r>
              <a:rPr lang="en-IN" b="1"/>
              <a:t>Components:</a:t>
            </a:r>
            <a:endParaRPr lang="en-IN"/>
          </a:p>
          <a:p>
            <a:pPr marL="742950" lvl="1" indent="-285750">
              <a:buFont typeface="Arial" pitchFamily="34" charset="0"/>
              <a:buChar char="•"/>
            </a:pPr>
            <a:r>
              <a:rPr lang="en-IN" b="1"/>
              <a:t>Display Uploaded Image:</a:t>
            </a:r>
            <a:r>
              <a:rPr lang="en-IN"/>
              <a:t> This component displays the image uploaded by the user so they can visually confirm which image is being classified.</a:t>
            </a:r>
          </a:p>
          <a:p>
            <a:pPr marL="742950" lvl="1" indent="-285750">
              <a:buFont typeface="Arial" pitchFamily="34" charset="0"/>
              <a:buChar char="•"/>
            </a:pPr>
            <a:r>
              <a:rPr lang="en-IN" b="1"/>
              <a:t>Display Prediction Results (Class &amp; Accuracy):</a:t>
            </a:r>
            <a:r>
              <a:rPr lang="en-IN"/>
              <a:t> This component shows the predicted class and its associated confidence score. The result is displayed in an easy-to-read format, giving feedback to the user on the model’s prediction accuracy.</a:t>
            </a:r>
          </a:p>
        </p:txBody>
      </p:sp>
    </p:spTree>
    <p:extLst>
      <p:ext uri="{BB962C8B-B14F-4D97-AF65-F5344CB8AC3E}">
        <p14:creationId xmlns:p14="http://schemas.microsoft.com/office/powerpoint/2010/main" val="3852794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161381-D354-DCA5-F166-B4D0B4AB419F}"/>
              </a:ext>
            </a:extLst>
          </p:cNvPr>
          <p:cNvSpPr txBox="1"/>
          <p:nvPr/>
        </p:nvSpPr>
        <p:spPr>
          <a:xfrm>
            <a:off x="401050" y="1116666"/>
            <a:ext cx="10764254" cy="212365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Frontend: Streamlit</a:t>
            </a:r>
            <a:endParaRPr lang="en-IN" sz="3400" b="1"/>
          </a:p>
          <a:p>
            <a:pPr marL="285750" indent="-285750">
              <a:buFont typeface="Arial" pitchFamily="34" charset="0"/>
              <a:buChar char="•"/>
            </a:pPr>
            <a:r>
              <a:rPr lang="en-IN" err="1"/>
              <a:t>Streamlit is a Python framework used to build interactive web applications. It allows you to easily create user interfaces (like image upload buttons and result displays) without needing extensive frontend coding (like HTML, CSS, or JavaScript).</a:t>
            </a:r>
          </a:p>
          <a:p>
            <a:pPr marL="285750" indent="-285750">
              <a:buFont typeface="Arial" pitchFamily="34" charset="0"/>
              <a:buChar char="•"/>
            </a:pPr>
            <a:r>
              <a:rPr lang="en-IN"/>
              <a:t>It’s simple and effective for building data-driven apps and displaying real-time results to users. Streamlit handles the user interface and makes the app interactive by allowing users to upload images, trigger predictions, and see results.</a:t>
            </a:r>
          </a:p>
        </p:txBody>
      </p:sp>
      <p:sp>
        <p:nvSpPr>
          <p:cNvPr id="7" name="TextBox 6">
            <a:extLst>
              <a:ext uri="{FF2B5EF4-FFF2-40B4-BE49-F238E27FC236}">
                <a16:creationId xmlns:a16="http://schemas.microsoft.com/office/drawing/2014/main" id="{D5F1BE98-B444-575E-EC0B-6A1543E8D4A3}"/>
              </a:ext>
            </a:extLst>
          </p:cNvPr>
          <p:cNvSpPr txBox="1"/>
          <p:nvPr/>
        </p:nvSpPr>
        <p:spPr>
          <a:xfrm>
            <a:off x="401051" y="3617676"/>
            <a:ext cx="10764253" cy="18466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Backend: Python &amp; TensorFlow</a:t>
            </a:r>
          </a:p>
          <a:p>
            <a:pPr marL="285750" indent="-285750">
              <a:buFont typeface="Arial" pitchFamily="34" charset="0"/>
              <a:buChar char="•"/>
            </a:pPr>
            <a:r>
              <a:rPr lang="en-IN"/>
              <a:t>The core of your app runs on Python, where you use the </a:t>
            </a:r>
            <a:r>
              <a:rPr lang="en-IN" b="1"/>
              <a:t>TensorFlow</a:t>
            </a:r>
            <a:r>
              <a:rPr lang="en-IN"/>
              <a:t> framework to load the </a:t>
            </a:r>
            <a:r>
              <a:rPr lang="en-IN" b="1" err="1"/>
              <a:t>Xception</a:t>
            </a:r>
            <a:r>
              <a:rPr lang="en-IN"/>
              <a:t> model, preprocess the images, and make predictions.</a:t>
            </a:r>
          </a:p>
          <a:p>
            <a:pPr marL="285750" indent="-285750">
              <a:buFont typeface="Arial" pitchFamily="34" charset="0"/>
              <a:buChar char="•"/>
            </a:pPr>
            <a:r>
              <a:rPr lang="en-IN"/>
              <a:t>Python is widely used in machine learning and data science because of its simplicity and rich ecosystem of libraries. TensorFlow is a powerful tool for working with machine learning models, and the Xception model is a deep learning architecture that's particularly effective for image classification.</a:t>
            </a:r>
          </a:p>
        </p:txBody>
      </p:sp>
      <p:sp>
        <p:nvSpPr>
          <p:cNvPr id="9" name="TextBox 8">
            <a:extLst>
              <a:ext uri="{FF2B5EF4-FFF2-40B4-BE49-F238E27FC236}">
                <a16:creationId xmlns:a16="http://schemas.microsoft.com/office/drawing/2014/main" id="{A1C1421D-E74A-7750-0F80-D272228A95F4}"/>
              </a:ext>
            </a:extLst>
          </p:cNvPr>
          <p:cNvSpPr txBox="1"/>
          <p:nvPr/>
        </p:nvSpPr>
        <p:spPr>
          <a:xfrm>
            <a:off x="272713" y="158549"/>
            <a:ext cx="60960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latin typeface="Bahnschrift Condensed" panose="020B0502040204020203" pitchFamily="34" charset="0"/>
              </a:rPr>
              <a:t>Technology Stack</a:t>
            </a:r>
            <a:endParaRPr lang="en-IN" sz="4400" b="1">
              <a:latin typeface="Bahnschrift Condensed" panose="020B0502040204020203" pitchFamily="34" charset="0"/>
            </a:endParaRPr>
          </a:p>
        </p:txBody>
      </p:sp>
    </p:spTree>
    <p:extLst>
      <p:ext uri="{BB962C8B-B14F-4D97-AF65-F5344CB8AC3E}">
        <p14:creationId xmlns:p14="http://schemas.microsoft.com/office/powerpoint/2010/main" val="294349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2DA327-6AFE-DB04-0160-5147BE62BF58}"/>
              </a:ext>
            </a:extLst>
          </p:cNvPr>
          <p:cNvSpPr txBox="1"/>
          <p:nvPr/>
        </p:nvSpPr>
        <p:spPr>
          <a:xfrm>
            <a:off x="368970" y="670354"/>
            <a:ext cx="11117178" cy="18466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Machine Learning Model: Xception</a:t>
            </a:r>
          </a:p>
          <a:p>
            <a:pPr marL="285750" indent="-285750">
              <a:buFont typeface="Arial" pitchFamily="34" charset="0"/>
              <a:buChar char="•"/>
            </a:pPr>
            <a:r>
              <a:rPr lang="en-IN" err="1"/>
              <a:t>Xception is a pre-trained neural network model specialized for image classification tasks. When a user uploads an image, this model analyzes it and makes predictions about which class (category) the image belongs to.</a:t>
            </a:r>
          </a:p>
          <a:p>
            <a:pPr marL="285750" indent="-285750">
              <a:buFont typeface="Arial" pitchFamily="34" charset="0"/>
              <a:buChar char="•"/>
            </a:pPr>
            <a:r>
              <a:rPr lang="en-IN"/>
              <a:t>Pre-trained models like Xception are efficient because they’re already trained on large datasets (e.g., ImageNet), which means you can use them directly or fine-tune them for your specific task without having to build a model from scratch.</a:t>
            </a:r>
          </a:p>
        </p:txBody>
      </p:sp>
      <p:sp>
        <p:nvSpPr>
          <p:cNvPr id="7" name="TextBox 6">
            <a:extLst>
              <a:ext uri="{FF2B5EF4-FFF2-40B4-BE49-F238E27FC236}">
                <a16:creationId xmlns:a16="http://schemas.microsoft.com/office/drawing/2014/main" id="{88995048-D984-F4CA-C819-3C3154809FA5}"/>
              </a:ext>
            </a:extLst>
          </p:cNvPr>
          <p:cNvSpPr txBox="1"/>
          <p:nvPr/>
        </p:nvSpPr>
        <p:spPr>
          <a:xfrm>
            <a:off x="368970" y="3301169"/>
            <a:ext cx="11117177" cy="184665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Image Processing: PIL and NumPy</a:t>
            </a:r>
          </a:p>
          <a:p>
            <a:pPr marL="285750" indent="-285750">
              <a:buFont typeface="Arial" pitchFamily="34" charset="0"/>
              <a:buChar char="•"/>
            </a:pPr>
            <a:r>
              <a:rPr lang="en-IN"/>
              <a:t>Before passing the uploaded image to the model, it needs to be resized and normalized. The </a:t>
            </a:r>
            <a:r>
              <a:rPr lang="en-IN" b="1"/>
              <a:t>Pillow (PIL)</a:t>
            </a:r>
            <a:r>
              <a:rPr lang="en-IN"/>
              <a:t> library helps with image processing, such as resizing and format conversion. </a:t>
            </a:r>
            <a:r>
              <a:rPr lang="en-IN" b="1"/>
              <a:t>NumPy</a:t>
            </a:r>
            <a:r>
              <a:rPr lang="en-IN"/>
              <a:t> is used to handle the image data in the form of arrays and perform mathematical operations, such as normalization.</a:t>
            </a:r>
          </a:p>
          <a:p>
            <a:pPr marL="285750" indent="-285750">
              <a:buFont typeface="Arial" pitchFamily="34" charset="0"/>
              <a:buChar char="•"/>
            </a:pPr>
            <a:r>
              <a:rPr lang="en-IN"/>
              <a:t>PIL and NumPy are widely used libraries for image manipulation and efficient handling of large datasets in machine learning workflows.</a:t>
            </a:r>
          </a:p>
        </p:txBody>
      </p:sp>
    </p:spTree>
    <p:extLst>
      <p:ext uri="{BB962C8B-B14F-4D97-AF65-F5344CB8AC3E}">
        <p14:creationId xmlns:p14="http://schemas.microsoft.com/office/powerpoint/2010/main" val="3051175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D0FF58-8972-04DC-33B4-C82CCFDF2F73}"/>
              </a:ext>
            </a:extLst>
          </p:cNvPr>
          <p:cNvSpPr txBox="1"/>
          <p:nvPr/>
        </p:nvSpPr>
        <p:spPr>
          <a:xfrm>
            <a:off x="433134" y="1405604"/>
            <a:ext cx="11085095"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en-IN"/>
              <a:t>You use virtual environments (like myenv and the training environment) to keep your project’s dependencies (like TensorFlow) separate and ensure compatibility between different versions of software.</a:t>
            </a:r>
          </a:p>
          <a:p>
            <a:pPr marL="285750" indent="-285750">
              <a:buFont typeface="Arial" pitchFamily="34" charset="0"/>
              <a:buChar char="•"/>
            </a:pPr>
            <a:r>
              <a:rPr lang="en-IN"/>
              <a:t>Managing environments helps avoid conflicts between different package versions (e.g., TensorFlow 2.15.0 in one environment vs. 2.17.0 in another), making sure your app runs smoothly without version-related issues.</a:t>
            </a:r>
          </a:p>
        </p:txBody>
      </p:sp>
      <p:sp>
        <p:nvSpPr>
          <p:cNvPr id="8" name="TextBox 7">
            <a:extLst>
              <a:ext uri="{FF2B5EF4-FFF2-40B4-BE49-F238E27FC236}">
                <a16:creationId xmlns:a16="http://schemas.microsoft.com/office/drawing/2014/main" id="{6123ADF5-F997-0844-6040-503271F55506}"/>
              </a:ext>
            </a:extLst>
          </p:cNvPr>
          <p:cNvSpPr txBox="1"/>
          <p:nvPr/>
        </p:nvSpPr>
        <p:spPr>
          <a:xfrm>
            <a:off x="433134" y="658232"/>
            <a:ext cx="7202907"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Environment Management: Virtual Environments</a:t>
            </a:r>
          </a:p>
        </p:txBody>
      </p:sp>
    </p:spTree>
    <p:extLst>
      <p:ext uri="{BB962C8B-B14F-4D97-AF65-F5344CB8AC3E}">
        <p14:creationId xmlns:p14="http://schemas.microsoft.com/office/powerpoint/2010/main" val="60413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F23121-8D85-6917-986B-A65DD6CB6AEA}"/>
              </a:ext>
            </a:extLst>
          </p:cNvPr>
          <p:cNvSpPr>
            <a:spLocks noGrp="1"/>
          </p:cNvSpPr>
          <p:nvPr>
            <p:ph idx="1"/>
          </p:nvPr>
        </p:nvSpPr>
        <p:spPr>
          <a:xfrm>
            <a:off x="602087" y="205033"/>
            <a:ext cx="10515600" cy="5446042"/>
          </a:xfrm>
        </p:spPr>
        <p:txBody>
          <a:bodyPr vert="horz" lIns="91440" tIns="45720" rIns="91440" bIns="45720" rtlCol="0" anchor="t">
            <a:normAutofit/>
          </a:bodyPr>
          <a:lstStyle/>
          <a:p>
            <a:pPr marL="0" indent="0">
              <a:buNone/>
            </a:pPr>
            <a:r>
              <a:rPr lang="en-US" sz="1600"/>
              <a:t>1. A Novel Fine-Tuned Deep-Learning-Based Multi-Class Classifier for Severity of Paddy Leaf Diseases</a:t>
            </a:r>
            <a:endParaRPr lang="en-US"/>
          </a:p>
          <a:p>
            <a:pPr marL="0" indent="0">
              <a:buNone/>
            </a:pPr>
            <a:r>
              <a:rPr lang="en-US" sz="1200"/>
              <a:t>Authors: Shweta Lamba, Vinay Kukreja, et al.</a:t>
            </a:r>
            <a:endParaRPr lang="en-US"/>
          </a:p>
          <a:p>
            <a:pPr marL="0" indent="0">
              <a:buNone/>
            </a:pPr>
            <a:r>
              <a:rPr lang="en-US" sz="1200"/>
              <a:t>Published In: Frontiers in Plant Science, 2023</a:t>
            </a:r>
            <a:endParaRPr lang="en-US"/>
          </a:p>
          <a:p>
            <a:pPr marL="0" indent="0">
              <a:buNone/>
            </a:pPr>
            <a:r>
              <a:rPr lang="en-US" sz="1200"/>
              <a:t>Overview: This paper presents a hybrid approach that combines Convolutional Neural Networks (CNN) and Support Vector Machines (SVM) to classify the severity of paddy leaf diseases. The dataset comprises 4,068 images sourced from various online repositories.</a:t>
            </a:r>
            <a:endParaRPr lang="en-US"/>
          </a:p>
          <a:p>
            <a:pPr marL="0" indent="0">
              <a:buNone/>
            </a:pPr>
            <a:r>
              <a:rPr lang="en-US" sz="1200"/>
              <a:t>Methodology: The dataset was augmented using Generative Adversarial Networks (GAN) to improve model training. The model categorizes disease severity into four levels: mild, moderate, severe, and profound.</a:t>
            </a:r>
            <a:endParaRPr lang="en-US"/>
          </a:p>
          <a:p>
            <a:pPr marL="0" indent="0">
              <a:buNone/>
            </a:pPr>
            <a:r>
              <a:rPr lang="en-US" sz="1200"/>
              <a:t>Results: The model achieved an accuracy of 98.43% in predicting the type and intensity of diseases such as bacterial blight, blast, and leaf smut, demonstrating its effectiveness in practical applications.</a:t>
            </a:r>
            <a:endParaRPr lang="en-US"/>
          </a:p>
          <a:p>
            <a:pPr marL="0" indent="0">
              <a:buNone/>
            </a:pPr>
            <a:endParaRPr lang="en-US" sz="1200"/>
          </a:p>
          <a:p>
            <a:pPr marL="0" indent="0">
              <a:buNone/>
            </a:pPr>
            <a:endParaRPr lang="en-US" sz="1200"/>
          </a:p>
          <a:p>
            <a:pPr marL="227965" indent="-227965">
              <a:buNone/>
            </a:pPr>
            <a:r>
              <a:rPr lang="en-US" sz="1600"/>
              <a:t>2. Rice Plant Disease Diagnosing Using Machine Learning Techniques: A Comprehensive Review</a:t>
            </a:r>
          </a:p>
          <a:p>
            <a:pPr marL="0" indent="0">
              <a:buNone/>
            </a:pPr>
            <a:endParaRPr lang="en-US" sz="1200"/>
          </a:p>
          <a:p>
            <a:pPr marL="227965" indent="-227965">
              <a:buFont typeface="Arial"/>
              <a:buChar char="•"/>
            </a:pPr>
            <a:r>
              <a:rPr lang="en-US" sz="1200"/>
              <a:t>Overview: This review article surveys multiple machine learning techniques applied to the diagnosis of rice plant diseases, with a specific focus on CNNs.</a:t>
            </a:r>
            <a:endParaRPr lang="en-US"/>
          </a:p>
          <a:p>
            <a:pPr marL="227965" indent="-227965">
              <a:buFont typeface="Arial"/>
              <a:buChar char="•"/>
            </a:pPr>
            <a:r>
              <a:rPr lang="en-US" sz="1200"/>
              <a:t>Findings: The review discusses the effectiveness and limitations of various approaches, providing a comprehensive understanding of the current state of research in rice disease detection. It highlights the need for improved algorithms and datasets to enhance diagnostic accuracy.</a:t>
            </a:r>
            <a:endParaRPr lang="en-US"/>
          </a:p>
          <a:p>
            <a:pPr marL="0" indent="0">
              <a:buNone/>
            </a:pPr>
            <a:endParaRPr lang="en-US" sz="1200"/>
          </a:p>
          <a:p>
            <a:pPr marL="227965" indent="-227965"/>
            <a:endParaRPr lang="en-US"/>
          </a:p>
        </p:txBody>
      </p:sp>
    </p:spTree>
    <p:extLst>
      <p:ext uri="{BB962C8B-B14F-4D97-AF65-F5344CB8AC3E}">
        <p14:creationId xmlns:p14="http://schemas.microsoft.com/office/powerpoint/2010/main" val="387625266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9260A7-B678-2814-75D1-6CE163A49549}"/>
              </a:ext>
            </a:extLst>
          </p:cNvPr>
          <p:cNvPicPr>
            <a:picLocks noChangeAspect="1"/>
          </p:cNvPicPr>
          <p:nvPr/>
        </p:nvPicPr>
        <p:blipFill>
          <a:blip r:embed="rId2"/>
          <a:stretch>
            <a:fillRect/>
          </a:stretch>
        </p:blipFill>
        <p:spPr>
          <a:xfrm>
            <a:off x="436343" y="1337786"/>
            <a:ext cx="4324954" cy="1609950"/>
          </a:xfrm>
          <a:prstGeom prst="rect">
            <a:avLst/>
          </a:prstGeom>
        </p:spPr>
      </p:pic>
      <p:sp>
        <p:nvSpPr>
          <p:cNvPr id="7" name="TextBox 6">
            <a:extLst>
              <a:ext uri="{FF2B5EF4-FFF2-40B4-BE49-F238E27FC236}">
                <a16:creationId xmlns:a16="http://schemas.microsoft.com/office/drawing/2014/main" id="{7F86D202-2630-C298-C142-E83C89BB360F}"/>
              </a:ext>
            </a:extLst>
          </p:cNvPr>
          <p:cNvSpPr txBox="1"/>
          <p:nvPr/>
        </p:nvSpPr>
        <p:spPr>
          <a:xfrm>
            <a:off x="304800" y="280555"/>
            <a:ext cx="60960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latin typeface="Bahnschrift Condensed" panose="020B0502040204020203" pitchFamily="34" charset="0"/>
              </a:rPr>
              <a:t>Wireframe Designs</a:t>
            </a:r>
            <a:endParaRPr lang="en-IN" sz="4400"/>
          </a:p>
        </p:txBody>
      </p:sp>
      <p:sp>
        <p:nvSpPr>
          <p:cNvPr id="9" name="TextBox 8">
            <a:extLst>
              <a:ext uri="{FF2B5EF4-FFF2-40B4-BE49-F238E27FC236}">
                <a16:creationId xmlns:a16="http://schemas.microsoft.com/office/drawing/2014/main" id="{23A40D9E-07F2-19A9-8E99-51178CA4007B}"/>
              </a:ext>
            </a:extLst>
          </p:cNvPr>
          <p:cNvSpPr txBox="1"/>
          <p:nvPr/>
        </p:nvSpPr>
        <p:spPr>
          <a:xfrm>
            <a:off x="5518484" y="1337786"/>
            <a:ext cx="60960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rial" pitchFamily="34" charset="0"/>
                <a:cs typeface="Arial" pitchFamily="34" charset="0"/>
              </a:rPr>
              <a:t>First, The Web-app is installed in a virtual environment that has been within in a file.</a:t>
            </a:r>
          </a:p>
        </p:txBody>
      </p:sp>
      <p:sp>
        <p:nvSpPr>
          <p:cNvPr id="12" name="TextBox 11">
            <a:extLst>
              <a:ext uri="{FF2B5EF4-FFF2-40B4-BE49-F238E27FC236}">
                <a16:creationId xmlns:a16="http://schemas.microsoft.com/office/drawing/2014/main" id="{D9B8FFB8-5C88-97A4-62F7-28C5E512E6D8}"/>
              </a:ext>
            </a:extLst>
          </p:cNvPr>
          <p:cNvSpPr txBox="1"/>
          <p:nvPr/>
        </p:nvSpPr>
        <p:spPr>
          <a:xfrm>
            <a:off x="5518484" y="2142761"/>
            <a:ext cx="6096000"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rial" pitchFamily="34" charset="0"/>
                <a:cs typeface="Arial" pitchFamily="34" charset="0"/>
              </a:rPr>
              <a:t>Then using the command </a:t>
            </a:r>
            <a:r>
              <a:rPr lang="en-US" b="1" err="1">
                <a:latin typeface="Arial" pitchFamily="34" charset="0"/>
                <a:cs typeface="Arial" pitchFamily="34" charset="0"/>
              </a:rPr>
              <a:t>streamlit run app.py, </a:t>
            </a:r>
            <a:r>
              <a:rPr lang="en-US">
                <a:latin typeface="Arial" pitchFamily="34" charset="0"/>
                <a:cs typeface="Arial" pitchFamily="34" charset="0"/>
              </a:rPr>
              <a:t>the following streamlit code opens the web browser</a:t>
            </a:r>
            <a:r>
              <a:rPr lang="en-US" b="1">
                <a:latin typeface="Arial" pitchFamily="34" charset="0"/>
                <a:cs typeface="Arial" pitchFamily="34" charset="0"/>
              </a:rPr>
              <a:t> </a:t>
            </a:r>
          </a:p>
        </p:txBody>
      </p:sp>
      <p:pic>
        <p:nvPicPr>
          <p:cNvPr id="14" name="Picture 13">
            <a:extLst>
              <a:ext uri="{FF2B5EF4-FFF2-40B4-BE49-F238E27FC236}">
                <a16:creationId xmlns:a16="http://schemas.microsoft.com/office/drawing/2014/main" id="{66650767-826F-5416-131B-82D9B5A1B7C0}"/>
              </a:ext>
            </a:extLst>
          </p:cNvPr>
          <p:cNvPicPr>
            <a:picLocks noChangeAspect="1"/>
          </p:cNvPicPr>
          <p:nvPr/>
        </p:nvPicPr>
        <p:blipFill>
          <a:blip r:embed="rId3"/>
          <a:stretch>
            <a:fillRect/>
          </a:stretch>
        </p:blipFill>
        <p:spPr>
          <a:xfrm>
            <a:off x="413886" y="3896864"/>
            <a:ext cx="5577103" cy="1319461"/>
          </a:xfrm>
          <a:prstGeom prst="rect">
            <a:avLst/>
          </a:prstGeom>
        </p:spPr>
      </p:pic>
      <p:sp>
        <p:nvSpPr>
          <p:cNvPr id="17" name="TextBox 16">
            <a:extLst>
              <a:ext uri="{FF2B5EF4-FFF2-40B4-BE49-F238E27FC236}">
                <a16:creationId xmlns:a16="http://schemas.microsoft.com/office/drawing/2014/main" id="{BE37E3FD-0BC4-72DC-3015-9CA16007952C}"/>
              </a:ext>
            </a:extLst>
          </p:cNvPr>
          <p:cNvSpPr txBox="1"/>
          <p:nvPr/>
        </p:nvSpPr>
        <p:spPr>
          <a:xfrm>
            <a:off x="6842698" y="4007791"/>
            <a:ext cx="4531155" cy="9233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Arial" pitchFamily="34" charset="0"/>
                <a:cs typeface="Arial" pitchFamily="34" charset="0"/>
              </a:rPr>
              <a:t>You can see that, the streamlit app provides the </a:t>
            </a:r>
            <a:r>
              <a:rPr lang="en-US" b="1">
                <a:latin typeface="Arial" pitchFamily="34" charset="0"/>
                <a:cs typeface="Arial" pitchFamily="34" charset="0"/>
              </a:rPr>
              <a:t>Local URL </a:t>
            </a:r>
            <a:r>
              <a:rPr lang="en-US">
                <a:latin typeface="Arial" pitchFamily="34" charset="0"/>
                <a:cs typeface="Arial" pitchFamily="34" charset="0"/>
              </a:rPr>
              <a:t>for the webpage to be opened</a:t>
            </a:r>
          </a:p>
        </p:txBody>
      </p:sp>
    </p:spTree>
    <p:extLst>
      <p:ext uri="{BB962C8B-B14F-4D97-AF65-F5344CB8AC3E}">
        <p14:creationId xmlns:p14="http://schemas.microsoft.com/office/powerpoint/2010/main" val="257738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6A3FF7-6063-6573-9098-21739E257B82}"/>
              </a:ext>
            </a:extLst>
          </p:cNvPr>
          <p:cNvSpPr txBox="1"/>
          <p:nvPr/>
        </p:nvSpPr>
        <p:spPr>
          <a:xfrm>
            <a:off x="208547" y="200344"/>
            <a:ext cx="60960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latin typeface="Bahnschrift Condensed" panose="020B0502040204020203" pitchFamily="34" charset="0"/>
              </a:rPr>
              <a:t>The Final Output!</a:t>
            </a:r>
            <a:endParaRPr lang="en-IN" sz="4400"/>
          </a:p>
        </p:txBody>
      </p:sp>
      <p:pic>
        <p:nvPicPr>
          <p:cNvPr id="7" name="Picture 6">
            <a:extLst>
              <a:ext uri="{FF2B5EF4-FFF2-40B4-BE49-F238E27FC236}">
                <a16:creationId xmlns:a16="http://schemas.microsoft.com/office/drawing/2014/main" id="{A29CDB08-5BCD-5EF7-AA90-81D6E0D7BF71}"/>
              </a:ext>
            </a:extLst>
          </p:cNvPr>
          <p:cNvPicPr>
            <a:picLocks noChangeAspect="1"/>
          </p:cNvPicPr>
          <p:nvPr/>
        </p:nvPicPr>
        <p:blipFill>
          <a:blip r:embed="rId2"/>
          <a:stretch>
            <a:fillRect/>
          </a:stretch>
        </p:blipFill>
        <p:spPr>
          <a:xfrm>
            <a:off x="347384" y="1144914"/>
            <a:ext cx="6086490" cy="1039903"/>
          </a:xfrm>
          <a:prstGeom prst="rect">
            <a:avLst/>
          </a:prstGeom>
        </p:spPr>
      </p:pic>
      <p:pic>
        <p:nvPicPr>
          <p:cNvPr id="9" name="Picture 8">
            <a:extLst>
              <a:ext uri="{FF2B5EF4-FFF2-40B4-BE49-F238E27FC236}">
                <a16:creationId xmlns:a16="http://schemas.microsoft.com/office/drawing/2014/main" id="{838CCD04-53EE-C67D-D52C-A22E571B2693}"/>
              </a:ext>
            </a:extLst>
          </p:cNvPr>
          <p:cNvPicPr>
            <a:picLocks noChangeAspect="1"/>
          </p:cNvPicPr>
          <p:nvPr/>
        </p:nvPicPr>
        <p:blipFill>
          <a:blip r:embed="rId3"/>
          <a:stretch>
            <a:fillRect/>
          </a:stretch>
        </p:blipFill>
        <p:spPr>
          <a:xfrm>
            <a:off x="347384" y="2184817"/>
            <a:ext cx="6086490" cy="3445914"/>
          </a:xfrm>
          <a:prstGeom prst="rect">
            <a:avLst/>
          </a:prstGeom>
        </p:spPr>
      </p:pic>
      <p:sp>
        <p:nvSpPr>
          <p:cNvPr id="11" name="TextBox 10">
            <a:extLst>
              <a:ext uri="{FF2B5EF4-FFF2-40B4-BE49-F238E27FC236}">
                <a16:creationId xmlns:a16="http://schemas.microsoft.com/office/drawing/2014/main" id="{8EC73C8A-2566-CB42-9858-F03A7DB23AAA}"/>
              </a:ext>
            </a:extLst>
          </p:cNvPr>
          <p:cNvSpPr txBox="1"/>
          <p:nvPr/>
        </p:nvSpPr>
        <p:spPr>
          <a:xfrm>
            <a:off x="7134728" y="2094489"/>
            <a:ext cx="4207041" cy="203132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rial" pitchFamily="34" charset="0"/>
                <a:cs typeface="Arial" pitchFamily="34" charset="0"/>
              </a:rPr>
              <a:t>This is the First part of the output where the UI is displayed,</a:t>
            </a:r>
            <a:br>
              <a:rPr lang="en-US" b="1">
                <a:latin typeface="Arial" pitchFamily="34" charset="0"/>
                <a:cs typeface="Arial" pitchFamily="34" charset="0"/>
              </a:rPr>
            </a:br>
            <a:r>
              <a:rPr lang="en-US" b="1">
                <a:latin typeface="Arial" pitchFamily="34" charset="0"/>
                <a:cs typeface="Arial" pitchFamily="34" charset="0"/>
              </a:rPr>
              <a:t>Which asks for the image as the Input.</a:t>
            </a:r>
            <a:br>
              <a:rPr lang="en-US" b="1">
                <a:latin typeface="Arial" pitchFamily="34" charset="0"/>
                <a:cs typeface="Arial" pitchFamily="34" charset="0"/>
              </a:rPr>
            </a:br>
            <a:br>
              <a:rPr lang="en-US" b="1">
                <a:latin typeface="Arial" pitchFamily="34" charset="0"/>
                <a:cs typeface="Arial" pitchFamily="34" charset="0"/>
              </a:rPr>
            </a:br>
            <a:r>
              <a:rPr lang="en-US" b="1">
                <a:latin typeface="Arial" pitchFamily="34" charset="0"/>
                <a:cs typeface="Arial" pitchFamily="34" charset="0"/>
              </a:rPr>
              <a:t>So once the image is given an input, the following will display the output</a:t>
            </a:r>
          </a:p>
        </p:txBody>
      </p:sp>
    </p:spTree>
    <p:extLst>
      <p:ext uri="{BB962C8B-B14F-4D97-AF65-F5344CB8AC3E}">
        <p14:creationId xmlns:p14="http://schemas.microsoft.com/office/powerpoint/2010/main" val="511228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84992D-C588-793B-D6B2-1D7561D41291}"/>
              </a:ext>
            </a:extLst>
          </p:cNvPr>
          <p:cNvPicPr>
            <a:picLocks noChangeAspect="1"/>
          </p:cNvPicPr>
          <p:nvPr/>
        </p:nvPicPr>
        <p:blipFill>
          <a:blip r:embed="rId2"/>
          <a:stretch>
            <a:fillRect/>
          </a:stretch>
        </p:blipFill>
        <p:spPr>
          <a:xfrm>
            <a:off x="438379" y="1185592"/>
            <a:ext cx="7497221" cy="3877216"/>
          </a:xfrm>
          <a:prstGeom prst="rect">
            <a:avLst/>
          </a:prstGeom>
        </p:spPr>
      </p:pic>
      <p:sp>
        <p:nvSpPr>
          <p:cNvPr id="7" name="TextBox 6">
            <a:extLst>
              <a:ext uri="{FF2B5EF4-FFF2-40B4-BE49-F238E27FC236}">
                <a16:creationId xmlns:a16="http://schemas.microsoft.com/office/drawing/2014/main" id="{112D0B91-093D-E357-F7BF-544B1AF9248A}"/>
              </a:ext>
            </a:extLst>
          </p:cNvPr>
          <p:cNvSpPr txBox="1"/>
          <p:nvPr/>
        </p:nvSpPr>
        <p:spPr>
          <a:xfrm>
            <a:off x="8497073" y="1277540"/>
            <a:ext cx="3256548" cy="369331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rial" pitchFamily="34" charset="0"/>
                <a:cs typeface="Arial" pitchFamily="34" charset="0"/>
              </a:rPr>
              <a:t>This is the Second part of the output, where you can see that predict button is given.</a:t>
            </a:r>
          </a:p>
          <a:p>
            <a:r>
              <a:rPr lang="en-US" b="1">
                <a:latin typeface="Arial" pitchFamily="34" charset="0"/>
                <a:cs typeface="Arial" pitchFamily="34" charset="0"/>
              </a:rPr>
              <a:t>Once you click the button, the following input image is driven into the model and the classification happens.</a:t>
            </a:r>
          </a:p>
          <a:p>
            <a:r>
              <a:rPr lang="en-US" b="1">
                <a:latin typeface="Arial" pitchFamily="34" charset="0"/>
                <a:cs typeface="Arial" pitchFamily="34" charset="0"/>
              </a:rPr>
              <a:t>I have designed the code to classify based on classes of images.</a:t>
            </a:r>
            <a:br>
              <a:rPr lang="en-US" b="1">
                <a:latin typeface="Arial" pitchFamily="34" charset="0"/>
                <a:cs typeface="Arial" pitchFamily="34" charset="0"/>
              </a:rPr>
            </a:br>
            <a:r>
              <a:rPr lang="en-US" b="1">
                <a:latin typeface="Arial" pitchFamily="34" charset="0"/>
                <a:cs typeface="Arial" pitchFamily="34" charset="0"/>
              </a:rPr>
              <a:t>So class A is called Bacterial Leaf Blight.</a:t>
            </a:r>
          </a:p>
        </p:txBody>
      </p:sp>
    </p:spTree>
    <p:extLst>
      <p:ext uri="{BB962C8B-B14F-4D97-AF65-F5344CB8AC3E}">
        <p14:creationId xmlns:p14="http://schemas.microsoft.com/office/powerpoint/2010/main" val="3496606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a:extLst>
              <a:ext uri="{FF2B5EF4-FFF2-40B4-BE49-F238E27FC236}">
                <a16:creationId xmlns:a16="http://schemas.microsoft.com/office/drawing/2014/main" id="{18A091AF-1706-15E6-0B07-419152FEAC8C}"/>
              </a:ext>
            </a:extLst>
          </p:cNvPr>
          <p:cNvGraphicFramePr>
            <a:graphicFrameLocks noGrp="1"/>
          </p:cNvGraphicFramePr>
          <p:nvPr>
            <p:ph idx="1"/>
            <p:extLst>
              <p:ext uri="{D42A27DB-BD31-4B8C-83A1-F6EECF244321}">
                <p14:modId xmlns:p14="http://schemas.microsoft.com/office/powerpoint/2010/main" val="1361412515"/>
              </p:ext>
            </p:extLst>
          </p:nvPr>
        </p:nvGraphicFramePr>
        <p:xfrm>
          <a:off x="838200" y="1568951"/>
          <a:ext cx="10515600" cy="33172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948369595"/>
                    </a:ext>
                  </a:extLst>
                </a:gridCol>
                <a:gridCol w="3505200">
                  <a:extLst>
                    <a:ext uri="{9D8B030D-6E8A-4147-A177-3AD203B41FA5}">
                      <a16:colId xmlns:a16="http://schemas.microsoft.com/office/drawing/2014/main" val="3930065293"/>
                    </a:ext>
                  </a:extLst>
                </a:gridCol>
                <a:gridCol w="3505200">
                  <a:extLst>
                    <a:ext uri="{9D8B030D-6E8A-4147-A177-3AD203B41FA5}">
                      <a16:colId xmlns:a16="http://schemas.microsoft.com/office/drawing/2014/main" val="1527112770"/>
                    </a:ext>
                  </a:extLst>
                </a:gridCol>
              </a:tblGrid>
              <a:tr h="370840">
                <a:tc>
                  <a:txBody>
                    <a:bodyPr/>
                    <a:lstStyle/>
                    <a:p>
                      <a:r>
                        <a:rPr lang="en-US"/>
                        <a:t>Module</a:t>
                      </a:r>
                      <a:endParaRPr lang="en-IN"/>
                    </a:p>
                  </a:txBody>
                  <a:tcPr/>
                </a:tc>
                <a:tc>
                  <a:txBody>
                    <a:bodyPr/>
                    <a:lstStyle/>
                    <a:p>
                      <a:r>
                        <a:rPr lang="en-US"/>
                        <a:t>Wireframe</a:t>
                      </a:r>
                      <a:r>
                        <a:rPr lang="en-US" baseline="0"/>
                        <a:t> design Name</a:t>
                      </a:r>
                      <a:endParaRPr lang="en-IN"/>
                    </a:p>
                  </a:txBody>
                  <a:tcPr/>
                </a:tc>
                <a:tc>
                  <a:txBody>
                    <a:bodyPr/>
                    <a:lstStyle/>
                    <a:p>
                      <a:r>
                        <a:rPr lang="en-US"/>
                        <a:t>Student Associated(RollNo,Name)</a:t>
                      </a:r>
                      <a:endParaRPr lang="en-IN"/>
                    </a:p>
                  </a:txBody>
                  <a:tcPr/>
                </a:tc>
                <a:extLst>
                  <a:ext uri="{0D108BD9-81ED-4DB2-BD59-A6C34878D82A}">
                    <a16:rowId xmlns:a16="http://schemas.microsoft.com/office/drawing/2014/main" val="919914114"/>
                  </a:ext>
                </a:extLst>
              </a:tr>
              <a:tr h="370840">
                <a:tc>
                  <a:txBody>
                    <a:bodyPr/>
                    <a:lstStyle/>
                    <a:p>
                      <a:pPr lvl="0">
                        <a:buNone/>
                      </a:pPr>
                      <a:r>
                        <a:rPr lang="en-US" sz="1200" b="0" i="0" u="none" strike="noStrike" noProof="0">
                          <a:latin typeface="Calibri"/>
                        </a:rPr>
                        <a:t>image uploads and displaying results</a:t>
                      </a:r>
                      <a:endParaRPr lang="en-US"/>
                    </a:p>
                  </a:txBody>
                  <a:tcPr/>
                </a:tc>
                <a:tc>
                  <a:txBody>
                    <a:bodyPr/>
                    <a:lstStyle/>
                    <a:p>
                      <a:r>
                        <a:rPr lang="en-US" err="1"/>
                        <a:t>UserInterface </a:t>
                      </a:r>
                    </a:p>
                  </a:txBody>
                  <a:tcPr/>
                </a:tc>
                <a:tc>
                  <a:txBody>
                    <a:bodyPr/>
                    <a:lstStyle/>
                    <a:p>
                      <a:r>
                        <a:rPr lang="en-US" err="1"/>
                        <a:t>Darneshwar S (CB.EN.U4CSE21309)</a:t>
                      </a:r>
                    </a:p>
                  </a:txBody>
                  <a:tcPr/>
                </a:tc>
                <a:extLst>
                  <a:ext uri="{0D108BD9-81ED-4DB2-BD59-A6C34878D82A}">
                    <a16:rowId xmlns:a16="http://schemas.microsoft.com/office/drawing/2014/main" val="3868857983"/>
                  </a:ext>
                </a:extLst>
              </a:tr>
              <a:tr h="370840">
                <a:tc>
                  <a:txBody>
                    <a:bodyPr/>
                    <a:lstStyle/>
                    <a:p>
                      <a:pPr lvl="0">
                        <a:buNone/>
                      </a:pPr>
                      <a:r>
                        <a:rPr lang="en-IN" sz="1200" b="0" i="0" u="none" strike="noStrike" noProof="0">
                          <a:latin typeface="Calibri"/>
                        </a:rPr>
                        <a:t>Preprocesses images for analysis</a:t>
                      </a:r>
                      <a:endParaRPr lang="en-US"/>
                    </a:p>
                  </a:txBody>
                  <a:tcPr/>
                </a:tc>
                <a:tc>
                  <a:txBody>
                    <a:bodyPr/>
                    <a:lstStyle/>
                    <a:p>
                      <a:pPr lvl="0">
                        <a:buNone/>
                      </a:pPr>
                      <a:r>
                        <a:rPr lang="en-US" sz="1800" b="0" i="0" u="none" strike="noStrike" noProof="0" err="1">
                          <a:solidFill>
                            <a:srgbClr val="000000"/>
                          </a:solidFill>
                          <a:latin typeface="Calibri"/>
                        </a:rPr>
                        <a:t>ImageProcessing </a:t>
                      </a:r>
                      <a:endParaRPr lang="en-US"/>
                    </a:p>
                  </a:txBody>
                  <a:tcPr/>
                </a:tc>
                <a:tc>
                  <a:txBody>
                    <a:bodyPr/>
                    <a:lstStyle/>
                    <a:p>
                      <a:pPr lvl="0">
                        <a:buNone/>
                      </a:pPr>
                      <a:r>
                        <a:rPr lang="en-US" sz="1800" b="0" i="0" u="none" strike="noStrike" noProof="0" err="1">
                          <a:solidFill>
                            <a:srgbClr val="000000"/>
                          </a:solidFill>
                          <a:latin typeface="Calibri"/>
                        </a:rPr>
                        <a:t>Darneshwar S(CB.EN.U4CSE21309)</a:t>
                      </a:r>
                      <a:endParaRPr lang="en-US"/>
                    </a:p>
                  </a:txBody>
                  <a:tcPr/>
                </a:tc>
                <a:extLst>
                  <a:ext uri="{0D108BD9-81ED-4DB2-BD59-A6C34878D82A}">
                    <a16:rowId xmlns:a16="http://schemas.microsoft.com/office/drawing/2014/main" val="3990202208"/>
                  </a:ext>
                </a:extLst>
              </a:tr>
              <a:tr h="370840">
                <a:tc>
                  <a:txBody>
                    <a:bodyPr/>
                    <a:lstStyle/>
                    <a:p>
                      <a:pPr marL="0" lvl="0" indent="0" algn="l">
                        <a:lnSpc>
                          <a:spcPct val="100000"/>
                        </a:lnSpc>
                        <a:spcBef>
                          <a:spcPct val="0"/>
                        </a:spcBef>
                        <a:spcAft>
                          <a:spcPct val="0"/>
                        </a:spcAft>
                        <a:buNone/>
                      </a:pPr>
                      <a:r>
                        <a:rPr lang="en-IN" sz="1200" b="0" i="0" u="none" strike="noStrike" noProof="0">
                          <a:latin typeface="Calibri"/>
                        </a:rPr>
                        <a:t>Implements deep learning models to classify paddy diseases.</a:t>
                      </a:r>
                      <a:endParaRPr lang="en-US"/>
                    </a:p>
                    <a:p>
                      <a:pPr lvl="0">
                        <a:buNone/>
                      </a:pPr>
                      <a:endParaRPr lang="en-IN"/>
                    </a:p>
                  </a:txBody>
                  <a:tcPr/>
                </a:tc>
                <a:tc>
                  <a:txBody>
                    <a:bodyPr/>
                    <a:lstStyle/>
                    <a:p>
                      <a:r>
                        <a:rPr lang="en-IN" err="1"/>
                        <a:t>DiseaseClassification</a:t>
                      </a:r>
                    </a:p>
                  </a:txBody>
                  <a:tcPr/>
                </a:tc>
                <a:tc>
                  <a:txBody>
                    <a:bodyPr/>
                    <a:lstStyle/>
                    <a:p>
                      <a:pPr lvl="0">
                        <a:buNone/>
                      </a:pPr>
                      <a:r>
                        <a:rPr lang="en-US" sz="1800" b="0" i="0" u="none" strike="noStrike" noProof="0" err="1">
                          <a:solidFill>
                            <a:srgbClr val="000000"/>
                          </a:solidFill>
                          <a:latin typeface="Calibri"/>
                        </a:rPr>
                        <a:t>Darneshwar S (CB.EN.U4CSE21309)</a:t>
                      </a:r>
                      <a:endParaRPr lang="en-US"/>
                    </a:p>
                  </a:txBody>
                  <a:tcPr/>
                </a:tc>
                <a:extLst>
                  <a:ext uri="{0D108BD9-81ED-4DB2-BD59-A6C34878D82A}">
                    <a16:rowId xmlns:a16="http://schemas.microsoft.com/office/drawing/2014/main" val="3612333205"/>
                  </a:ext>
                </a:extLst>
              </a:tr>
              <a:tr h="370840">
                <a:tc>
                  <a:txBody>
                    <a:bodyPr/>
                    <a:lstStyle/>
                    <a:p>
                      <a:pPr marL="0" lvl="0" indent="0" algn="l">
                        <a:lnSpc>
                          <a:spcPct val="100000"/>
                        </a:lnSpc>
                        <a:spcBef>
                          <a:spcPct val="0"/>
                        </a:spcBef>
                        <a:spcAft>
                          <a:spcPct val="0"/>
                        </a:spcAft>
                        <a:buNone/>
                      </a:pPr>
                      <a:r>
                        <a:rPr lang="en-IN" sz="1200" b="0" i="0" u="none" strike="noStrike" noProof="0">
                          <a:latin typeface="Calibri"/>
                        </a:rPr>
                        <a:t>Manages user data, uploaded images, and logs of disease detection results.</a:t>
                      </a:r>
                      <a:endParaRPr lang="en-US"/>
                    </a:p>
                    <a:p>
                      <a:pPr lvl="0">
                        <a:buNone/>
                      </a:pPr>
                      <a:endParaRPr lang="en-IN"/>
                    </a:p>
                  </a:txBody>
                  <a:tcPr/>
                </a:tc>
                <a:tc>
                  <a:txBody>
                    <a:bodyPr/>
                    <a:lstStyle/>
                    <a:p>
                      <a:r>
                        <a:rPr lang="en-IN"/>
                        <a:t>Database management</a:t>
                      </a:r>
                    </a:p>
                  </a:txBody>
                  <a:tcPr/>
                </a:tc>
                <a:tc>
                  <a:txBody>
                    <a:bodyPr/>
                    <a:lstStyle/>
                    <a:p>
                      <a:pPr lvl="0">
                        <a:buNone/>
                      </a:pPr>
                      <a:r>
                        <a:rPr lang="en-US" sz="1800" b="0" i="0" u="none" strike="noStrike" noProof="0" err="1">
                          <a:solidFill>
                            <a:srgbClr val="000000"/>
                          </a:solidFill>
                          <a:latin typeface="Calibri"/>
                        </a:rPr>
                        <a:t>Darneshwar S(CB.EN.U4CSE21309)</a:t>
                      </a:r>
                      <a:endParaRPr lang="en-US"/>
                    </a:p>
                  </a:txBody>
                  <a:tcPr/>
                </a:tc>
                <a:extLst>
                  <a:ext uri="{0D108BD9-81ED-4DB2-BD59-A6C34878D82A}">
                    <a16:rowId xmlns:a16="http://schemas.microsoft.com/office/drawing/2014/main" val="168168312"/>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15127111"/>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383738344"/>
                  </a:ext>
                </a:extLst>
              </a:tr>
            </a:tbl>
          </a:graphicData>
        </a:graphic>
      </p:graphicFrame>
      <p:sp>
        <p:nvSpPr>
          <p:cNvPr id="10" name="TextBox 9">
            <a:extLst>
              <a:ext uri="{FF2B5EF4-FFF2-40B4-BE49-F238E27FC236}">
                <a16:creationId xmlns:a16="http://schemas.microsoft.com/office/drawing/2014/main" id="{FB5A15EF-4752-F147-8462-60B3C8A67320}"/>
              </a:ext>
            </a:extLst>
          </p:cNvPr>
          <p:cNvSpPr txBox="1"/>
          <p:nvPr/>
        </p:nvSpPr>
        <p:spPr>
          <a:xfrm>
            <a:off x="368969" y="424934"/>
            <a:ext cx="60960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latin typeface="Bahnschrift Condensed" panose="020B0502040204020203" pitchFamily="34" charset="0"/>
              </a:rPr>
              <a:t>UI Wireframe Designs</a:t>
            </a:r>
            <a:endParaRPr lang="en-IN" sz="4400"/>
          </a:p>
        </p:txBody>
      </p:sp>
    </p:spTree>
    <p:extLst>
      <p:ext uri="{BB962C8B-B14F-4D97-AF65-F5344CB8AC3E}">
        <p14:creationId xmlns:p14="http://schemas.microsoft.com/office/powerpoint/2010/main" val="3506444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A60BB0E-DFFF-1BC9-161A-FCCC8188E858}"/>
              </a:ext>
            </a:extLst>
          </p:cNvPr>
          <p:cNvSpPr txBox="1"/>
          <p:nvPr/>
        </p:nvSpPr>
        <p:spPr>
          <a:xfrm>
            <a:off x="368969" y="1533437"/>
            <a:ext cx="10860505" cy="101566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t>User Interface Initialization:</a:t>
            </a:r>
          </a:p>
          <a:p>
            <a:pPr marL="285750" indent="-285750">
              <a:buFont typeface="Arial" pitchFamily="34" charset="0"/>
              <a:buChar char="•"/>
            </a:pPr>
            <a:r>
              <a:rPr lang="en-IN"/>
              <a:t>When the user accesses the app, the Streamlit interface is initialized. This includes the title and any introductory text that describes the purpose of the application.</a:t>
            </a:r>
          </a:p>
        </p:txBody>
      </p:sp>
      <p:sp>
        <p:nvSpPr>
          <p:cNvPr id="9" name="TextBox 8">
            <a:extLst>
              <a:ext uri="{FF2B5EF4-FFF2-40B4-BE49-F238E27FC236}">
                <a16:creationId xmlns:a16="http://schemas.microsoft.com/office/drawing/2014/main" id="{BD422C8A-FC9A-703F-65BD-B6D073A97A24}"/>
              </a:ext>
            </a:extLst>
          </p:cNvPr>
          <p:cNvSpPr txBox="1"/>
          <p:nvPr/>
        </p:nvSpPr>
        <p:spPr>
          <a:xfrm>
            <a:off x="368969" y="424934"/>
            <a:ext cx="6096000" cy="76944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a:latin typeface="Bahnschrift Condensed" panose="020B0502040204020203" pitchFamily="34" charset="0"/>
              </a:rPr>
              <a:t>Working of the product</a:t>
            </a:r>
            <a:endParaRPr lang="en-IN" sz="4400"/>
          </a:p>
        </p:txBody>
      </p:sp>
      <p:sp>
        <p:nvSpPr>
          <p:cNvPr id="10" name="Rectangle 1">
            <a:extLst>
              <a:ext uri="{FF2B5EF4-FFF2-40B4-BE49-F238E27FC236}">
                <a16:creationId xmlns:a16="http://schemas.microsoft.com/office/drawing/2014/main" id="{E3139E24-0F68-F3EB-F9AE-0DDC548EDAA5}"/>
              </a:ext>
            </a:extLst>
          </p:cNvPr>
          <p:cNvSpPr>
            <a:spLocks noChangeArrowheads="1"/>
          </p:cNvSpPr>
          <p:nvPr/>
        </p:nvSpPr>
        <p:spPr bwMode="auto">
          <a:xfrm>
            <a:off x="368969" y="3026949"/>
            <a:ext cx="1086050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a:ln>
                  <a:noFill/>
                </a:ln>
                <a:solidFill>
                  <a:schemeClr val="tx1"/>
                </a:solidFill>
                <a:effectLst/>
                <a:latin typeface="Arial" pitchFamily="34" charset="0"/>
                <a:cs typeface="Arial" pitchFamily="34" charset="0"/>
              </a:rPr>
              <a:t>Image Upload</a:t>
            </a:r>
            <a:r>
              <a:rPr kumimoji="0" lang="en-US" altLang="en-US" b="0" i="0" u="none" strike="noStrike" cap="none" normalizeH="0" baseline="0">
                <a:ln>
                  <a:noFill/>
                </a:ln>
                <a:solidFill>
                  <a:schemeClr val="tx1"/>
                </a:solidFill>
                <a:effectLst/>
                <a:latin typeface="Arial" pitchFamily="34" charset="0"/>
                <a:cs typeface="Arial"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cs typeface="Arial" pitchFamily="34" charset="0"/>
              </a:rPr>
              <a:t>Feature</a:t>
            </a:r>
            <a:r>
              <a:rPr kumimoji="0" lang="en-US" altLang="en-US" b="0" i="0" u="none" strike="noStrike" cap="none" normalizeH="0" baseline="0">
                <a:ln>
                  <a:noFill/>
                </a:ln>
                <a:solidFill>
                  <a:schemeClr val="tx1"/>
                </a:solidFill>
                <a:effectLst/>
                <a:latin typeface="Arial" pitchFamily="34" charset="0"/>
                <a:cs typeface="Arial" pitchFamily="34" charset="0"/>
              </a:rPr>
              <a:t>: Users can upload an image of paddy plants to classify potential diseases.</a:t>
            </a:r>
          </a:p>
          <a:p>
            <a:pPr marR="0" lvl="0" algn="l" defTabSz="914400" rtl="0" eaLnBrk="0" fontAlgn="base" latinLnBrk="0" hangingPunct="0">
              <a:lnSpc>
                <a:spcPct val="100000"/>
              </a:lnSpc>
              <a:spcBef>
                <a:spcPct val="0"/>
              </a:spcBef>
              <a:spcAft>
                <a:spcPct val="0"/>
              </a:spcAft>
              <a:buClrTx/>
              <a:buSzTx/>
            </a:pP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cs typeface="Arial" pitchFamily="34" charset="0"/>
              </a:rPr>
              <a:t>Implementation</a:t>
            </a:r>
            <a:r>
              <a:rPr kumimoji="0" lang="en-US" altLang="en-US" b="0" i="0" u="none" strike="noStrike" cap="none" normalizeH="0" baseline="0">
                <a:ln>
                  <a:noFill/>
                </a:ln>
                <a:solidFill>
                  <a:schemeClr val="tx1"/>
                </a:solidFill>
                <a:effectLst/>
                <a:latin typeface="Arial" pitchFamily="34" charset="0"/>
                <a:cs typeface="Arial" pitchFamily="34" charset="0"/>
              </a:rPr>
              <a:t>: The </a:t>
            </a:r>
            <a:r>
              <a:rPr kumimoji="0" lang="en-US" altLang="en-US" b="1" i="0" u="none" strike="noStrike" cap="none" normalizeH="0" baseline="0" err="1">
                <a:ln>
                  <a:noFill/>
                </a:ln>
                <a:solidFill>
                  <a:schemeClr val="tx1"/>
                </a:solidFill>
                <a:effectLst/>
                <a:latin typeface="Arial" pitchFamily="34" charset="0"/>
                <a:cs typeface="Arial" pitchFamily="34" charset="0"/>
              </a:rPr>
              <a:t>st.file_uploader </a:t>
            </a:r>
            <a:r>
              <a:rPr kumimoji="0" lang="en-US" altLang="en-US" b="0" i="0" u="none" strike="noStrike" cap="none" normalizeH="0" baseline="0">
                <a:ln>
                  <a:noFill/>
                </a:ln>
                <a:solidFill>
                  <a:schemeClr val="tx1"/>
                </a:solidFill>
                <a:effectLst/>
                <a:latin typeface="Arial" pitchFamily="34" charset="0"/>
                <a:cs typeface="Arial" pitchFamily="34" charset="0"/>
              </a:rPr>
              <a:t>function creates a file upload button on the interface. Users can select an image file (e.g., JPG or PNG) from their local machine. Once uploaded, the app uses </a:t>
            </a:r>
            <a:r>
              <a:rPr kumimoji="0" lang="en-US" altLang="en-US" b="1" i="0" u="none" strike="noStrike" cap="none" normalizeH="0" baseline="0" err="1">
                <a:ln>
                  <a:noFill/>
                </a:ln>
                <a:solidFill>
                  <a:schemeClr val="tx1"/>
                </a:solidFill>
                <a:effectLst/>
                <a:latin typeface="Arial" pitchFamily="34" charset="0"/>
                <a:cs typeface="Arial" pitchFamily="34" charset="0"/>
              </a:rPr>
              <a:t>st.image </a:t>
            </a:r>
            <a:r>
              <a:rPr kumimoji="0" lang="en-US" altLang="en-US" b="0" i="0" u="none" strike="noStrike" cap="none" normalizeH="0" baseline="0">
                <a:ln>
                  <a:noFill/>
                </a:ln>
                <a:solidFill>
                  <a:schemeClr val="tx1"/>
                </a:solidFill>
                <a:effectLst/>
                <a:latin typeface="Arial" pitchFamily="34" charset="0"/>
                <a:cs typeface="Arial" pitchFamily="34" charset="0"/>
              </a:rPr>
              <a:t>to display the image on the screen.</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283983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69CC653-FC4E-0C43-2A24-187137BED521}"/>
              </a:ext>
            </a:extLst>
          </p:cNvPr>
          <p:cNvSpPr>
            <a:spLocks noChangeArrowheads="1"/>
          </p:cNvSpPr>
          <p:nvPr/>
        </p:nvSpPr>
        <p:spPr bwMode="auto">
          <a:xfrm>
            <a:off x="401052" y="504146"/>
            <a:ext cx="10539663"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a:ln>
                  <a:noFill/>
                </a:ln>
                <a:solidFill>
                  <a:schemeClr val="tx1"/>
                </a:solidFill>
                <a:effectLst/>
                <a:latin typeface="Arial" pitchFamily="34" charset="0"/>
                <a:cs typeface="Arial" pitchFamily="34" charset="0"/>
              </a:rPr>
              <a:t>Model Loading</a:t>
            </a:r>
            <a:r>
              <a:rPr kumimoji="0" lang="en-US" altLang="en-US" sz="2400" b="0" i="0" u="none" strike="noStrike" cap="none" normalizeH="0" baseline="0">
                <a:ln>
                  <a:noFill/>
                </a:ln>
                <a:solidFill>
                  <a:schemeClr val="tx1"/>
                </a:solidFill>
                <a:effectLst/>
                <a:latin typeface="Arial" pitchFamily="34" charset="0"/>
                <a:cs typeface="Arial"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cs typeface="Arial" pitchFamily="34" charset="0"/>
              </a:rPr>
              <a:t>Feature</a:t>
            </a:r>
            <a:r>
              <a:rPr kumimoji="0" lang="en-US" altLang="en-US" b="0" i="0" u="none" strike="noStrike" cap="none" normalizeH="0" baseline="0">
                <a:ln>
                  <a:noFill/>
                </a:ln>
                <a:solidFill>
                  <a:schemeClr val="tx1"/>
                </a:solidFill>
                <a:effectLst/>
                <a:latin typeface="Arial" pitchFamily="34" charset="0"/>
                <a:cs typeface="Arial" pitchFamily="34" charset="0"/>
              </a:rPr>
              <a:t>: The app loads the pre-trained Xception model, which has been trained on a dataset of paddy diseases.</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cs typeface="Arial" pitchFamily="34" charset="0"/>
              </a:rPr>
              <a:t>Implementation</a:t>
            </a:r>
            <a:r>
              <a:rPr kumimoji="0" lang="en-US" altLang="en-US" b="0" i="0" u="none" strike="noStrike" cap="none" normalizeH="0" baseline="0">
                <a:ln>
                  <a:noFill/>
                </a:ln>
                <a:solidFill>
                  <a:schemeClr val="tx1"/>
                </a:solidFill>
                <a:effectLst/>
                <a:latin typeface="Arial" pitchFamily="34" charset="0"/>
                <a:cs typeface="Arial" pitchFamily="34" charset="0"/>
              </a:rPr>
              <a:t>: The model is loaded using </a:t>
            </a:r>
            <a:r>
              <a:rPr kumimoji="0" lang="en-US" altLang="en-US" b="1" i="0" u="none" strike="noStrike" cap="none" normalizeH="0" baseline="0" err="1">
                <a:ln>
                  <a:noFill/>
                </a:ln>
                <a:solidFill>
                  <a:schemeClr val="tx1"/>
                </a:solidFill>
                <a:effectLst/>
                <a:latin typeface="Arial" pitchFamily="34" charset="0"/>
                <a:cs typeface="Arial" pitchFamily="34" charset="0"/>
              </a:rPr>
              <a:t>load_model </a:t>
            </a:r>
            <a:r>
              <a:rPr kumimoji="0" lang="en-US" altLang="en-US" b="0" i="0" u="none" strike="noStrike" cap="none" normalizeH="0" baseline="0">
                <a:ln>
                  <a:noFill/>
                </a:ln>
                <a:solidFill>
                  <a:schemeClr val="tx1"/>
                </a:solidFill>
                <a:effectLst/>
                <a:latin typeface="Arial" pitchFamily="34" charset="0"/>
                <a:cs typeface="Arial" pitchFamily="34" charset="0"/>
              </a:rPr>
              <a:t>from TensorFlow. To enhance performance and minimize loading time, the model loading process is cached with </a:t>
            </a:r>
            <a:r>
              <a:rPr kumimoji="0" lang="en-US" altLang="en-US" b="1" i="0" u="none" strike="noStrike" cap="none" normalizeH="0" baseline="0" err="1">
                <a:ln>
                  <a:noFill/>
                </a:ln>
                <a:solidFill>
                  <a:schemeClr val="tx1"/>
                </a:solidFill>
                <a:effectLst/>
                <a:latin typeface="Arial" pitchFamily="34" charset="0"/>
                <a:cs typeface="Arial" pitchFamily="34" charset="0"/>
              </a:rPr>
              <a:t>st.cache</a:t>
            </a:r>
            <a:r>
              <a:rPr kumimoji="0" lang="en-US" altLang="en-US" b="0" i="0" u="none" strike="noStrike" cap="none" normalizeH="0" baseline="0">
                <a:ln>
                  <a:noFill/>
                </a:ln>
                <a:solidFill>
                  <a:schemeClr val="tx1"/>
                </a:solidFill>
                <a:effectLst/>
                <a:latin typeface="Arial" pitchFamily="34" charset="0"/>
                <a:cs typeface="Arial" pitchFamily="34" charset="0"/>
              </a:rPr>
              <a:t>, ensuring the model is loaded only once during the app session.</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
        <p:nvSpPr>
          <p:cNvPr id="6" name="TextBox 5">
            <a:extLst>
              <a:ext uri="{FF2B5EF4-FFF2-40B4-BE49-F238E27FC236}">
                <a16:creationId xmlns:a16="http://schemas.microsoft.com/office/drawing/2014/main" id="{957D2307-468A-99E3-DD5B-9E61CE2F98C2}"/>
              </a:ext>
            </a:extLst>
          </p:cNvPr>
          <p:cNvSpPr txBox="1"/>
          <p:nvPr/>
        </p:nvSpPr>
        <p:spPr>
          <a:xfrm>
            <a:off x="401052" y="2904803"/>
            <a:ext cx="10539662" cy="212365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b="1">
                <a:latin typeface="Arial" pitchFamily="34" charset="0"/>
                <a:cs typeface="Arial" pitchFamily="34" charset="0"/>
              </a:rPr>
              <a:t>Image Preprocessing:</a:t>
            </a:r>
          </a:p>
          <a:p>
            <a:pPr marL="285750" indent="-285750">
              <a:buFont typeface="Arial" pitchFamily="34" charset="0"/>
              <a:buChar char="•"/>
            </a:pPr>
            <a:r>
              <a:rPr lang="en-IN" b="1"/>
              <a:t>Feature</a:t>
            </a:r>
            <a:r>
              <a:rPr lang="en-IN"/>
              <a:t>: The uploaded image needs to be preprocessed to match the input requirements of the Xception model.</a:t>
            </a:r>
          </a:p>
          <a:p>
            <a:endParaRPr lang="en-IN"/>
          </a:p>
          <a:p>
            <a:pPr marL="285750" indent="-285750">
              <a:buFont typeface="Arial" pitchFamily="34" charset="0"/>
              <a:buChar char="•"/>
            </a:pPr>
            <a:r>
              <a:rPr lang="en-IN" b="1"/>
              <a:t>Implementation</a:t>
            </a:r>
            <a:r>
              <a:rPr lang="en-IN"/>
              <a:t>: The uploaded image is resized to the model's input size (299x299 pixels). It is then normalized (typically scaled to a range of 0 to 1) and expanded in dimensions to fit the expected input shape for the model (usually a batch size is added). This is essential for the model to interpret the input correctly.</a:t>
            </a:r>
          </a:p>
        </p:txBody>
      </p:sp>
    </p:spTree>
    <p:extLst>
      <p:ext uri="{BB962C8B-B14F-4D97-AF65-F5344CB8AC3E}">
        <p14:creationId xmlns:p14="http://schemas.microsoft.com/office/powerpoint/2010/main" val="234514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A0BEDB6-69DE-A455-4124-393A61501866}"/>
              </a:ext>
            </a:extLst>
          </p:cNvPr>
          <p:cNvSpPr>
            <a:spLocks noChangeArrowheads="1"/>
          </p:cNvSpPr>
          <p:nvPr/>
        </p:nvSpPr>
        <p:spPr bwMode="auto">
          <a:xfrm>
            <a:off x="433136" y="486235"/>
            <a:ext cx="10234863"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pPr>
            <a:r>
              <a:rPr kumimoji="0" lang="en-US" altLang="en-US" sz="2400" b="1" i="0" u="none" strike="noStrike" cap="none" normalizeH="0" baseline="0">
                <a:ln>
                  <a:noFill/>
                </a:ln>
                <a:solidFill>
                  <a:schemeClr val="tx1"/>
                </a:solidFill>
                <a:effectLst/>
                <a:latin typeface="Arial" pitchFamily="34" charset="0"/>
              </a:rPr>
              <a:t>Prediction</a:t>
            </a:r>
            <a:r>
              <a:rPr kumimoji="0" lang="en-US" altLang="en-US" sz="2400" b="0" i="0" u="none" strike="noStrike" cap="none" normalizeH="0" baseline="0">
                <a:ln>
                  <a:noFill/>
                </a:ln>
                <a:solidFill>
                  <a:schemeClr val="tx1"/>
                </a:solidFill>
                <a:effectLst/>
                <a:latin typeface="Arial"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rPr>
              <a:t>Feature</a:t>
            </a:r>
            <a:r>
              <a:rPr kumimoji="0" lang="en-US" altLang="en-US" b="0" i="0" u="none" strike="noStrike" cap="none" normalizeH="0" baseline="0">
                <a:ln>
                  <a:noFill/>
                </a:ln>
                <a:solidFill>
                  <a:schemeClr val="tx1"/>
                </a:solidFill>
                <a:effectLst/>
                <a:latin typeface="Arial" pitchFamily="34" charset="0"/>
              </a:rPr>
              <a:t>: The preprocessed image is classified using the Xception model.</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endParaRPr kumimoji="0" lang="en-US" altLang="en-US" b="0" i="0" u="none" strike="noStrike" cap="none" normalizeH="0" baseline="0">
              <a:ln>
                <a:noFill/>
              </a:ln>
              <a:solidFill>
                <a:schemeClr val="tx1"/>
              </a:solidFill>
              <a:effectLst/>
              <a:latin typeface="Arial"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rPr>
              <a:t>Implementation</a:t>
            </a:r>
            <a:r>
              <a:rPr kumimoji="0" lang="en-US" altLang="en-US" b="0" i="0" u="none" strike="noStrike" cap="none" normalizeH="0" baseline="0">
                <a:ln>
                  <a:noFill/>
                </a:ln>
                <a:solidFill>
                  <a:schemeClr val="tx1"/>
                </a:solidFill>
                <a:effectLst/>
                <a:latin typeface="Arial" pitchFamily="34" charset="0"/>
              </a:rPr>
              <a:t>: The app calls </a:t>
            </a:r>
            <a:r>
              <a:rPr kumimoji="0" lang="en-US" altLang="en-US" b="0" i="0" u="none" strike="noStrike" cap="none" normalizeH="0" baseline="0" err="1">
                <a:ln>
                  <a:noFill/>
                </a:ln>
                <a:solidFill>
                  <a:schemeClr val="tx1"/>
                </a:solidFill>
                <a:effectLst/>
                <a:latin typeface="Arial Unicode MS"/>
              </a:rPr>
              <a:t>model.predict()</a:t>
            </a:r>
            <a:r>
              <a:rPr kumimoji="0" lang="en-US" altLang="en-US" b="0" i="0" u="none" strike="noStrike" cap="none" normalizeH="0" baseline="0">
                <a:ln>
                  <a:noFill/>
                </a:ln>
                <a:solidFill>
                  <a:schemeClr val="tx1"/>
                </a:solidFill>
                <a:effectLst/>
              </a:rPr>
              <a:t> on the preprocessed image. The model returns a probability distribution across the different disease classes. The app then processes this output to determine the class with the highest confidence score, identifying the predicted disease.</a:t>
            </a:r>
            <a:endParaRPr kumimoji="0" lang="en-US" altLang="en-US" b="0" i="0" u="none" strike="noStrike" cap="none" normalizeH="0" baseline="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
        <p:nvSpPr>
          <p:cNvPr id="5" name="Rectangle 2">
            <a:extLst>
              <a:ext uri="{FF2B5EF4-FFF2-40B4-BE49-F238E27FC236}">
                <a16:creationId xmlns:a16="http://schemas.microsoft.com/office/drawing/2014/main" id="{E3DD9417-9862-D032-BDB7-CD841743ACED}"/>
              </a:ext>
            </a:extLst>
          </p:cNvPr>
          <p:cNvSpPr>
            <a:spLocks noChangeArrowheads="1"/>
          </p:cNvSpPr>
          <p:nvPr/>
        </p:nvSpPr>
        <p:spPr bwMode="auto">
          <a:xfrm>
            <a:off x="433135" y="3178481"/>
            <a:ext cx="10234863"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a:ln>
                  <a:noFill/>
                </a:ln>
                <a:solidFill>
                  <a:schemeClr val="tx1"/>
                </a:solidFill>
                <a:effectLst/>
                <a:latin typeface="Arial" pitchFamily="34" charset="0"/>
                <a:cs typeface="Arial" pitchFamily="34" charset="0"/>
              </a:rPr>
              <a:t>Result Display</a:t>
            </a:r>
            <a:r>
              <a:rPr kumimoji="0" lang="en-US" altLang="en-US" sz="2400" b="0" i="0" u="none" strike="noStrike" cap="none" normalizeH="0" baseline="0">
                <a:ln>
                  <a:noFill/>
                </a:ln>
                <a:solidFill>
                  <a:schemeClr val="tx1"/>
                </a:solidFill>
                <a:effectLst/>
                <a:latin typeface="Arial" pitchFamily="34" charset="0"/>
                <a:cs typeface="Arial"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cs typeface="Arial" pitchFamily="34" charset="0"/>
              </a:rPr>
              <a:t>Feature</a:t>
            </a:r>
            <a:r>
              <a:rPr kumimoji="0" lang="en-US" altLang="en-US" b="0" i="0" u="none" strike="noStrike" cap="none" normalizeH="0" baseline="0">
                <a:ln>
                  <a:noFill/>
                </a:ln>
                <a:solidFill>
                  <a:schemeClr val="tx1"/>
                </a:solidFill>
                <a:effectLst/>
                <a:latin typeface="Arial" pitchFamily="34" charset="0"/>
                <a:cs typeface="Arial" pitchFamily="34" charset="0"/>
              </a:rPr>
              <a:t>: The classification result is presented to the user.</a:t>
            </a:r>
          </a:p>
          <a:p>
            <a:pPr marR="0" lvl="0" algn="l" defTabSz="914400" rtl="0" eaLnBrk="0" fontAlgn="base" latinLnBrk="0" hangingPunct="0">
              <a:lnSpc>
                <a:spcPct val="100000"/>
              </a:lnSpc>
              <a:spcBef>
                <a:spcPct val="0"/>
              </a:spcBef>
              <a:spcAft>
                <a:spcPct val="0"/>
              </a:spcAft>
              <a:buClrTx/>
              <a:buSzTx/>
            </a:pP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cs typeface="Arial" pitchFamily="34" charset="0"/>
              </a:rPr>
              <a:t>Implementation</a:t>
            </a:r>
            <a:r>
              <a:rPr kumimoji="0" lang="en-US" altLang="en-US" b="0" i="0" u="none" strike="noStrike" cap="none" normalizeH="0" baseline="0">
                <a:ln>
                  <a:noFill/>
                </a:ln>
                <a:solidFill>
                  <a:schemeClr val="tx1"/>
                </a:solidFill>
                <a:effectLst/>
                <a:latin typeface="Arial" pitchFamily="34" charset="0"/>
                <a:cs typeface="Arial" pitchFamily="34" charset="0"/>
              </a:rPr>
              <a:t>: The app formats and displays the prediction result using st.write, showing the predicted disease name (or object class) along with the associated confidence score</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694536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0DFCCD4-4BC5-4A3B-BA6B-78B9741AFA19}"/>
              </a:ext>
            </a:extLst>
          </p:cNvPr>
          <p:cNvSpPr>
            <a:spLocks noChangeArrowheads="1"/>
          </p:cNvSpPr>
          <p:nvPr/>
        </p:nvSpPr>
        <p:spPr bwMode="auto">
          <a:xfrm>
            <a:off x="336884" y="418058"/>
            <a:ext cx="10972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a:ln>
                  <a:noFill/>
                </a:ln>
                <a:solidFill>
                  <a:schemeClr val="tx1"/>
                </a:solidFill>
                <a:effectLst/>
                <a:latin typeface="Arial" pitchFamily="34" charset="0"/>
                <a:cs typeface="Arial" pitchFamily="34" charset="0"/>
              </a:rPr>
              <a:t>Image and Confidence Display</a:t>
            </a:r>
            <a:r>
              <a:rPr kumimoji="0" lang="en-US" altLang="en-US" sz="2400" b="0" i="0" u="none" strike="noStrike" cap="none" normalizeH="0" baseline="0">
                <a:ln>
                  <a:noFill/>
                </a:ln>
                <a:solidFill>
                  <a:schemeClr val="tx1"/>
                </a:solidFill>
                <a:effectLst/>
                <a:latin typeface="Arial" pitchFamily="34" charset="0"/>
                <a:cs typeface="Arial"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cs typeface="Arial" pitchFamily="34" charset="0"/>
              </a:rPr>
              <a:t>Feature</a:t>
            </a:r>
            <a:r>
              <a:rPr kumimoji="0" lang="en-US" altLang="en-US" b="0" i="0" u="none" strike="noStrike" cap="none" normalizeH="0" baseline="0">
                <a:ln>
                  <a:noFill/>
                </a:ln>
                <a:solidFill>
                  <a:schemeClr val="tx1"/>
                </a:solidFill>
                <a:effectLst/>
                <a:latin typeface="Arial" pitchFamily="34" charset="0"/>
                <a:cs typeface="Arial" pitchFamily="34" charset="0"/>
              </a:rPr>
              <a:t>: The uploaded image is shown alongside the prediction result and confidence score.</a:t>
            </a:r>
          </a:p>
          <a:p>
            <a:pPr marR="0" lvl="0" algn="l" defTabSz="914400" rtl="0" eaLnBrk="0" fontAlgn="base" latinLnBrk="0" hangingPunct="0">
              <a:lnSpc>
                <a:spcPct val="100000"/>
              </a:lnSpc>
              <a:spcBef>
                <a:spcPct val="0"/>
              </a:spcBef>
              <a:spcAft>
                <a:spcPct val="0"/>
              </a:spcAft>
              <a:buClrTx/>
              <a:buSzTx/>
            </a:pP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cs typeface="Arial" pitchFamily="34" charset="0"/>
              </a:rPr>
              <a:t>Implementation</a:t>
            </a:r>
            <a:r>
              <a:rPr kumimoji="0" lang="en-US" altLang="en-US" b="0" i="0" u="none" strike="noStrike" cap="none" normalizeH="0" baseline="0">
                <a:ln>
                  <a:noFill/>
                </a:ln>
                <a:solidFill>
                  <a:schemeClr val="tx1"/>
                </a:solidFill>
                <a:effectLst/>
                <a:latin typeface="Arial" pitchFamily="34" charset="0"/>
                <a:cs typeface="Arial" pitchFamily="34" charset="0"/>
              </a:rPr>
              <a:t>: The app renders the uploaded image again using </a:t>
            </a:r>
            <a:r>
              <a:rPr kumimoji="0" lang="en-US" altLang="en-US" b="1" i="0" u="none" strike="noStrike" cap="none" normalizeH="0" baseline="0" err="1">
                <a:ln>
                  <a:noFill/>
                </a:ln>
                <a:solidFill>
                  <a:schemeClr val="tx1"/>
                </a:solidFill>
                <a:effectLst/>
                <a:latin typeface="Arial" pitchFamily="34" charset="0"/>
                <a:cs typeface="Arial" pitchFamily="34" charset="0"/>
              </a:rPr>
              <a:t>st.image</a:t>
            </a:r>
            <a:r>
              <a:rPr kumimoji="0" lang="en-US" altLang="en-US" b="0" i="0" u="none" strike="noStrike" cap="none" normalizeH="0" baseline="0">
                <a:ln>
                  <a:noFill/>
                </a:ln>
                <a:solidFill>
                  <a:schemeClr val="tx1"/>
                </a:solidFill>
                <a:effectLst/>
                <a:latin typeface="Arial" pitchFamily="34" charset="0"/>
                <a:cs typeface="Arial" pitchFamily="34" charset="0"/>
              </a:rPr>
              <a:t>, and the prediction result, including the confidence score, is displayed directly below the image. This provides a clear and concise view of the output.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
        <p:nvSpPr>
          <p:cNvPr id="5" name="Rectangle 2">
            <a:extLst>
              <a:ext uri="{FF2B5EF4-FFF2-40B4-BE49-F238E27FC236}">
                <a16:creationId xmlns:a16="http://schemas.microsoft.com/office/drawing/2014/main" id="{DC79B54D-24E6-B6B7-4F54-9292B0F51647}"/>
              </a:ext>
            </a:extLst>
          </p:cNvPr>
          <p:cNvSpPr>
            <a:spLocks noChangeArrowheads="1"/>
          </p:cNvSpPr>
          <p:nvPr/>
        </p:nvSpPr>
        <p:spPr bwMode="auto">
          <a:xfrm>
            <a:off x="336884" y="2953894"/>
            <a:ext cx="109728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a:ln>
                  <a:noFill/>
                </a:ln>
                <a:solidFill>
                  <a:schemeClr val="tx1"/>
                </a:solidFill>
                <a:effectLst/>
                <a:latin typeface="Arial" pitchFamily="34" charset="0"/>
                <a:cs typeface="Arial" pitchFamily="34" charset="0"/>
              </a:rPr>
              <a:t>Model Accuracy Display</a:t>
            </a:r>
            <a:r>
              <a:rPr kumimoji="0" lang="en-US" altLang="en-US" sz="2400" b="0" i="0" u="none" strike="noStrike" cap="none" normalizeH="0" baseline="0">
                <a:ln>
                  <a:noFill/>
                </a:ln>
                <a:solidFill>
                  <a:schemeClr val="tx1"/>
                </a:solidFill>
                <a:effectLst/>
                <a:latin typeface="Arial" pitchFamily="34" charset="0"/>
                <a:cs typeface="Arial"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cs typeface="Arial" pitchFamily="34" charset="0"/>
              </a:rPr>
              <a:t>Feature</a:t>
            </a:r>
            <a:r>
              <a:rPr kumimoji="0" lang="en-US" altLang="en-US" b="0" i="0" u="none" strike="noStrike" cap="none" normalizeH="0" baseline="0">
                <a:ln>
                  <a:noFill/>
                </a:ln>
                <a:solidFill>
                  <a:schemeClr val="tx1"/>
                </a:solidFill>
                <a:effectLst/>
                <a:latin typeface="Arial" pitchFamily="34" charset="0"/>
                <a:cs typeface="Arial" pitchFamily="34" charset="0"/>
              </a:rPr>
              <a:t>: The overall accuracy of the model based on its training and validation performance is presented.</a:t>
            </a:r>
          </a:p>
          <a:p>
            <a:pPr marR="0" lvl="0" algn="l" defTabSz="914400" rtl="0" eaLnBrk="0" fontAlgn="base" latinLnBrk="0" hangingPunct="0">
              <a:lnSpc>
                <a:spcPct val="100000"/>
              </a:lnSpc>
              <a:spcBef>
                <a:spcPct val="0"/>
              </a:spcBef>
              <a:spcAft>
                <a:spcPct val="0"/>
              </a:spcAft>
              <a:buClrTx/>
              <a:buSzTx/>
            </a:pPr>
            <a:endParaRPr kumimoji="0" lang="en-US" altLang="en-US" b="0" i="0" u="none" strike="noStrike" cap="none" normalizeH="0" baseline="0">
              <a:ln>
                <a:noFill/>
              </a:ln>
              <a:solidFill>
                <a:schemeClr val="tx1"/>
              </a:solidFill>
              <a:effectLst/>
              <a:latin typeface="Arial" pitchFamily="34" charset="0"/>
              <a:cs typeface="Arial"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itchFamily="34" charset="0"/>
              <a:buChar char="•"/>
            </a:pPr>
            <a:r>
              <a:rPr kumimoji="0" lang="en-US" altLang="en-US" b="1" i="0" u="none" strike="noStrike" cap="none" normalizeH="0" baseline="0">
                <a:ln>
                  <a:noFill/>
                </a:ln>
                <a:solidFill>
                  <a:schemeClr val="tx1"/>
                </a:solidFill>
                <a:effectLst/>
                <a:latin typeface="Arial" pitchFamily="34" charset="0"/>
                <a:cs typeface="Arial" pitchFamily="34" charset="0"/>
              </a:rPr>
              <a:t>Implementation</a:t>
            </a:r>
            <a:r>
              <a:rPr kumimoji="0" lang="en-US" altLang="en-US" b="0" i="0" u="none" strike="noStrike" cap="none" normalizeH="0" baseline="0">
                <a:ln>
                  <a:noFill/>
                </a:ln>
                <a:solidFill>
                  <a:schemeClr val="tx1"/>
                </a:solidFill>
                <a:effectLst/>
                <a:latin typeface="Arial" pitchFamily="34" charset="0"/>
                <a:cs typeface="Arial" pitchFamily="34" charset="0"/>
              </a:rPr>
              <a:t>: The app displays a pre-calculated accuracy metric using </a:t>
            </a:r>
            <a:r>
              <a:rPr kumimoji="0" lang="en-US" altLang="en-US" b="1" i="0" u="none" strike="noStrike" cap="none" normalizeH="0" baseline="0" err="1">
                <a:ln>
                  <a:noFill/>
                </a:ln>
                <a:solidFill>
                  <a:schemeClr val="tx1"/>
                </a:solidFill>
                <a:effectLst/>
                <a:latin typeface="Arial" pitchFamily="34" charset="0"/>
                <a:cs typeface="Arial" pitchFamily="34" charset="0"/>
              </a:rPr>
              <a:t>st.write</a:t>
            </a:r>
            <a:r>
              <a:rPr kumimoji="0" lang="en-US" altLang="en-US" b="0" i="0" u="none" strike="noStrike" cap="none" normalizeH="0" baseline="0">
                <a:ln>
                  <a:noFill/>
                </a:ln>
                <a:solidFill>
                  <a:schemeClr val="tx1"/>
                </a:solidFill>
                <a:effectLst/>
                <a:latin typeface="Arial" pitchFamily="34" charset="0"/>
                <a:cs typeface="Arial" pitchFamily="34" charset="0"/>
              </a:rPr>
              <a:t>.</a:t>
            </a: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
        <p:nvSpPr>
          <p:cNvPr id="7" name="TextBox 6">
            <a:extLst>
              <a:ext uri="{FF2B5EF4-FFF2-40B4-BE49-F238E27FC236}">
                <a16:creationId xmlns:a16="http://schemas.microsoft.com/office/drawing/2014/main" id="{D8BB94AD-174D-797F-D70C-A94501DA089A}"/>
              </a:ext>
            </a:extLst>
          </p:cNvPr>
          <p:cNvSpPr txBox="1"/>
          <p:nvPr/>
        </p:nvSpPr>
        <p:spPr>
          <a:xfrm>
            <a:off x="164431" y="6351703"/>
            <a:ext cx="1123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ea typeface="Calibri"/>
                <a:cs typeface="Calibri"/>
              </a:rPr>
              <a:t>CSE21309</a:t>
            </a:r>
            <a:endParaRPr lang="en-US"/>
          </a:p>
        </p:txBody>
      </p:sp>
    </p:spTree>
    <p:extLst>
      <p:ext uri="{BB962C8B-B14F-4D97-AF65-F5344CB8AC3E}">
        <p14:creationId xmlns:p14="http://schemas.microsoft.com/office/powerpoint/2010/main" val="474466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a green pencil&#10;&#10;Description automatically generated">
            <a:extLst>
              <a:ext uri="{FF2B5EF4-FFF2-40B4-BE49-F238E27FC236}">
                <a16:creationId xmlns:a16="http://schemas.microsoft.com/office/drawing/2014/main" id="{DD005F80-7225-C8CC-D5CB-49EBFCF28D55}"/>
              </a:ext>
            </a:extLst>
          </p:cNvPr>
          <p:cNvPicPr>
            <a:picLocks noChangeAspect="1"/>
          </p:cNvPicPr>
          <p:nvPr/>
        </p:nvPicPr>
        <p:blipFill>
          <a:blip r:embed="rId2"/>
          <a:stretch>
            <a:fillRect/>
          </a:stretch>
        </p:blipFill>
        <p:spPr>
          <a:xfrm>
            <a:off x="518432" y="3940402"/>
            <a:ext cx="4278994" cy="1317627"/>
          </a:xfrm>
          <a:prstGeom prst="rect">
            <a:avLst/>
          </a:prstGeom>
        </p:spPr>
      </p:pic>
      <p:pic>
        <p:nvPicPr>
          <p:cNvPr id="5" name="Picture 4" descr="A close-up of a green stem&#10;&#10;Description automatically generated">
            <a:extLst>
              <a:ext uri="{FF2B5EF4-FFF2-40B4-BE49-F238E27FC236}">
                <a16:creationId xmlns:a16="http://schemas.microsoft.com/office/drawing/2014/main" id="{7BBD12C2-DE9E-66FE-083B-0431543CD39F}"/>
              </a:ext>
            </a:extLst>
          </p:cNvPr>
          <p:cNvPicPr>
            <a:picLocks noChangeAspect="1"/>
          </p:cNvPicPr>
          <p:nvPr/>
        </p:nvPicPr>
        <p:blipFill>
          <a:blip r:embed="rId3"/>
          <a:stretch>
            <a:fillRect/>
          </a:stretch>
        </p:blipFill>
        <p:spPr>
          <a:xfrm>
            <a:off x="517071" y="1538514"/>
            <a:ext cx="4200072" cy="1240972"/>
          </a:xfrm>
          <a:prstGeom prst="rect">
            <a:avLst/>
          </a:prstGeom>
        </p:spPr>
      </p:pic>
      <p:sp>
        <p:nvSpPr>
          <p:cNvPr id="6" name="TextBox 5">
            <a:extLst>
              <a:ext uri="{FF2B5EF4-FFF2-40B4-BE49-F238E27FC236}">
                <a16:creationId xmlns:a16="http://schemas.microsoft.com/office/drawing/2014/main" id="{8A6BCBA4-2786-C686-A852-D9FE9BD348F9}"/>
              </a:ext>
            </a:extLst>
          </p:cNvPr>
          <p:cNvSpPr txBox="1"/>
          <p:nvPr/>
        </p:nvSpPr>
        <p:spPr>
          <a:xfrm>
            <a:off x="324757" y="224972"/>
            <a:ext cx="52831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Bahnschrift Condensed"/>
              </a:rPr>
              <a:t>Explainable AI</a:t>
            </a:r>
          </a:p>
        </p:txBody>
      </p:sp>
      <p:sp>
        <p:nvSpPr>
          <p:cNvPr id="7" name="TextBox 6">
            <a:extLst>
              <a:ext uri="{FF2B5EF4-FFF2-40B4-BE49-F238E27FC236}">
                <a16:creationId xmlns:a16="http://schemas.microsoft.com/office/drawing/2014/main" id="{83D60DF2-BE9D-A625-050B-610FDDCC1D6D}"/>
              </a:ext>
            </a:extLst>
          </p:cNvPr>
          <p:cNvSpPr txBox="1"/>
          <p:nvPr/>
        </p:nvSpPr>
        <p:spPr>
          <a:xfrm>
            <a:off x="5958114" y="2338615"/>
            <a:ext cx="52831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Visual Annotation Method</a:t>
            </a:r>
            <a:r>
              <a:rPr lang="en-US"/>
              <a:t>: The approach focuses on annotating images based on model predictions, providing a straightforward visual interpretation of the model's output. It highlights areas in the image that the model deems significant, showing what it predicts for each area</a:t>
            </a:r>
          </a:p>
        </p:txBody>
      </p:sp>
      <p:sp>
        <p:nvSpPr>
          <p:cNvPr id="8" name="TextBox 7">
            <a:extLst>
              <a:ext uri="{FF2B5EF4-FFF2-40B4-BE49-F238E27FC236}">
                <a16:creationId xmlns:a16="http://schemas.microsoft.com/office/drawing/2014/main" id="{73BA9656-543C-59C8-B2A4-A0D9528F17ED}"/>
              </a:ext>
            </a:extLst>
          </p:cNvPr>
          <p:cNvSpPr txBox="1"/>
          <p:nvPr/>
        </p:nvSpPr>
        <p:spPr>
          <a:xfrm>
            <a:off x="1676400" y="30280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rPr>
              <a:t>Input Image</a:t>
            </a:r>
          </a:p>
        </p:txBody>
      </p:sp>
      <p:sp>
        <p:nvSpPr>
          <p:cNvPr id="9" name="TextBox 8">
            <a:extLst>
              <a:ext uri="{FF2B5EF4-FFF2-40B4-BE49-F238E27FC236}">
                <a16:creationId xmlns:a16="http://schemas.microsoft.com/office/drawing/2014/main" id="{2EEBA591-2340-42A1-0B0A-C4B0D9622FDD}"/>
              </a:ext>
            </a:extLst>
          </p:cNvPr>
          <p:cNvSpPr txBox="1"/>
          <p:nvPr/>
        </p:nvSpPr>
        <p:spPr>
          <a:xfrm>
            <a:off x="1975758" y="545011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rPr>
              <a:t>Output</a:t>
            </a:r>
          </a:p>
        </p:txBody>
      </p:sp>
    </p:spTree>
    <p:extLst>
      <p:ext uri="{BB962C8B-B14F-4D97-AF65-F5344CB8AC3E}">
        <p14:creationId xmlns:p14="http://schemas.microsoft.com/office/powerpoint/2010/main" val="2912712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710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17BAE4-89AE-4567-802B-BA5A085156D7}"/>
              </a:ext>
            </a:extLst>
          </p:cNvPr>
          <p:cNvSpPr>
            <a:spLocks noGrp="1"/>
          </p:cNvSpPr>
          <p:nvPr>
            <p:ph idx="1"/>
          </p:nvPr>
        </p:nvSpPr>
        <p:spPr>
          <a:xfrm>
            <a:off x="677214" y="301625"/>
            <a:ext cx="10515600" cy="5725084"/>
          </a:xfrm>
        </p:spPr>
        <p:txBody>
          <a:bodyPr vert="horz" lIns="91440" tIns="45720" rIns="91440" bIns="45720" rtlCol="0" anchor="t">
            <a:normAutofit/>
          </a:bodyPr>
          <a:lstStyle/>
          <a:p>
            <a:pPr marL="0" indent="0">
              <a:buNone/>
            </a:pPr>
            <a:r>
              <a:rPr lang="en-US" sz="1600"/>
              <a:t>3. Stacking-Based and Improved Convolutional Neural Network: A New Approach in Rice Leaf Disease Identification</a:t>
            </a:r>
          </a:p>
          <a:p>
            <a:pPr marL="0" indent="0">
              <a:buNone/>
            </a:pPr>
            <a:r>
              <a:rPr lang="en-US" sz="1200"/>
              <a:t>Overview: This study introduces a stacking ensemble model that integrates multiple CNN architectures (including improved AlexNet, GoogLeNet, ResNet50, and MobileNetV3) along with SVM as a sub-learner.</a:t>
            </a:r>
            <a:endParaRPr lang="en-US"/>
          </a:p>
          <a:p>
            <a:pPr marL="0" indent="0">
              <a:buNone/>
            </a:pPr>
            <a:r>
              <a:rPr lang="en-US" sz="1200"/>
              <a:t>Methodology: The model leverages an attention mechanism to focus on disease-specific features, improving the classification of rice leaf diseases.</a:t>
            </a:r>
            <a:endParaRPr lang="en-US"/>
          </a:p>
          <a:p>
            <a:pPr marL="0" indent="0">
              <a:buNone/>
            </a:pPr>
            <a:r>
              <a:rPr lang="en-US" sz="1200"/>
              <a:t>Results: The proposed model achieved a remarkable accuracy of 99.69%, showcasing its potential for effective disease identification in agricultural settings.</a:t>
            </a:r>
            <a:endParaRPr lang="en-US"/>
          </a:p>
          <a:p>
            <a:pPr marL="0" indent="0">
              <a:buNone/>
            </a:pPr>
            <a:endParaRPr lang="en-US" sz="1200"/>
          </a:p>
          <a:p>
            <a:pPr marL="0" indent="0">
              <a:buNone/>
            </a:pPr>
            <a:endParaRPr lang="en-US" sz="1200"/>
          </a:p>
          <a:p>
            <a:pPr marL="0" indent="0">
              <a:buNone/>
            </a:pPr>
            <a:r>
              <a:rPr lang="en-US" sz="1600"/>
              <a:t>4. GoogLeNet Based on Residual Network and Attention Mechanism Identification of Rice Leaf Diseases</a:t>
            </a:r>
          </a:p>
          <a:p>
            <a:pPr marL="0" indent="0">
              <a:buNone/>
            </a:pPr>
            <a:endParaRPr lang="en-US" sz="1200"/>
          </a:p>
          <a:p>
            <a:pPr marL="0" indent="0">
              <a:buNone/>
            </a:pPr>
            <a:r>
              <a:rPr lang="en-US" sz="1200"/>
              <a:t>Overview: This paper explores a modified GoogLeNet architecture that incorporates residual networks and attention mechanisms to enhance the detection of rice leaf diseases.</a:t>
            </a:r>
            <a:endParaRPr lang="en-US"/>
          </a:p>
          <a:p>
            <a:pPr marL="0" indent="0">
              <a:buNone/>
            </a:pPr>
            <a:r>
              <a:rPr lang="en-US" sz="1200"/>
              <a:t>Findings: The integration of these advanced techniques aims to improve the model's focus on relevant features, thereby increasing the accuracy of disease classification.</a:t>
            </a:r>
            <a:endParaRPr lang="en-US"/>
          </a:p>
          <a:p>
            <a:pPr marL="0" indent="0">
              <a:buNone/>
            </a:pPr>
            <a:endParaRPr lang="en-US"/>
          </a:p>
        </p:txBody>
      </p:sp>
    </p:spTree>
    <p:extLst>
      <p:ext uri="{BB962C8B-B14F-4D97-AF65-F5344CB8AC3E}">
        <p14:creationId xmlns:p14="http://schemas.microsoft.com/office/powerpoint/2010/main" val="1253349470"/>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576405" y="260648"/>
            <a:ext cx="10515600" cy="456628"/>
          </a:xfrm>
        </p:spPr>
        <p:txBody>
          <a:bodyPr>
            <a:noAutofit/>
          </a:bodyPr>
          <a:lstStyle/>
          <a:p>
            <a:r>
              <a:rPr lang="en-IN" sz="3200" b="1" i="1">
                <a:solidFill>
                  <a:srgbClr val="C00000"/>
                </a:solidFill>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F28071CB-6A6B-63B9-9B7E-59DAC86A4632}"/>
              </a:ext>
            </a:extLst>
          </p:cNvPr>
          <p:cNvSpPr>
            <a:spLocks noGrp="1"/>
          </p:cNvSpPr>
          <p:nvPr>
            <p:ph idx="1"/>
          </p:nvPr>
        </p:nvSpPr>
        <p:spPr>
          <a:xfrm>
            <a:off x="544285" y="799838"/>
            <a:ext cx="10881275" cy="5296162"/>
          </a:xfrm>
        </p:spPr>
        <p:txBody>
          <a:bodyPr>
            <a:noAutofit/>
          </a:bodyPr>
          <a:lstStyle/>
          <a:p>
            <a:pPr algn="just">
              <a:lnSpc>
                <a:spcPct val="150000"/>
              </a:lnSpc>
              <a:buFont typeface="Wingdings" panose="05000000000000000000" pitchFamily="2" charset="2"/>
              <a:buChar char="ü"/>
            </a:pPr>
            <a:r>
              <a:rPr lang="en-US" sz="1800" b="1">
                <a:solidFill>
                  <a:srgbClr val="38507C"/>
                </a:solidFill>
                <a:latin typeface="Times New Roman" panose="02020603050405020304" pitchFamily="18" charset="0"/>
                <a:cs typeface="Times New Roman" panose="02020603050405020304" pitchFamily="18" charset="0"/>
              </a:rPr>
              <a:t>Overall Architecture Diagram</a:t>
            </a:r>
          </a:p>
          <a:p>
            <a:pPr algn="just">
              <a:lnSpc>
                <a:spcPct val="150000"/>
              </a:lnSpc>
              <a:buFont typeface="Wingdings" panose="05000000000000000000" pitchFamily="2" charset="2"/>
              <a:buChar char="ü"/>
            </a:pPr>
            <a:r>
              <a:rPr lang="en-US" sz="1800" b="1">
                <a:solidFill>
                  <a:srgbClr val="38507C"/>
                </a:solidFill>
                <a:latin typeface="Times New Roman" panose="02020603050405020304" pitchFamily="18" charset="0"/>
                <a:cs typeface="Times New Roman" panose="02020603050405020304" pitchFamily="18" charset="0"/>
              </a:rPr>
              <a:t>Existing Product features</a:t>
            </a:r>
            <a:endParaRPr lang="en-IN" sz="1800" b="1">
              <a:solidFill>
                <a:srgbClr val="38507C"/>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Module Diagram</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Explanation of Modules</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Technology Stack</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UI wireframe designs --- For each module</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Working of the product</a:t>
            </a:r>
          </a:p>
        </p:txBody>
      </p:sp>
      <p:sp>
        <p:nvSpPr>
          <p:cNvPr id="4" name="TextBox 3">
            <a:extLst>
              <a:ext uri="{FF2B5EF4-FFF2-40B4-BE49-F238E27FC236}">
                <a16:creationId xmlns:a16="http://schemas.microsoft.com/office/drawing/2014/main" id="{F982543B-03CC-B681-646A-FEEA340C7B51}"/>
              </a:ext>
            </a:extLst>
          </p:cNvPr>
          <p:cNvSpPr txBox="1"/>
          <p:nvPr/>
        </p:nvSpPr>
        <p:spPr>
          <a:xfrm>
            <a:off x="7896200" y="1268760"/>
            <a:ext cx="3240360" cy="369332"/>
          </a:xfrm>
          <a:prstGeom prst="rect">
            <a:avLst/>
          </a:prstGeom>
          <a:noFill/>
        </p:spPr>
        <p:txBody>
          <a:bodyPr wrap="square" rtlCol="0">
            <a:spAutoFit/>
          </a:bodyPr>
          <a:lstStyle/>
          <a:p>
            <a:r>
              <a:rPr lang="en-IN">
                <a:highlight>
                  <a:srgbClr val="FFFF00"/>
                </a:highlight>
              </a:rPr>
              <a:t>21349</a:t>
            </a:r>
          </a:p>
        </p:txBody>
      </p:sp>
    </p:spTree>
    <p:extLst>
      <p:ext uri="{BB962C8B-B14F-4D97-AF65-F5344CB8AC3E}">
        <p14:creationId xmlns:p14="http://schemas.microsoft.com/office/powerpoint/2010/main" val="1563946081"/>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defTabSz="914400"/>
            <a:r>
              <a:rPr lang="en-US" sz="3200">
                <a:solidFill>
                  <a:schemeClr val="bg1"/>
                </a:solidFill>
                <a:latin typeface="+mj-lt"/>
              </a:rPr>
              <a:t>VGG Architecture</a:t>
            </a:r>
            <a:r>
              <a:rPr lang="en-US" sz="3200" kern="1200">
                <a:solidFill>
                  <a:schemeClr val="bg1"/>
                </a:solidFill>
                <a:latin typeface="+mj-lt"/>
                <a:ea typeface="+mj-ea"/>
                <a:cs typeface="+mj-cs"/>
              </a:rPr>
              <a:t> Diagram</a:t>
            </a:r>
            <a:r>
              <a:rPr lang="en-US" sz="3200">
                <a:solidFill>
                  <a:schemeClr val="bg1"/>
                </a:solidFill>
                <a:latin typeface="+mj-lt"/>
              </a:rPr>
              <a:t>   </a:t>
            </a:r>
            <a:endParaRPr lang="en-US" sz="3200" kern="1200">
              <a:solidFill>
                <a:schemeClr val="bg1"/>
              </a:solidFill>
              <a:latin typeface="+mj-lt"/>
              <a:ea typeface="+mj-ea"/>
              <a:cs typeface="+mj-cs"/>
            </a:endParaRPr>
          </a:p>
        </p:txBody>
      </p:sp>
      <p:pic>
        <p:nvPicPr>
          <p:cNvPr id="5" name="Content Placeholder 4" descr="VGG-16 | CNN model - GeeksforGeeks">
            <a:extLst>
              <a:ext uri="{FF2B5EF4-FFF2-40B4-BE49-F238E27FC236}">
                <a16:creationId xmlns:a16="http://schemas.microsoft.com/office/drawing/2014/main" id="{AF8AE9C9-5A59-85EC-0373-83A8BF283C81}"/>
              </a:ext>
            </a:extLst>
          </p:cNvPr>
          <p:cNvPicPr>
            <a:picLocks noGrp="1" noChangeAspect="1"/>
          </p:cNvPicPr>
          <p:nvPr>
            <p:ph idx="1"/>
          </p:nvPr>
        </p:nvPicPr>
        <p:blipFill>
          <a:blip r:embed="rId2"/>
          <a:srcRect l="1752" t="-58" r="22119" b="4319"/>
          <a:stretch>
            <a:fillRect/>
          </a:stretch>
        </p:blipFill>
        <p:spPr>
          <a:xfrm>
            <a:off x="1273039" y="1711959"/>
            <a:ext cx="7602813" cy="4206963"/>
          </a:xfrm>
          <a:prstGeom prst="rect">
            <a:avLst/>
          </a:prstGeom>
        </p:spPr>
      </p:pic>
    </p:spTree>
    <p:extLst>
      <p:ext uri="{BB962C8B-B14F-4D97-AF65-F5344CB8AC3E}">
        <p14:creationId xmlns:p14="http://schemas.microsoft.com/office/powerpoint/2010/main" val="2146780525"/>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A2F3-E0FA-93FB-555C-6C27C16A284E}"/>
              </a:ext>
            </a:extLst>
          </p:cNvPr>
          <p:cNvSpPr>
            <a:spLocks noGrp="1"/>
          </p:cNvSpPr>
          <p:nvPr>
            <p:ph type="title"/>
          </p:nvPr>
        </p:nvSpPr>
        <p:spPr/>
        <p:txBody>
          <a:bodyPr/>
          <a:lstStyle/>
          <a:p>
            <a:r>
              <a:rPr lang="en-US"/>
              <a:t>Environment setup for FLASK</a:t>
            </a:r>
          </a:p>
        </p:txBody>
      </p:sp>
      <p:pic>
        <p:nvPicPr>
          <p:cNvPr id="7" name="Content Placeholder 6" descr="A screenshot of a computer&#10;&#10;Description automatically generated">
            <a:extLst>
              <a:ext uri="{FF2B5EF4-FFF2-40B4-BE49-F238E27FC236}">
                <a16:creationId xmlns:a16="http://schemas.microsoft.com/office/drawing/2014/main" id="{86966925-B621-BE7A-3D7F-33554DF04D15}"/>
              </a:ext>
            </a:extLst>
          </p:cNvPr>
          <p:cNvPicPr>
            <a:picLocks noGrp="1" noChangeAspect="1"/>
          </p:cNvPicPr>
          <p:nvPr>
            <p:ph idx="1"/>
          </p:nvPr>
        </p:nvPicPr>
        <p:blipFill>
          <a:blip r:embed="rId2"/>
          <a:stretch>
            <a:fillRect/>
          </a:stretch>
        </p:blipFill>
        <p:spPr>
          <a:xfrm>
            <a:off x="2086275" y="1875757"/>
            <a:ext cx="5252185" cy="4351338"/>
          </a:xfrm>
        </p:spPr>
      </p:pic>
      <p:sp>
        <p:nvSpPr>
          <p:cNvPr id="8" name="TextBox 7">
            <a:extLst>
              <a:ext uri="{FF2B5EF4-FFF2-40B4-BE49-F238E27FC236}">
                <a16:creationId xmlns:a16="http://schemas.microsoft.com/office/drawing/2014/main" id="{24ADCBE0-785B-47E9-71C4-77827272F43B}"/>
              </a:ext>
            </a:extLst>
          </p:cNvPr>
          <p:cNvSpPr txBox="1"/>
          <p:nvPr/>
        </p:nvSpPr>
        <p:spPr>
          <a:xfrm>
            <a:off x="7496284" y="5370609"/>
            <a:ext cx="459444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ea typeface="Calibri"/>
                <a:cs typeface="Calibri"/>
              </a:rPr>
              <a:t>Image source : Keerthana_VGG_poster.pptx</a:t>
            </a:r>
          </a:p>
        </p:txBody>
      </p:sp>
    </p:spTree>
    <p:extLst>
      <p:ext uri="{BB962C8B-B14F-4D97-AF65-F5344CB8AC3E}">
        <p14:creationId xmlns:p14="http://schemas.microsoft.com/office/powerpoint/2010/main" val="3431555807"/>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Input : Upload the image from local computer</a:t>
            </a:r>
          </a:p>
        </p:txBody>
      </p:sp>
      <p:pic>
        <p:nvPicPr>
          <p:cNvPr id="4" name="Content Placeholder 3" descr="A screenshot of a computer&#10;&#10;Description automatically generated">
            <a:extLst>
              <a:ext uri="{FF2B5EF4-FFF2-40B4-BE49-F238E27FC236}">
                <a16:creationId xmlns:a16="http://schemas.microsoft.com/office/drawing/2014/main" id="{1EEBC9B4-A6EC-CB6A-DBD0-92974AC1AE1A}"/>
              </a:ext>
            </a:extLst>
          </p:cNvPr>
          <p:cNvPicPr>
            <a:picLocks noGrp="1" noChangeAspect="1"/>
          </p:cNvPicPr>
          <p:nvPr>
            <p:ph idx="1"/>
          </p:nvPr>
        </p:nvPicPr>
        <p:blipFill>
          <a:blip r:embed="rId2"/>
          <a:stretch>
            <a:fillRect/>
          </a:stretch>
        </p:blipFill>
        <p:spPr>
          <a:xfrm>
            <a:off x="2905367" y="1752264"/>
            <a:ext cx="6110045" cy="4239755"/>
          </a:xfrm>
        </p:spPr>
      </p:pic>
      <p:sp>
        <p:nvSpPr>
          <p:cNvPr id="5" name="TextBox 4">
            <a:extLst>
              <a:ext uri="{FF2B5EF4-FFF2-40B4-BE49-F238E27FC236}">
                <a16:creationId xmlns:a16="http://schemas.microsoft.com/office/drawing/2014/main" id="{21EC540B-5BF8-F845-A245-73A1B568BF92}"/>
              </a:ext>
            </a:extLst>
          </p:cNvPr>
          <p:cNvSpPr txBox="1"/>
          <p:nvPr/>
        </p:nvSpPr>
        <p:spPr>
          <a:xfrm>
            <a:off x="307" y="13731"/>
            <a:ext cx="45642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ea typeface="Calibri"/>
                <a:cs typeface="Calibri"/>
              </a:rPr>
              <a:t>Image source : Keerthana_VGG_poster.pptx</a:t>
            </a:r>
            <a:endParaRPr lang="en-US"/>
          </a:p>
        </p:txBody>
      </p:sp>
    </p:spTree>
    <p:extLst>
      <p:ext uri="{BB962C8B-B14F-4D97-AF65-F5344CB8AC3E}">
        <p14:creationId xmlns:p14="http://schemas.microsoft.com/office/powerpoint/2010/main" val="74550509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AC50-C333-E069-7087-CC38AA94EE08}"/>
              </a:ext>
            </a:extLst>
          </p:cNvPr>
          <p:cNvSpPr>
            <a:spLocks noGrp="1"/>
          </p:cNvSpPr>
          <p:nvPr>
            <p:ph type="title"/>
          </p:nvPr>
        </p:nvSpPr>
        <p:spPr/>
        <p:txBody>
          <a:bodyPr/>
          <a:lstStyle/>
          <a:p>
            <a:r>
              <a:rPr lang="en-US"/>
              <a:t>Model processing in Background</a:t>
            </a:r>
          </a:p>
        </p:txBody>
      </p:sp>
      <p:pic>
        <p:nvPicPr>
          <p:cNvPr id="4" name="Content Placeholder 3" descr="A screenshot of a computer&#10;&#10;Description automatically generated">
            <a:extLst>
              <a:ext uri="{FF2B5EF4-FFF2-40B4-BE49-F238E27FC236}">
                <a16:creationId xmlns:a16="http://schemas.microsoft.com/office/drawing/2014/main" id="{CF438042-2ECB-42BF-EF16-84A743F0D043}"/>
              </a:ext>
            </a:extLst>
          </p:cNvPr>
          <p:cNvPicPr>
            <a:picLocks noGrp="1" noChangeAspect="1"/>
          </p:cNvPicPr>
          <p:nvPr>
            <p:ph idx="1"/>
          </p:nvPr>
        </p:nvPicPr>
        <p:blipFill>
          <a:blip r:embed="rId2"/>
          <a:stretch>
            <a:fillRect/>
          </a:stretch>
        </p:blipFill>
        <p:spPr>
          <a:xfrm>
            <a:off x="2853867" y="2131730"/>
            <a:ext cx="5476875" cy="3609975"/>
          </a:xfrm>
        </p:spPr>
      </p:pic>
      <p:sp>
        <p:nvSpPr>
          <p:cNvPr id="5" name="TextBox 4">
            <a:extLst>
              <a:ext uri="{FF2B5EF4-FFF2-40B4-BE49-F238E27FC236}">
                <a16:creationId xmlns:a16="http://schemas.microsoft.com/office/drawing/2014/main" id="{7DBC2CD4-72C5-4988-BDC4-B85AF34606AD}"/>
              </a:ext>
            </a:extLst>
          </p:cNvPr>
          <p:cNvSpPr txBox="1"/>
          <p:nvPr/>
        </p:nvSpPr>
        <p:spPr>
          <a:xfrm>
            <a:off x="-3263" y="169394"/>
            <a:ext cx="584286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ea typeface="Calibri"/>
                <a:cs typeface="Calibri"/>
              </a:rPr>
              <a:t>Image source : Keerthana_VGG_poster.pptx</a:t>
            </a:r>
            <a:endParaRPr lang="en-US"/>
          </a:p>
        </p:txBody>
      </p:sp>
    </p:spTree>
    <p:extLst>
      <p:ext uri="{BB962C8B-B14F-4D97-AF65-F5344CB8AC3E}">
        <p14:creationId xmlns:p14="http://schemas.microsoft.com/office/powerpoint/2010/main" val="3936127060"/>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CA188-5EC1-1FC3-DD0D-D60B30D0569C}"/>
              </a:ext>
            </a:extLst>
          </p:cNvPr>
          <p:cNvSpPr>
            <a:spLocks noGrp="1"/>
          </p:cNvSpPr>
          <p:nvPr>
            <p:ph type="title"/>
          </p:nvPr>
        </p:nvSpPr>
        <p:spPr/>
        <p:txBody>
          <a:bodyPr/>
          <a:lstStyle/>
          <a:p>
            <a:r>
              <a:rPr lang="en-US"/>
              <a:t>Final Prediction</a:t>
            </a:r>
          </a:p>
        </p:txBody>
      </p:sp>
      <p:pic>
        <p:nvPicPr>
          <p:cNvPr id="4" name="Content Placeholder 3" descr="A close-up of a rice disease prediction&#10;&#10;Description automatically generated">
            <a:extLst>
              <a:ext uri="{FF2B5EF4-FFF2-40B4-BE49-F238E27FC236}">
                <a16:creationId xmlns:a16="http://schemas.microsoft.com/office/drawing/2014/main" id="{19C87009-C12A-843B-2DFA-9E5F1E36BFA6}"/>
              </a:ext>
            </a:extLst>
          </p:cNvPr>
          <p:cNvPicPr>
            <a:picLocks noGrp="1" noChangeAspect="1"/>
          </p:cNvPicPr>
          <p:nvPr>
            <p:ph idx="1"/>
          </p:nvPr>
        </p:nvPicPr>
        <p:blipFill>
          <a:blip r:embed="rId2"/>
          <a:stretch>
            <a:fillRect/>
          </a:stretch>
        </p:blipFill>
        <p:spPr>
          <a:xfrm>
            <a:off x="2800350" y="2120106"/>
            <a:ext cx="6591300" cy="3762375"/>
          </a:xfrm>
        </p:spPr>
      </p:pic>
      <p:sp>
        <p:nvSpPr>
          <p:cNvPr id="5" name="TextBox 4">
            <a:extLst>
              <a:ext uri="{FF2B5EF4-FFF2-40B4-BE49-F238E27FC236}">
                <a16:creationId xmlns:a16="http://schemas.microsoft.com/office/drawing/2014/main" id="{D52CBDAC-CE1F-2D68-26E5-D162851371DF}"/>
              </a:ext>
            </a:extLst>
          </p:cNvPr>
          <p:cNvSpPr txBox="1"/>
          <p:nvPr/>
        </p:nvSpPr>
        <p:spPr>
          <a:xfrm>
            <a:off x="40072" y="-1903"/>
            <a:ext cx="60236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Image source : Keerthana_VGG_poster.pptx</a:t>
            </a:r>
            <a:r>
              <a:rPr lang="en-US">
                <a:ea typeface="Calibri"/>
                <a:cs typeface="Calibri"/>
              </a:rPr>
              <a:t>​</a:t>
            </a:r>
            <a:endParaRPr lang="en-US"/>
          </a:p>
        </p:txBody>
      </p:sp>
    </p:spTree>
    <p:extLst>
      <p:ext uri="{BB962C8B-B14F-4D97-AF65-F5344CB8AC3E}">
        <p14:creationId xmlns:p14="http://schemas.microsoft.com/office/powerpoint/2010/main" val="2088308604"/>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Module Diagram - </a:t>
            </a:r>
            <a:endParaRPr lang="en-IN"/>
          </a:p>
        </p:txBody>
      </p:sp>
      <p:sp>
        <p:nvSpPr>
          <p:cNvPr id="3" name="Content Placeholder 2"/>
          <p:cNvSpPr>
            <a:spLocks noGrp="1"/>
          </p:cNvSpPr>
          <p:nvPr>
            <p:ph idx="1"/>
          </p:nvPr>
        </p:nvSpPr>
        <p:spPr/>
        <p:txBody>
          <a:bodyPr vert="horz" lIns="91440" tIns="45720" rIns="91440" bIns="45720" rtlCol="0" anchor="t">
            <a:normAutofit/>
          </a:bodyPr>
          <a:lstStyle/>
          <a:p>
            <a:pPr marL="227965" indent="-227965"/>
            <a:endParaRPr lang="en-US"/>
          </a:p>
        </p:txBody>
      </p:sp>
      <p:sp>
        <p:nvSpPr>
          <p:cNvPr id="4" name="Rectangle: Rounded Corners 3">
            <a:extLst>
              <a:ext uri="{FF2B5EF4-FFF2-40B4-BE49-F238E27FC236}">
                <a16:creationId xmlns:a16="http://schemas.microsoft.com/office/drawing/2014/main" id="{320A2A85-1C67-4A0E-2214-BE8B9EE27AF4}"/>
              </a:ext>
            </a:extLst>
          </p:cNvPr>
          <p:cNvSpPr/>
          <p:nvPr/>
        </p:nvSpPr>
        <p:spPr>
          <a:xfrm>
            <a:off x="5219377" y="3645492"/>
            <a:ext cx="2582784" cy="7533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a:ea typeface="Calibri"/>
                <a:cs typeface="Calibri"/>
              </a:rPr>
              <a:t>PADDY DISEASE CLASSIFICATION APP</a:t>
            </a:r>
            <a:endParaRPr lang="en-US"/>
          </a:p>
        </p:txBody>
      </p:sp>
      <p:sp>
        <p:nvSpPr>
          <p:cNvPr id="5" name="Rectangle: Rounded Corners 4">
            <a:extLst>
              <a:ext uri="{FF2B5EF4-FFF2-40B4-BE49-F238E27FC236}">
                <a16:creationId xmlns:a16="http://schemas.microsoft.com/office/drawing/2014/main" id="{98C4BE7D-E385-7513-D87D-63D2ABA4C905}"/>
              </a:ext>
            </a:extLst>
          </p:cNvPr>
          <p:cNvSpPr/>
          <p:nvPr/>
        </p:nvSpPr>
        <p:spPr>
          <a:xfrm>
            <a:off x="1760298" y="4848650"/>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200">
                <a:ea typeface="+mn-lt"/>
                <a:cs typeface="+mn-lt"/>
              </a:rPr>
              <a:t>Image Preprocessing Module</a:t>
            </a:r>
            <a:endParaRPr lang="en-US">
              <a:ea typeface="+mn-lt"/>
              <a:cs typeface="+mn-lt"/>
            </a:endParaRPr>
          </a:p>
        </p:txBody>
      </p:sp>
      <p:sp>
        <p:nvSpPr>
          <p:cNvPr id="6" name="Rectangle: Rounded Corners 5">
            <a:extLst>
              <a:ext uri="{FF2B5EF4-FFF2-40B4-BE49-F238E27FC236}">
                <a16:creationId xmlns:a16="http://schemas.microsoft.com/office/drawing/2014/main" id="{FC09F0EC-1A9C-DF56-5705-33C473070007}"/>
              </a:ext>
            </a:extLst>
          </p:cNvPr>
          <p:cNvSpPr/>
          <p:nvPr/>
        </p:nvSpPr>
        <p:spPr>
          <a:xfrm>
            <a:off x="1760297" y="3525175"/>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200">
                <a:ea typeface="+mn-lt"/>
                <a:cs typeface="+mn-lt"/>
              </a:rPr>
              <a:t>Image Upload Module</a:t>
            </a:r>
            <a:endParaRPr lang="en-US"/>
          </a:p>
        </p:txBody>
      </p:sp>
      <p:sp>
        <p:nvSpPr>
          <p:cNvPr id="7" name="Rectangle: Rounded Corners 6">
            <a:extLst>
              <a:ext uri="{FF2B5EF4-FFF2-40B4-BE49-F238E27FC236}">
                <a16:creationId xmlns:a16="http://schemas.microsoft.com/office/drawing/2014/main" id="{76050C6F-96A1-215F-110A-23108F911CB5}"/>
              </a:ext>
            </a:extLst>
          </p:cNvPr>
          <p:cNvSpPr/>
          <p:nvPr/>
        </p:nvSpPr>
        <p:spPr>
          <a:xfrm>
            <a:off x="1760298" y="2291939"/>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200">
                <a:ea typeface="+mn-lt"/>
                <a:cs typeface="+mn-lt"/>
              </a:rPr>
              <a:t>User Interface Module</a:t>
            </a:r>
            <a:endParaRPr lang="en-US"/>
          </a:p>
        </p:txBody>
      </p:sp>
      <p:sp>
        <p:nvSpPr>
          <p:cNvPr id="9" name="Rectangle: Rounded Corners 8">
            <a:extLst>
              <a:ext uri="{FF2B5EF4-FFF2-40B4-BE49-F238E27FC236}">
                <a16:creationId xmlns:a16="http://schemas.microsoft.com/office/drawing/2014/main" id="{46BE8CBF-67CE-2217-06E3-5B7BA291DDBD}"/>
              </a:ext>
            </a:extLst>
          </p:cNvPr>
          <p:cNvSpPr/>
          <p:nvPr/>
        </p:nvSpPr>
        <p:spPr>
          <a:xfrm>
            <a:off x="8538086" y="5069227"/>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200">
                <a:ea typeface="Calibri"/>
                <a:cs typeface="Calibri"/>
              </a:rPr>
              <a:t>Evaluation module</a:t>
            </a:r>
          </a:p>
        </p:txBody>
      </p:sp>
      <p:sp>
        <p:nvSpPr>
          <p:cNvPr id="10" name="Rectangle: Rounded Corners 9">
            <a:extLst>
              <a:ext uri="{FF2B5EF4-FFF2-40B4-BE49-F238E27FC236}">
                <a16:creationId xmlns:a16="http://schemas.microsoft.com/office/drawing/2014/main" id="{893689A4-0238-009B-7C4B-AF6C7A14307C}"/>
              </a:ext>
            </a:extLst>
          </p:cNvPr>
          <p:cNvSpPr/>
          <p:nvPr/>
        </p:nvSpPr>
        <p:spPr>
          <a:xfrm>
            <a:off x="8538086" y="3665543"/>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200">
                <a:ea typeface="+mn-lt"/>
                <a:cs typeface="+mn-lt"/>
              </a:rPr>
              <a:t>Database Management Module</a:t>
            </a:r>
            <a:endParaRPr lang="en-US">
              <a:ea typeface="+mn-lt"/>
              <a:cs typeface="+mn-lt"/>
            </a:endParaRPr>
          </a:p>
        </p:txBody>
      </p:sp>
      <p:sp>
        <p:nvSpPr>
          <p:cNvPr id="11" name="Rectangle: Rounded Corners 10">
            <a:extLst>
              <a:ext uri="{FF2B5EF4-FFF2-40B4-BE49-F238E27FC236}">
                <a16:creationId xmlns:a16="http://schemas.microsoft.com/office/drawing/2014/main" id="{964C19E4-9465-987C-720E-6BB0D3A08364}"/>
              </a:ext>
            </a:extLst>
          </p:cNvPr>
          <p:cNvSpPr/>
          <p:nvPr/>
        </p:nvSpPr>
        <p:spPr>
          <a:xfrm>
            <a:off x="8538086" y="2291937"/>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rgbClr val="000000"/>
                </a:solidFill>
                <a:latin typeface="Calibri"/>
                <a:ea typeface="+mn-ea"/>
                <a:cs typeface="+mn-cs"/>
              </a:defRPr>
            </a:lvl1pPr>
            <a:lvl2pPr marL="457200" algn="l" defTabSz="914400" rtl="0" eaLnBrk="1" latinLnBrk="0" hangingPunct="1">
              <a:defRPr sz="1800" kern="1200">
                <a:solidFill>
                  <a:srgbClr val="000000"/>
                </a:solidFill>
                <a:latin typeface="Calibri"/>
                <a:ea typeface="+mn-ea"/>
                <a:cs typeface="+mn-cs"/>
              </a:defRPr>
            </a:lvl2pPr>
            <a:lvl3pPr marL="914400" algn="l" defTabSz="914400" rtl="0" eaLnBrk="1" latinLnBrk="0" hangingPunct="1">
              <a:defRPr sz="1800" kern="1200">
                <a:solidFill>
                  <a:srgbClr val="000000"/>
                </a:solidFill>
                <a:latin typeface="Calibri"/>
                <a:ea typeface="+mn-ea"/>
                <a:cs typeface="+mn-cs"/>
              </a:defRPr>
            </a:lvl3pPr>
            <a:lvl4pPr marL="1371600" algn="l" defTabSz="914400" rtl="0" eaLnBrk="1" latinLnBrk="0" hangingPunct="1">
              <a:defRPr sz="1800" kern="1200">
                <a:solidFill>
                  <a:srgbClr val="000000"/>
                </a:solidFill>
                <a:latin typeface="Calibri"/>
                <a:ea typeface="+mn-ea"/>
                <a:cs typeface="+mn-cs"/>
              </a:defRPr>
            </a:lvl4pPr>
            <a:lvl5pPr marL="1828800" algn="l" defTabSz="914400" rtl="0" eaLnBrk="1" latinLnBrk="0" hangingPunct="1">
              <a:defRPr sz="1800" kern="1200">
                <a:solidFill>
                  <a:srgbClr val="000000"/>
                </a:solidFill>
                <a:latin typeface="Calibri"/>
                <a:ea typeface="+mn-ea"/>
                <a:cs typeface="+mn-cs"/>
              </a:defRPr>
            </a:lvl5pPr>
            <a:lvl6pPr marL="2286000" algn="l" defTabSz="914400" rtl="0" eaLnBrk="1" latinLnBrk="0" hangingPunct="1">
              <a:defRPr sz="1800" kern="1200">
                <a:solidFill>
                  <a:srgbClr val="000000"/>
                </a:solidFill>
                <a:latin typeface="Calibri"/>
                <a:ea typeface="+mn-ea"/>
                <a:cs typeface="+mn-cs"/>
              </a:defRPr>
            </a:lvl6pPr>
            <a:lvl7pPr marL="2743200" algn="l" defTabSz="914400" rtl="0" eaLnBrk="1" latinLnBrk="0" hangingPunct="1">
              <a:defRPr sz="1800" kern="1200">
                <a:solidFill>
                  <a:srgbClr val="000000"/>
                </a:solidFill>
                <a:latin typeface="Calibri"/>
                <a:ea typeface="+mn-ea"/>
                <a:cs typeface="+mn-cs"/>
              </a:defRPr>
            </a:lvl7pPr>
            <a:lvl8pPr marL="3200400" algn="l" defTabSz="914400" rtl="0" eaLnBrk="1" latinLnBrk="0" hangingPunct="1">
              <a:defRPr sz="1800" kern="1200">
                <a:solidFill>
                  <a:srgbClr val="000000"/>
                </a:solidFill>
                <a:latin typeface="Calibri"/>
                <a:ea typeface="+mn-ea"/>
                <a:cs typeface="+mn-cs"/>
              </a:defRPr>
            </a:lvl8pPr>
            <a:lvl9pPr marL="3657600" algn="l" defTabSz="914400" rtl="0" eaLnBrk="1" latinLnBrk="0" hangingPunct="1">
              <a:defRPr sz="1800" kern="1200">
                <a:solidFill>
                  <a:srgbClr val="000000"/>
                </a:solidFill>
                <a:latin typeface="Calibri"/>
                <a:ea typeface="+mn-ea"/>
                <a:cs typeface="+mn-cs"/>
              </a:defRPr>
            </a:lvl9pPr>
          </a:lstStyle>
          <a:p>
            <a:pPr algn="ctr"/>
            <a:r>
              <a:rPr lang="en-US" sz="1200">
                <a:ea typeface="+mn-lt"/>
                <a:cs typeface="+mn-lt"/>
              </a:rPr>
              <a:t>Disease Detection Module</a:t>
            </a:r>
            <a:endParaRPr lang="en-US"/>
          </a:p>
        </p:txBody>
      </p:sp>
      <p:sp>
        <p:nvSpPr>
          <p:cNvPr id="12" name="Arrow: Up 11">
            <a:extLst>
              <a:ext uri="{FF2B5EF4-FFF2-40B4-BE49-F238E27FC236}">
                <a16:creationId xmlns:a16="http://schemas.microsoft.com/office/drawing/2014/main" id="{009331F6-3C6A-5BA4-7FA8-4EC0A9B5BE56}"/>
              </a:ext>
            </a:extLst>
          </p:cNvPr>
          <p:cNvSpPr/>
          <p:nvPr/>
        </p:nvSpPr>
        <p:spPr>
          <a:xfrm rot="2640000">
            <a:off x="7925543" y="2613872"/>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3" name="Arrow: Up 12">
            <a:extLst>
              <a:ext uri="{FF2B5EF4-FFF2-40B4-BE49-F238E27FC236}">
                <a16:creationId xmlns:a16="http://schemas.microsoft.com/office/drawing/2014/main" id="{2E67E610-5DE7-5603-C3E7-F6AA254638AB}"/>
              </a:ext>
            </a:extLst>
          </p:cNvPr>
          <p:cNvSpPr/>
          <p:nvPr/>
        </p:nvSpPr>
        <p:spPr>
          <a:xfrm rot="-5400000">
            <a:off x="4717121" y="3506213"/>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4" name="Arrow: Up 13">
            <a:extLst>
              <a:ext uri="{FF2B5EF4-FFF2-40B4-BE49-F238E27FC236}">
                <a16:creationId xmlns:a16="http://schemas.microsoft.com/office/drawing/2014/main" id="{63512247-408D-1574-5B24-C5CF489D84BA}"/>
              </a:ext>
            </a:extLst>
          </p:cNvPr>
          <p:cNvSpPr/>
          <p:nvPr/>
        </p:nvSpPr>
        <p:spPr>
          <a:xfrm rot="8160000">
            <a:off x="7925542" y="4358450"/>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5" name="Arrow: Up 14">
            <a:extLst>
              <a:ext uri="{FF2B5EF4-FFF2-40B4-BE49-F238E27FC236}">
                <a16:creationId xmlns:a16="http://schemas.microsoft.com/office/drawing/2014/main" id="{B1B2A79A-6CDB-914A-F0C2-EFDB4D94F931}"/>
              </a:ext>
            </a:extLst>
          </p:cNvPr>
          <p:cNvSpPr/>
          <p:nvPr/>
        </p:nvSpPr>
        <p:spPr>
          <a:xfrm rot="-3420000">
            <a:off x="4757227" y="2613872"/>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6" name="Arrow: Up 15">
            <a:extLst>
              <a:ext uri="{FF2B5EF4-FFF2-40B4-BE49-F238E27FC236}">
                <a16:creationId xmlns:a16="http://schemas.microsoft.com/office/drawing/2014/main" id="{31A2DA77-03F0-FC20-93F7-D613F8B76501}"/>
              </a:ext>
            </a:extLst>
          </p:cNvPr>
          <p:cNvSpPr/>
          <p:nvPr/>
        </p:nvSpPr>
        <p:spPr>
          <a:xfrm rot="5400000">
            <a:off x="8176200" y="3506213"/>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7" name="Arrow: Up 16">
            <a:extLst>
              <a:ext uri="{FF2B5EF4-FFF2-40B4-BE49-F238E27FC236}">
                <a16:creationId xmlns:a16="http://schemas.microsoft.com/office/drawing/2014/main" id="{C6503BDE-BE10-03B2-FA0E-8DF135661EBE}"/>
              </a:ext>
            </a:extLst>
          </p:cNvPr>
          <p:cNvSpPr/>
          <p:nvPr/>
        </p:nvSpPr>
        <p:spPr>
          <a:xfrm rot="13440000">
            <a:off x="4707095" y="4208056"/>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18" name="TextBox 17">
            <a:extLst>
              <a:ext uri="{FF2B5EF4-FFF2-40B4-BE49-F238E27FC236}">
                <a16:creationId xmlns:a16="http://schemas.microsoft.com/office/drawing/2014/main" id="{86572F34-C680-C3EE-52E3-C6E3F2C19B59}"/>
              </a:ext>
            </a:extLst>
          </p:cNvPr>
          <p:cNvSpPr txBox="1"/>
          <p:nvPr/>
        </p:nvSpPr>
        <p:spPr>
          <a:xfrm>
            <a:off x="840876" y="107616"/>
            <a:ext cx="44892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Contribution : Keerthana CB.EN.U4CSE21349</a:t>
            </a:r>
            <a:endParaRPr lang="en-US"/>
          </a:p>
        </p:txBody>
      </p:sp>
    </p:spTree>
    <p:extLst>
      <p:ext uri="{BB962C8B-B14F-4D97-AF65-F5344CB8AC3E}">
        <p14:creationId xmlns:p14="http://schemas.microsoft.com/office/powerpoint/2010/main" val="190258302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Explanation of Modules</a:t>
            </a:r>
            <a:endParaRPr lang="en-IN"/>
          </a:p>
        </p:txBody>
      </p:sp>
      <p:sp>
        <p:nvSpPr>
          <p:cNvPr id="3" name="Content Placeholder 2"/>
          <p:cNvSpPr>
            <a:spLocks noGrp="1"/>
          </p:cNvSpPr>
          <p:nvPr>
            <p:ph idx="1"/>
          </p:nvPr>
        </p:nvSpPr>
        <p:spPr>
          <a:xfrm>
            <a:off x="838200" y="1464678"/>
            <a:ext cx="10515600" cy="4712285"/>
          </a:xfrm>
        </p:spPr>
        <p:txBody>
          <a:bodyPr vert="horz" lIns="91440" tIns="45720" rIns="91440" bIns="45720" rtlCol="0" anchor="t">
            <a:normAutofit fontScale="92500" lnSpcReduction="20000"/>
          </a:bodyPr>
          <a:lstStyle/>
          <a:p>
            <a:pPr marL="0" indent="0">
              <a:buNone/>
            </a:pPr>
            <a:r>
              <a:rPr lang="en-US"/>
              <a:t>1. Image Upload and Displaying Results</a:t>
            </a:r>
          </a:p>
          <a:p>
            <a:pPr marL="0" indent="0">
              <a:buNone/>
            </a:pPr>
            <a:r>
              <a:rPr lang="en-US" sz="1200"/>
              <a:t>Users can easily upload images of paddy leaves.</a:t>
            </a:r>
            <a:endParaRPr lang="en-US"/>
          </a:p>
          <a:p>
            <a:pPr marL="0" indent="0">
              <a:buNone/>
            </a:pPr>
            <a:r>
              <a:rPr lang="en-US" sz="1200"/>
              <a:t>Uploaded images are displayed immediately for user confirmation.</a:t>
            </a:r>
            <a:endParaRPr lang="en-US"/>
          </a:p>
          <a:p>
            <a:pPr marL="0" indent="0">
              <a:buNone/>
            </a:pPr>
            <a:r>
              <a:rPr lang="en-US" sz="1200"/>
              <a:t>Supports multiple image formats (e.g., JPG, PNG).</a:t>
            </a:r>
          </a:p>
          <a:p>
            <a:pPr marL="0" indent="0">
              <a:buNone/>
            </a:pPr>
            <a:r>
              <a:rPr lang="en-US"/>
              <a:t>2. Image Preprocessing for Analysis</a:t>
            </a:r>
          </a:p>
          <a:p>
            <a:pPr marL="0" indent="0">
              <a:buNone/>
            </a:pPr>
            <a:r>
              <a:rPr lang="en-US" sz="1200"/>
              <a:t>Images are resized and normalized to fit model requirements.</a:t>
            </a:r>
            <a:endParaRPr lang="en-US"/>
          </a:p>
          <a:p>
            <a:pPr marL="0" indent="0">
              <a:buNone/>
            </a:pPr>
            <a:r>
              <a:rPr lang="en-US" sz="1200"/>
              <a:t>Data augmentation techniques may be applied to enhance model robustness.</a:t>
            </a:r>
            <a:endParaRPr lang="en-US"/>
          </a:p>
          <a:p>
            <a:pPr marL="0" indent="0">
              <a:buNone/>
            </a:pPr>
            <a:r>
              <a:rPr lang="en-US" sz="1200"/>
              <a:t>Ensures high-quality input for accurate disease classification.</a:t>
            </a:r>
          </a:p>
          <a:p>
            <a:pPr marL="0" indent="0">
              <a:buNone/>
            </a:pPr>
            <a:r>
              <a:rPr lang="en-US"/>
              <a:t>3. Deep Learning Model Implementation</a:t>
            </a:r>
          </a:p>
          <a:p>
            <a:pPr marL="0" indent="0">
              <a:buNone/>
            </a:pPr>
            <a:r>
              <a:rPr lang="en-US" sz="1200"/>
              <a:t>Utilizes pre-trained models (e.g., CNNs) for disease classification.</a:t>
            </a:r>
            <a:endParaRPr lang="en-US"/>
          </a:p>
          <a:p>
            <a:pPr marL="0" indent="0">
              <a:buNone/>
            </a:pPr>
            <a:r>
              <a:rPr lang="en-US" sz="1200"/>
              <a:t>Models are trained on a diverse dataset of paddy diseases.</a:t>
            </a:r>
            <a:endParaRPr lang="en-US"/>
          </a:p>
          <a:p>
            <a:pPr marL="0" indent="0">
              <a:buNone/>
            </a:pPr>
            <a:r>
              <a:rPr lang="en-US" sz="1200"/>
              <a:t>Outputs include detected diseases with confidence scores.</a:t>
            </a:r>
            <a:endParaRPr lang="en-US"/>
          </a:p>
          <a:p>
            <a:pPr marL="0" indent="0">
              <a:buNone/>
            </a:pPr>
            <a:r>
              <a:rPr lang="en-US"/>
              <a:t>4. Result Presentation</a:t>
            </a:r>
          </a:p>
          <a:p>
            <a:pPr marL="0" indent="0">
              <a:buNone/>
            </a:pPr>
            <a:r>
              <a:rPr lang="en-US" sz="1200"/>
              <a:t>Displays detected diseases along with descriptions and treatment recommendations.</a:t>
            </a:r>
            <a:endParaRPr lang="en-US"/>
          </a:p>
          <a:p>
            <a:pPr marL="0" indent="0">
              <a:buNone/>
            </a:pPr>
            <a:r>
              <a:rPr lang="en-US" sz="1200"/>
              <a:t>Provides a user-friendly interface for easy navigation and understanding.</a:t>
            </a:r>
            <a:endParaRPr lang="en-US"/>
          </a:p>
          <a:p>
            <a:pPr marL="0" indent="0">
              <a:buNone/>
            </a:pPr>
            <a:r>
              <a:rPr lang="en-US" sz="1200"/>
              <a:t>Option for users to provide feedback on prediction accuracy.</a:t>
            </a:r>
            <a:endParaRPr lang="en-US"/>
          </a:p>
          <a:p>
            <a:pPr marL="0" indent="0">
              <a:buNone/>
            </a:pPr>
            <a:endParaRPr lang="en-US"/>
          </a:p>
        </p:txBody>
      </p:sp>
      <p:sp>
        <p:nvSpPr>
          <p:cNvPr id="4" name="TextBox 3">
            <a:extLst>
              <a:ext uri="{FF2B5EF4-FFF2-40B4-BE49-F238E27FC236}">
                <a16:creationId xmlns:a16="http://schemas.microsoft.com/office/drawing/2014/main" id="{2FE225B7-4400-06A4-E798-D559C0AADDC5}"/>
              </a:ext>
            </a:extLst>
          </p:cNvPr>
          <p:cNvSpPr txBox="1"/>
          <p:nvPr/>
        </p:nvSpPr>
        <p:spPr>
          <a:xfrm>
            <a:off x="182479" y="4211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Contribution : Keerthana CB.EN.U4CSE21349</a:t>
            </a:r>
            <a:r>
              <a:rPr lang="en-US">
                <a:ea typeface="Calibri"/>
                <a:cs typeface="Calibri"/>
              </a:rPr>
              <a:t>​</a:t>
            </a:r>
            <a:endParaRPr lang="en-US"/>
          </a:p>
        </p:txBody>
      </p:sp>
    </p:spTree>
    <p:extLst>
      <p:ext uri="{BB962C8B-B14F-4D97-AF65-F5344CB8AC3E}">
        <p14:creationId xmlns:p14="http://schemas.microsoft.com/office/powerpoint/2010/main" val="34083721"/>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Stack of the product</a:t>
            </a:r>
            <a:endParaRPr lang="en-IN"/>
          </a:p>
        </p:txBody>
      </p:sp>
      <p:sp>
        <p:nvSpPr>
          <p:cNvPr id="3" name="Content Placeholder 2"/>
          <p:cNvSpPr>
            <a:spLocks noGrp="1"/>
          </p:cNvSpPr>
          <p:nvPr>
            <p:ph idx="1"/>
          </p:nvPr>
        </p:nvSpPr>
        <p:spPr>
          <a:xfrm>
            <a:off x="838200" y="1825625"/>
            <a:ext cx="4640179" cy="4351338"/>
          </a:xfrm>
        </p:spPr>
        <p:txBody>
          <a:bodyPr vert="horz" lIns="91440" tIns="45720" rIns="91440" bIns="45720" rtlCol="0" anchor="t">
            <a:normAutofit/>
          </a:bodyPr>
          <a:lstStyle/>
          <a:p>
            <a:pPr marL="0" indent="0">
              <a:buNone/>
            </a:pPr>
            <a:r>
              <a:rPr lang="en-US" sz="1400"/>
              <a:t>1. Backend Framework</a:t>
            </a:r>
            <a:endParaRPr lang="en-US" sz="1400" b="1"/>
          </a:p>
          <a:p>
            <a:pPr marL="0" indent="0">
              <a:buNone/>
            </a:pPr>
            <a:r>
              <a:rPr lang="en-US" sz="1400"/>
              <a:t>Flask</a:t>
            </a:r>
          </a:p>
          <a:p>
            <a:pPr marL="0" indent="0">
              <a:buNone/>
            </a:pPr>
            <a:endParaRPr lang="en-US" sz="1400"/>
          </a:p>
          <a:p>
            <a:pPr marL="0" indent="0">
              <a:buNone/>
            </a:pPr>
            <a:r>
              <a:rPr lang="en-US" sz="1400"/>
              <a:t>2. Machine Learning Libraries</a:t>
            </a:r>
          </a:p>
          <a:p>
            <a:pPr marL="0" indent="0">
              <a:buNone/>
            </a:pPr>
            <a:r>
              <a:rPr lang="en-US" sz="1400"/>
              <a:t>TensorFlow</a:t>
            </a:r>
          </a:p>
          <a:p>
            <a:pPr marL="0" indent="0">
              <a:buNone/>
            </a:pPr>
            <a:r>
              <a:rPr lang="en-US" sz="1400" err="1"/>
              <a:t>Keras</a:t>
            </a:r>
            <a:endParaRPr lang="en-US" sz="1400"/>
          </a:p>
          <a:p>
            <a:pPr marL="0" indent="0">
              <a:buNone/>
            </a:pPr>
            <a:endParaRPr lang="en-US" sz="1400"/>
          </a:p>
          <a:p>
            <a:pPr marL="0" indent="0">
              <a:buNone/>
            </a:pPr>
            <a:r>
              <a:rPr lang="en-US" sz="1400"/>
              <a:t>3. Image Processing Libraries</a:t>
            </a:r>
          </a:p>
          <a:p>
            <a:pPr marL="0" indent="0">
              <a:buNone/>
            </a:pPr>
            <a:r>
              <a:rPr lang="en-US" sz="1400"/>
              <a:t>OpenCV</a:t>
            </a:r>
          </a:p>
          <a:p>
            <a:pPr marL="0" indent="0">
              <a:buNone/>
            </a:pPr>
            <a:r>
              <a:rPr lang="en-US" sz="1400"/>
              <a:t>Pillow</a:t>
            </a:r>
          </a:p>
          <a:p>
            <a:pPr marL="0" indent="0">
              <a:buNone/>
            </a:pPr>
            <a:endParaRPr lang="en-US" sz="1400"/>
          </a:p>
          <a:p>
            <a:pPr marL="0" indent="0">
              <a:buNone/>
            </a:pPr>
            <a:endParaRPr lang="en-US" sz="1400" b="1"/>
          </a:p>
        </p:txBody>
      </p:sp>
      <p:sp>
        <p:nvSpPr>
          <p:cNvPr id="5" name="TextBox 4">
            <a:extLst>
              <a:ext uri="{FF2B5EF4-FFF2-40B4-BE49-F238E27FC236}">
                <a16:creationId xmlns:a16="http://schemas.microsoft.com/office/drawing/2014/main" id="{77E52BDD-4BE0-02D9-375D-F2D23E560FAC}"/>
              </a:ext>
            </a:extLst>
          </p:cNvPr>
          <p:cNvSpPr txBox="1"/>
          <p:nvPr/>
        </p:nvSpPr>
        <p:spPr>
          <a:xfrm>
            <a:off x="6609347" y="1826795"/>
            <a:ext cx="527985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Avenir Next LT Pro"/>
                <a:cs typeface="Arial"/>
              </a:rPr>
              <a:t>4. Database Management​</a:t>
            </a:r>
            <a:endParaRPr lang="en-US"/>
          </a:p>
          <a:p>
            <a:r>
              <a:rPr lang="en-US" sz="1400">
                <a:latin typeface="Avenir Next LT Pro"/>
                <a:cs typeface="Arial"/>
              </a:rPr>
              <a:t>SQLite​</a:t>
            </a:r>
          </a:p>
          <a:p>
            <a:r>
              <a:rPr lang="en-US" sz="1400" err="1">
                <a:latin typeface="Avenir Next LT Pro"/>
                <a:cs typeface="Arial"/>
              </a:rPr>
              <a:t>SQLAlchemy​</a:t>
            </a:r>
          </a:p>
          <a:p>
            <a:endParaRPr lang="en-US" sz="1400">
              <a:latin typeface="Avenir Next LT Pro"/>
              <a:cs typeface="Arial"/>
            </a:endParaRPr>
          </a:p>
          <a:p>
            <a:endParaRPr lang="en-US" sz="1400">
              <a:latin typeface="Avenir Next LT Pro"/>
              <a:cs typeface="Arial"/>
            </a:endParaRPr>
          </a:p>
          <a:p>
            <a:r>
              <a:rPr lang="en-US" sz="1400">
                <a:latin typeface="Avenir Next LT Pro"/>
                <a:cs typeface="Arial"/>
              </a:rPr>
              <a:t>5. Frontend Technologies​</a:t>
            </a:r>
          </a:p>
          <a:p>
            <a:r>
              <a:rPr lang="en-US" sz="1400">
                <a:latin typeface="Avenir Next LT Pro"/>
                <a:cs typeface="Arial"/>
              </a:rPr>
              <a:t>HTML​</a:t>
            </a:r>
          </a:p>
          <a:p>
            <a:r>
              <a:rPr lang="en-US" sz="1400">
                <a:latin typeface="Avenir Next LT Pro"/>
                <a:cs typeface="Arial"/>
              </a:rPr>
              <a:t>CSS​</a:t>
            </a:r>
          </a:p>
          <a:p>
            <a:r>
              <a:rPr lang="en-US" sz="1400">
                <a:latin typeface="Avenir Next LT Pro"/>
                <a:cs typeface="Arial"/>
              </a:rPr>
              <a:t>JavaScript​</a:t>
            </a:r>
          </a:p>
        </p:txBody>
      </p:sp>
      <p:sp>
        <p:nvSpPr>
          <p:cNvPr id="4" name="TextBox 3">
            <a:extLst>
              <a:ext uri="{FF2B5EF4-FFF2-40B4-BE49-F238E27FC236}">
                <a16:creationId xmlns:a16="http://schemas.microsoft.com/office/drawing/2014/main" id="{F787D237-16D1-9AEF-DC4E-108BCF68D855}"/>
              </a:ext>
            </a:extLst>
          </p:cNvPr>
          <p:cNvSpPr txBox="1"/>
          <p:nvPr/>
        </p:nvSpPr>
        <p:spPr>
          <a:xfrm>
            <a:off x="182479" y="4211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Contribution : Keerthana CB.EN.U4CSE21349​</a:t>
            </a:r>
            <a:endParaRPr lang="en-US"/>
          </a:p>
        </p:txBody>
      </p:sp>
    </p:spTree>
    <p:extLst>
      <p:ext uri="{BB962C8B-B14F-4D97-AF65-F5344CB8AC3E}">
        <p14:creationId xmlns:p14="http://schemas.microsoft.com/office/powerpoint/2010/main" val="2133486087"/>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UI wireframe designs</a:t>
            </a:r>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9881637"/>
              </p:ext>
            </p:extLst>
          </p:nvPr>
        </p:nvGraphicFramePr>
        <p:xfrm>
          <a:off x="838200" y="1825625"/>
          <a:ext cx="10515600" cy="33172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948369595"/>
                    </a:ext>
                  </a:extLst>
                </a:gridCol>
                <a:gridCol w="3505200">
                  <a:extLst>
                    <a:ext uri="{9D8B030D-6E8A-4147-A177-3AD203B41FA5}">
                      <a16:colId xmlns:a16="http://schemas.microsoft.com/office/drawing/2014/main" val="3930065293"/>
                    </a:ext>
                  </a:extLst>
                </a:gridCol>
                <a:gridCol w="3505200">
                  <a:extLst>
                    <a:ext uri="{9D8B030D-6E8A-4147-A177-3AD203B41FA5}">
                      <a16:colId xmlns:a16="http://schemas.microsoft.com/office/drawing/2014/main" val="1527112770"/>
                    </a:ext>
                  </a:extLst>
                </a:gridCol>
              </a:tblGrid>
              <a:tr h="370840">
                <a:tc>
                  <a:txBody>
                    <a:bodyPr/>
                    <a:lstStyle/>
                    <a:p>
                      <a:r>
                        <a:rPr lang="en-US"/>
                        <a:t>Module</a:t>
                      </a:r>
                      <a:endParaRPr lang="en-IN"/>
                    </a:p>
                  </a:txBody>
                  <a:tcPr/>
                </a:tc>
                <a:tc>
                  <a:txBody>
                    <a:bodyPr/>
                    <a:lstStyle/>
                    <a:p>
                      <a:r>
                        <a:rPr lang="en-US"/>
                        <a:t>Wireframe</a:t>
                      </a:r>
                      <a:r>
                        <a:rPr lang="en-US" baseline="0"/>
                        <a:t> design Name</a:t>
                      </a:r>
                      <a:endParaRPr lang="en-IN"/>
                    </a:p>
                  </a:txBody>
                  <a:tcPr/>
                </a:tc>
                <a:tc>
                  <a:txBody>
                    <a:bodyPr/>
                    <a:lstStyle/>
                    <a:p>
                      <a:r>
                        <a:rPr lang="en-US"/>
                        <a:t>Student Associated(RollNo,Name)</a:t>
                      </a:r>
                      <a:endParaRPr lang="en-IN"/>
                    </a:p>
                  </a:txBody>
                  <a:tcPr/>
                </a:tc>
                <a:extLst>
                  <a:ext uri="{0D108BD9-81ED-4DB2-BD59-A6C34878D82A}">
                    <a16:rowId xmlns:a16="http://schemas.microsoft.com/office/drawing/2014/main" val="919914114"/>
                  </a:ext>
                </a:extLst>
              </a:tr>
              <a:tr h="370840">
                <a:tc>
                  <a:txBody>
                    <a:bodyPr/>
                    <a:lstStyle/>
                    <a:p>
                      <a:pPr lvl="0">
                        <a:buNone/>
                      </a:pPr>
                      <a:r>
                        <a:rPr lang="en-US" sz="1200" b="0" i="0" u="none" strike="noStrike" noProof="0">
                          <a:latin typeface="Calibri"/>
                        </a:rPr>
                        <a:t>image uploads and displaying results</a:t>
                      </a:r>
                      <a:endParaRPr lang="en-US"/>
                    </a:p>
                  </a:txBody>
                  <a:tcPr/>
                </a:tc>
                <a:tc>
                  <a:txBody>
                    <a:bodyPr/>
                    <a:lstStyle/>
                    <a:p>
                      <a:r>
                        <a:rPr lang="en-US" err="1"/>
                        <a:t>UserInterface </a:t>
                      </a:r>
                    </a:p>
                  </a:txBody>
                  <a:tcPr/>
                </a:tc>
                <a:tc>
                  <a:txBody>
                    <a:bodyPr/>
                    <a:lstStyle/>
                    <a:p>
                      <a:r>
                        <a:rPr lang="en-US"/>
                        <a:t>S Keerthana (CB.EN.U4CSE21349)</a:t>
                      </a:r>
                    </a:p>
                  </a:txBody>
                  <a:tcPr/>
                </a:tc>
                <a:extLst>
                  <a:ext uri="{0D108BD9-81ED-4DB2-BD59-A6C34878D82A}">
                    <a16:rowId xmlns:a16="http://schemas.microsoft.com/office/drawing/2014/main" val="3868857983"/>
                  </a:ext>
                </a:extLst>
              </a:tr>
              <a:tr h="370840">
                <a:tc>
                  <a:txBody>
                    <a:bodyPr/>
                    <a:lstStyle/>
                    <a:p>
                      <a:pPr lvl="0">
                        <a:buNone/>
                      </a:pPr>
                      <a:r>
                        <a:rPr lang="en-IN" sz="1200" b="0" i="0" u="none" strike="noStrike" noProof="0">
                          <a:latin typeface="Calibri"/>
                        </a:rPr>
                        <a:t>Preprocesses images for analysis</a:t>
                      </a:r>
                      <a:endParaRPr lang="en-US"/>
                    </a:p>
                  </a:txBody>
                  <a:tcPr/>
                </a:tc>
                <a:tc>
                  <a:txBody>
                    <a:bodyPr/>
                    <a:lstStyle/>
                    <a:p>
                      <a:pPr lvl="0">
                        <a:buNone/>
                      </a:pPr>
                      <a:r>
                        <a:rPr lang="en-US" sz="1800" b="0" i="0" u="none" strike="noStrike" noProof="0" err="1">
                          <a:solidFill>
                            <a:srgbClr val="000000"/>
                          </a:solidFill>
                          <a:latin typeface="Calibri"/>
                        </a:rPr>
                        <a:t>ImageProcessing </a:t>
                      </a:r>
                      <a:endParaRPr lang="en-US"/>
                    </a:p>
                  </a:txBody>
                  <a:tcPr/>
                </a:tc>
                <a:tc>
                  <a:txBody>
                    <a:bodyPr/>
                    <a:lstStyle/>
                    <a:p>
                      <a:pPr lvl="0">
                        <a:buNone/>
                      </a:pPr>
                      <a:r>
                        <a:rPr lang="en-US" sz="1800" b="0" i="0" u="none" strike="noStrike" noProof="0">
                          <a:solidFill>
                            <a:srgbClr val="000000"/>
                          </a:solidFill>
                          <a:latin typeface="Calibri"/>
                        </a:rPr>
                        <a:t>S Keerthana (CB.EN.U4CSE21349)</a:t>
                      </a:r>
                      <a:endParaRPr lang="en-US"/>
                    </a:p>
                  </a:txBody>
                  <a:tcPr/>
                </a:tc>
                <a:extLst>
                  <a:ext uri="{0D108BD9-81ED-4DB2-BD59-A6C34878D82A}">
                    <a16:rowId xmlns:a16="http://schemas.microsoft.com/office/drawing/2014/main" val="3990202208"/>
                  </a:ext>
                </a:extLst>
              </a:tr>
              <a:tr h="370840">
                <a:tc>
                  <a:txBody>
                    <a:bodyPr/>
                    <a:lstStyle/>
                    <a:p>
                      <a:pPr marL="0" lvl="0" indent="0" algn="l">
                        <a:lnSpc>
                          <a:spcPct val="100000"/>
                        </a:lnSpc>
                        <a:spcBef>
                          <a:spcPct val="0"/>
                        </a:spcBef>
                        <a:spcAft>
                          <a:spcPct val="0"/>
                        </a:spcAft>
                        <a:buNone/>
                      </a:pPr>
                      <a:r>
                        <a:rPr lang="en-IN" sz="1200" b="0" i="0" u="none" strike="noStrike" noProof="0">
                          <a:latin typeface="Calibri"/>
                        </a:rPr>
                        <a:t>Implements deep learning models to classify paddy diseases.</a:t>
                      </a:r>
                      <a:endParaRPr lang="en-US"/>
                    </a:p>
                    <a:p>
                      <a:pPr lvl="0">
                        <a:buNone/>
                      </a:pPr>
                      <a:endParaRPr lang="en-IN"/>
                    </a:p>
                  </a:txBody>
                  <a:tcPr/>
                </a:tc>
                <a:tc>
                  <a:txBody>
                    <a:bodyPr/>
                    <a:lstStyle/>
                    <a:p>
                      <a:r>
                        <a:rPr lang="en-IN" err="1"/>
                        <a:t>DiseaseClassification</a:t>
                      </a:r>
                    </a:p>
                  </a:txBody>
                  <a:tcPr/>
                </a:tc>
                <a:tc>
                  <a:txBody>
                    <a:bodyPr/>
                    <a:lstStyle/>
                    <a:p>
                      <a:pPr lvl="0">
                        <a:buNone/>
                      </a:pPr>
                      <a:r>
                        <a:rPr lang="en-US" sz="1800" b="0" i="0" u="none" strike="noStrike" noProof="0">
                          <a:solidFill>
                            <a:srgbClr val="000000"/>
                          </a:solidFill>
                          <a:latin typeface="Calibri"/>
                        </a:rPr>
                        <a:t>S Keerthana (CB.EN.U4CSE21349)</a:t>
                      </a:r>
                      <a:endParaRPr lang="en-US"/>
                    </a:p>
                  </a:txBody>
                  <a:tcPr/>
                </a:tc>
                <a:extLst>
                  <a:ext uri="{0D108BD9-81ED-4DB2-BD59-A6C34878D82A}">
                    <a16:rowId xmlns:a16="http://schemas.microsoft.com/office/drawing/2014/main" val="3612333205"/>
                  </a:ext>
                </a:extLst>
              </a:tr>
              <a:tr h="370840">
                <a:tc>
                  <a:txBody>
                    <a:bodyPr/>
                    <a:lstStyle/>
                    <a:p>
                      <a:pPr marL="0" lvl="0" indent="0" algn="l">
                        <a:lnSpc>
                          <a:spcPct val="100000"/>
                        </a:lnSpc>
                        <a:spcBef>
                          <a:spcPct val="0"/>
                        </a:spcBef>
                        <a:spcAft>
                          <a:spcPct val="0"/>
                        </a:spcAft>
                        <a:buNone/>
                      </a:pPr>
                      <a:r>
                        <a:rPr lang="en-IN" sz="1200" b="0" i="0" u="none" strike="noStrike" noProof="0">
                          <a:latin typeface="Calibri"/>
                        </a:rPr>
                        <a:t>Manages user data, uploaded images, and logs of disease detection results.</a:t>
                      </a:r>
                      <a:endParaRPr lang="en-US"/>
                    </a:p>
                    <a:p>
                      <a:pPr lvl="0">
                        <a:buNone/>
                      </a:pPr>
                      <a:endParaRPr lang="en-IN"/>
                    </a:p>
                  </a:txBody>
                  <a:tcPr/>
                </a:tc>
                <a:tc>
                  <a:txBody>
                    <a:bodyPr/>
                    <a:lstStyle/>
                    <a:p>
                      <a:r>
                        <a:rPr lang="en-IN"/>
                        <a:t>Database management</a:t>
                      </a:r>
                    </a:p>
                  </a:txBody>
                  <a:tcPr/>
                </a:tc>
                <a:tc>
                  <a:txBody>
                    <a:bodyPr/>
                    <a:lstStyle/>
                    <a:p>
                      <a:pPr lvl="0">
                        <a:buNone/>
                      </a:pPr>
                      <a:r>
                        <a:rPr lang="en-US" sz="1800" b="0" i="0" u="none" strike="noStrike" noProof="0">
                          <a:solidFill>
                            <a:srgbClr val="000000"/>
                          </a:solidFill>
                          <a:latin typeface="Calibri"/>
                        </a:rPr>
                        <a:t>S Keerthana (CB.EN.U4CSE21349)</a:t>
                      </a:r>
                      <a:endParaRPr lang="en-US"/>
                    </a:p>
                  </a:txBody>
                  <a:tcPr/>
                </a:tc>
                <a:extLst>
                  <a:ext uri="{0D108BD9-81ED-4DB2-BD59-A6C34878D82A}">
                    <a16:rowId xmlns:a16="http://schemas.microsoft.com/office/drawing/2014/main" val="168168312"/>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15127111"/>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383738344"/>
                  </a:ext>
                </a:extLst>
              </a:tr>
            </a:tbl>
          </a:graphicData>
        </a:graphic>
      </p:graphicFrame>
    </p:spTree>
    <p:extLst>
      <p:ext uri="{BB962C8B-B14F-4D97-AF65-F5344CB8AC3E}">
        <p14:creationId xmlns:p14="http://schemas.microsoft.com/office/powerpoint/2010/main" val="52960307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C17224-90C1-8CAD-4B95-3C2982F1E2AE}"/>
              </a:ext>
            </a:extLst>
          </p:cNvPr>
          <p:cNvSpPr>
            <a:spLocks noGrp="1"/>
          </p:cNvSpPr>
          <p:nvPr>
            <p:ph idx="1"/>
          </p:nvPr>
        </p:nvSpPr>
        <p:spPr>
          <a:xfrm>
            <a:off x="838200" y="169104"/>
            <a:ext cx="10515600" cy="6007859"/>
          </a:xfrm>
        </p:spPr>
        <p:txBody>
          <a:bodyPr vert="horz" lIns="91440" tIns="45720" rIns="91440" bIns="45720" rtlCol="0" anchor="t">
            <a:normAutofit/>
          </a:bodyPr>
          <a:lstStyle/>
          <a:p>
            <a:pPr marL="0" indent="0">
              <a:buNone/>
            </a:pPr>
            <a:r>
              <a:rPr lang="en-US" sz="1200" b="1"/>
              <a:t>Detection and Classification of Paddy Leaf Diseases Using Deep Learning (CNN)</a:t>
            </a:r>
            <a:endParaRPr lang="en-US"/>
          </a:p>
          <a:p>
            <a:pPr marL="227965" indent="-227965">
              <a:buFont typeface="Arial"/>
              <a:buChar char="•"/>
            </a:pPr>
            <a:r>
              <a:rPr lang="en-US" sz="1200"/>
              <a:t>Authors: S. Maheswaran, S. Sathesh, P. Rithika, I. Mohammed Shafiq, S. Nandita</a:t>
            </a:r>
            <a:endParaRPr lang="en-US"/>
          </a:p>
          <a:p>
            <a:pPr marL="227965" indent="-227965">
              <a:buFont typeface="Arial"/>
              <a:buChar char="•"/>
            </a:pPr>
            <a:r>
              <a:rPr lang="en-US" sz="1200"/>
              <a:t>Published: SpringerLink</a:t>
            </a:r>
            <a:endParaRPr lang="en-US"/>
          </a:p>
          <a:p>
            <a:pPr marL="227965" indent="-227965">
              <a:buFont typeface="Arial"/>
              <a:buChar char="•"/>
            </a:pPr>
            <a:r>
              <a:rPr lang="en-US" sz="1200"/>
              <a:t>Summary: This paper presents a deep learning approach using Convolutional Neural Networks (CNN) to detect and classify diseases in paddy leaves. The study demonstrates high accuracy in identifying multiple types of diseases, making it a valuable tool for agricultural management.</a:t>
            </a:r>
            <a:endParaRPr lang="en-US"/>
          </a:p>
          <a:p>
            <a:pPr marL="227965" indent="-227965">
              <a:buFont typeface="Arial"/>
              <a:buChar char="•"/>
            </a:pPr>
            <a:endParaRPr lang="en-US"/>
          </a:p>
          <a:p>
            <a:pPr marL="0" indent="0">
              <a:buNone/>
            </a:pPr>
            <a:r>
              <a:rPr lang="en-US" sz="1200" b="1"/>
              <a:t>A Survey on Paddy Crop Disease Detection Using Machine Learning and Artificial Intelligence Models</a:t>
            </a:r>
          </a:p>
          <a:p>
            <a:pPr marL="227965" indent="-227965">
              <a:buFont typeface="Arial"/>
              <a:buChar char="•"/>
            </a:pPr>
            <a:r>
              <a:rPr lang="en-US" sz="1200"/>
              <a:t>Authors: N. Chakraborty, R. Nanda, K. Das</a:t>
            </a:r>
            <a:endParaRPr lang="en-US"/>
          </a:p>
          <a:p>
            <a:pPr marL="227965" indent="-227965">
              <a:buFont typeface="Arial"/>
              <a:buChar char="•"/>
            </a:pPr>
            <a:r>
              <a:rPr lang="en-US" sz="1200"/>
              <a:t>Published: SpringerLink</a:t>
            </a:r>
            <a:endParaRPr lang="en-US"/>
          </a:p>
          <a:p>
            <a:pPr marL="227965" indent="-227965">
              <a:buFont typeface="Arial"/>
              <a:buChar char="•"/>
            </a:pPr>
            <a:r>
              <a:rPr lang="en-US" sz="1200"/>
              <a:t>Summary: This paper surveys various machine learning and AI models used for detecting diseases in paddy crops. It highlights the advantages of using these advanced techniques over traditional methods, offering insights into future research directions.</a:t>
            </a:r>
            <a:endParaRPr lang="en-US"/>
          </a:p>
          <a:p>
            <a:pPr marL="227965" indent="-227965">
              <a:buFont typeface="Arial"/>
              <a:buChar char="•"/>
            </a:pPr>
            <a:endParaRPr lang="en-US" sz="1200" b="1"/>
          </a:p>
          <a:p>
            <a:pPr marL="0" indent="0">
              <a:buNone/>
            </a:pPr>
            <a:r>
              <a:rPr lang="en-US" sz="1200" b="1"/>
              <a:t>Seasonal Crops Disease Prediction and Classification Using Deep Convolutional Encoder Network</a:t>
            </a:r>
          </a:p>
          <a:p>
            <a:pPr marL="227965" indent="-227965">
              <a:buFont typeface="Arial"/>
              <a:buChar char="•"/>
            </a:pPr>
            <a:r>
              <a:rPr lang="en-US" sz="1200"/>
              <a:t>Authors: A. Khamparia, G. Saini, D. Gupta, A. Khanna, S. Tiwari, V.H.C. de Albuquerque</a:t>
            </a:r>
            <a:endParaRPr lang="en-US"/>
          </a:p>
          <a:p>
            <a:pPr marL="227965" indent="-227965">
              <a:buFont typeface="Arial"/>
              <a:buChar char="•"/>
            </a:pPr>
            <a:r>
              <a:rPr lang="en-US" sz="1200"/>
              <a:t>Published: Circuits Systems Signal Processing</a:t>
            </a:r>
            <a:endParaRPr lang="en-US"/>
          </a:p>
          <a:p>
            <a:pPr marL="227965" indent="-227965">
              <a:buFont typeface="Arial"/>
              <a:buChar char="•"/>
            </a:pPr>
            <a:r>
              <a:rPr lang="en-US" sz="1200"/>
              <a:t>Summary: This paper discusses a deep convolutional encoder network designed for predicting and classifying diseases in seasonal crops, including paddy. The model shows significant promise in real-time disease monitoring and prevention.</a:t>
            </a:r>
            <a:endParaRPr lang="en-US"/>
          </a:p>
          <a:p>
            <a:pPr marL="0" indent="0">
              <a:buNone/>
            </a:pPr>
            <a:endParaRPr lang="en-US" sz="1200"/>
          </a:p>
        </p:txBody>
      </p:sp>
    </p:spTree>
    <p:extLst>
      <p:ext uri="{BB962C8B-B14F-4D97-AF65-F5344CB8AC3E}">
        <p14:creationId xmlns:p14="http://schemas.microsoft.com/office/powerpoint/2010/main" val="3247833998"/>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Wireframe Designs for Paddy Disease Classification App</a:t>
            </a:r>
          </a:p>
          <a:p>
            <a:endParaRPr lang="en-US"/>
          </a:p>
        </p:txBody>
      </p:sp>
      <p:sp>
        <p:nvSpPr>
          <p:cNvPr id="3" name="Content Placeholder 2"/>
          <p:cNvSpPr>
            <a:spLocks noGrp="1"/>
          </p:cNvSpPr>
          <p:nvPr>
            <p:ph idx="1"/>
          </p:nvPr>
        </p:nvSpPr>
        <p:spPr>
          <a:xfrm>
            <a:off x="838200" y="1314283"/>
            <a:ext cx="10515600" cy="3990391"/>
          </a:xfrm>
        </p:spPr>
        <p:txBody>
          <a:bodyPr vert="horz" lIns="91440" tIns="45720" rIns="91440" bIns="45720" rtlCol="0" anchor="t">
            <a:normAutofit fontScale="92500" lnSpcReduction="10000"/>
          </a:bodyPr>
          <a:lstStyle/>
          <a:p>
            <a:pPr marL="0" indent="0">
              <a:buNone/>
            </a:pPr>
            <a:r>
              <a:rPr lang="en-US" sz="1600"/>
              <a:t>The following wireframe designs illustrate the user journey from input to output within the Paddy Disease Classification application. Each design represents a key interaction point, showcasing how users will engage with the app.</a:t>
            </a:r>
          </a:p>
          <a:p>
            <a:pPr marL="0" indent="0">
              <a:buNone/>
            </a:pPr>
            <a:r>
              <a:rPr lang="en-US" sz="1600"/>
              <a:t>                        </a:t>
            </a:r>
            <a:r>
              <a:rPr lang="en-US" sz="1600" u="sng"/>
              <a:t>1. </a:t>
            </a:r>
            <a:r>
              <a:rPr lang="en-US" sz="1600" b="1" u="sng"/>
              <a:t>Home Screen</a:t>
            </a:r>
            <a:endParaRPr lang="en-US" sz="1600" u="sng"/>
          </a:p>
          <a:p>
            <a:pPr marL="0" indent="0">
              <a:buNone/>
            </a:pPr>
            <a:r>
              <a:rPr lang="en-US" sz="1600" b="1"/>
              <a:t>Components</a:t>
            </a:r>
            <a:r>
              <a:rPr lang="en-US" sz="1600"/>
              <a:t>:</a:t>
            </a:r>
          </a:p>
          <a:p>
            <a:pPr marL="685165" lvl="1" indent="0">
              <a:buNone/>
            </a:pPr>
            <a:r>
              <a:rPr lang="en-US" sz="1600" b="1"/>
              <a:t>Navigation Bar</a:t>
            </a:r>
            <a:r>
              <a:rPr lang="en-US" sz="1600"/>
              <a:t>: Links to Home, Disease Detection</a:t>
            </a:r>
          </a:p>
          <a:p>
            <a:pPr marL="685165" lvl="1" indent="0">
              <a:buNone/>
            </a:pPr>
            <a:r>
              <a:rPr lang="en-US" sz="1600" b="1"/>
              <a:t>Quick Access Buttons</a:t>
            </a:r>
            <a:r>
              <a:rPr lang="en-US" sz="1600" err="1"/>
              <a:t>:"Detect Disease"</a:t>
            </a:r>
          </a:p>
          <a:p>
            <a:pPr marL="1142365" lvl="2" indent="0">
              <a:buNone/>
            </a:pPr>
            <a:endParaRPr lang="en-US" sz="1600"/>
          </a:p>
          <a:p>
            <a:pPr marL="1142365" lvl="2" indent="0">
              <a:buNone/>
            </a:pPr>
            <a:endParaRPr lang="en-US" sz="1600"/>
          </a:p>
          <a:p>
            <a:pPr marL="1142365" lvl="2" indent="0">
              <a:buNone/>
            </a:pPr>
            <a:r>
              <a:rPr lang="en-US" sz="1600"/>
              <a:t> </a:t>
            </a:r>
          </a:p>
          <a:p>
            <a:pPr marL="1142365" lvl="2" indent="0">
              <a:buNone/>
            </a:pPr>
            <a:r>
              <a:rPr lang="en-US" sz="1600" u="sng"/>
              <a:t>2. </a:t>
            </a:r>
            <a:r>
              <a:rPr lang="en-US" sz="1600" b="1" u="sng"/>
              <a:t>Disease Detection Screen</a:t>
            </a:r>
            <a:endParaRPr lang="en-US" sz="1600" u="sng"/>
          </a:p>
          <a:p>
            <a:pPr marL="0" indent="0">
              <a:buNone/>
            </a:pPr>
            <a:r>
              <a:rPr lang="en-US" sz="1600" b="1"/>
              <a:t>Components</a:t>
            </a:r>
            <a:r>
              <a:rPr lang="en-US" sz="1600"/>
              <a:t>:</a:t>
            </a:r>
          </a:p>
          <a:p>
            <a:pPr marL="685165" lvl="1" indent="0">
              <a:buNone/>
            </a:pPr>
            <a:r>
              <a:rPr lang="en-US" sz="1600" b="1"/>
              <a:t>Image Upload Section</a:t>
            </a:r>
            <a:r>
              <a:rPr lang="en-US" sz="1600"/>
              <a:t>:</a:t>
            </a:r>
          </a:p>
          <a:p>
            <a:pPr marL="1142365" lvl="2" indent="0">
              <a:buNone/>
            </a:pPr>
            <a:r>
              <a:rPr lang="en-US" sz="1600"/>
              <a:t>Button to upload an image of paddy leaves.</a:t>
            </a:r>
          </a:p>
          <a:p>
            <a:pPr marL="1142365" lvl="2" indent="0">
              <a:buNone/>
            </a:pPr>
            <a:r>
              <a:rPr lang="en-US" sz="1600"/>
              <a:t>Option to take a photo directly using the camera.</a:t>
            </a:r>
          </a:p>
          <a:p>
            <a:pPr marL="685165" lvl="1" indent="0">
              <a:buNone/>
            </a:pPr>
            <a:r>
              <a:rPr lang="en-US" sz="1600" b="1"/>
              <a:t>Submit Button</a:t>
            </a:r>
            <a:r>
              <a:rPr lang="en-US" sz="1600"/>
              <a:t>: To send the image for analysis.</a:t>
            </a:r>
          </a:p>
          <a:p>
            <a:pPr marL="0" indent="0">
              <a:buNone/>
            </a:pPr>
            <a:endParaRPr lang="en-US" sz="1600">
              <a:latin typeface="Calibri"/>
              <a:ea typeface="Calibri"/>
              <a:cs typeface="Calibri"/>
            </a:endParaRPr>
          </a:p>
        </p:txBody>
      </p:sp>
    </p:spTree>
    <p:extLst>
      <p:ext uri="{BB962C8B-B14F-4D97-AF65-F5344CB8AC3E}">
        <p14:creationId xmlns:p14="http://schemas.microsoft.com/office/powerpoint/2010/main" val="4209966186"/>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17B185-BCA6-8B66-CEF2-1C16B05F00DA}"/>
              </a:ext>
            </a:extLst>
          </p:cNvPr>
          <p:cNvSpPr>
            <a:spLocks noGrp="1"/>
          </p:cNvSpPr>
          <p:nvPr>
            <p:ph idx="1"/>
          </p:nvPr>
        </p:nvSpPr>
        <p:spPr>
          <a:xfrm>
            <a:off x="838200" y="371810"/>
            <a:ext cx="10515600" cy="5805153"/>
          </a:xfrm>
        </p:spPr>
        <p:txBody>
          <a:bodyPr vert="horz" lIns="91440" tIns="45720" rIns="91440" bIns="45720" rtlCol="0" anchor="t">
            <a:normAutofit/>
          </a:bodyPr>
          <a:lstStyle/>
          <a:p>
            <a:pPr marL="0" indent="0">
              <a:buNone/>
            </a:pPr>
            <a:r>
              <a:rPr lang="en-US" sz="1600" u="sng"/>
              <a:t>                                                 3. </a:t>
            </a:r>
            <a:r>
              <a:rPr lang="en-US" sz="1600" b="1" u="sng"/>
              <a:t>Processin</a:t>
            </a:r>
            <a:r>
              <a:rPr lang="en-US" sz="1600" b="1"/>
              <a:t>g</a:t>
            </a:r>
            <a:r>
              <a:rPr lang="en-US" sz="1600" b="1" u="sng"/>
              <a:t> Screen </a:t>
            </a:r>
            <a:endParaRPr lang="en-US" sz="1600" u="sng"/>
          </a:p>
          <a:p>
            <a:pPr marL="0" indent="0">
              <a:buNone/>
            </a:pPr>
            <a:r>
              <a:rPr lang="en-US" sz="1600" b="1"/>
              <a:t>Components</a:t>
            </a:r>
            <a:r>
              <a:rPr lang="en-US" sz="1600"/>
              <a:t>:</a:t>
            </a:r>
          </a:p>
          <a:p>
            <a:pPr marL="457200" lvl="1" indent="0">
              <a:buNone/>
            </a:pPr>
            <a:r>
              <a:rPr lang="en-US" sz="1600" b="1"/>
              <a:t>Loading Animation</a:t>
            </a:r>
            <a:r>
              <a:rPr lang="en-US" sz="1600"/>
              <a:t>: Indicates that the image is being processed.</a:t>
            </a:r>
          </a:p>
          <a:p>
            <a:pPr marL="457200" lvl="1" indent="0">
              <a:buNone/>
            </a:pPr>
            <a:r>
              <a:rPr lang="en-US" sz="1600" b="1"/>
              <a:t>Message Display</a:t>
            </a:r>
            <a:r>
              <a:rPr lang="en-US" sz="1600"/>
              <a:t>: "Analyzing your image, please wait..."</a:t>
            </a:r>
          </a:p>
          <a:p>
            <a:pPr marL="457200" lvl="1" indent="0">
              <a:buNone/>
            </a:pPr>
            <a:r>
              <a:rPr lang="en-US" sz="1600"/>
              <a:t>Processing Screen Wireframe</a:t>
            </a:r>
          </a:p>
          <a:p>
            <a:pPr marL="457200" lvl="1" indent="0">
              <a:buNone/>
            </a:pPr>
            <a:endParaRPr lang="en-US" sz="1600"/>
          </a:p>
          <a:p>
            <a:pPr marL="457200" lvl="1" indent="0">
              <a:buNone/>
            </a:pPr>
            <a:endParaRPr lang="en-US" sz="1600"/>
          </a:p>
          <a:p>
            <a:pPr marL="457200" lvl="1" indent="0">
              <a:buNone/>
            </a:pPr>
            <a:r>
              <a:rPr lang="en-US" sz="1600" u="sng"/>
              <a:t>4. </a:t>
            </a:r>
            <a:r>
              <a:rPr lang="en-US" sz="1600" b="1" u="sng"/>
              <a:t>Results Display Screen</a:t>
            </a:r>
            <a:endParaRPr lang="en-US" sz="1600" u="sng"/>
          </a:p>
          <a:p>
            <a:pPr marL="0" indent="0">
              <a:buNone/>
            </a:pPr>
            <a:r>
              <a:rPr lang="en-US" sz="1600" b="1"/>
              <a:t>Components</a:t>
            </a:r>
            <a:r>
              <a:rPr lang="en-US" sz="1600"/>
              <a:t>:</a:t>
            </a:r>
          </a:p>
          <a:p>
            <a:pPr marL="457200" lvl="1" indent="0">
              <a:buNone/>
            </a:pPr>
            <a:r>
              <a:rPr lang="en-US" sz="1600" b="1"/>
              <a:t>Detected Diseases Section</a:t>
            </a:r>
            <a:r>
              <a:rPr lang="en-US" sz="1600"/>
              <a:t>:</a:t>
            </a:r>
          </a:p>
          <a:p>
            <a:pPr marL="914400" lvl="2" indent="0">
              <a:buNone/>
            </a:pPr>
            <a:r>
              <a:rPr lang="en-US" sz="1600"/>
              <a:t>List of diseases detected with images </a:t>
            </a:r>
          </a:p>
          <a:p>
            <a:pPr marL="914400" lvl="2" indent="0">
              <a:buNone/>
            </a:pPr>
            <a:endParaRPr lang="en-US" sz="1600"/>
          </a:p>
          <a:p>
            <a:pPr marL="914400" lvl="2" indent="0">
              <a:buNone/>
            </a:pPr>
            <a:endParaRPr lang="en-US" sz="1600"/>
          </a:p>
          <a:p>
            <a:pPr marL="914400" lvl="2" indent="0">
              <a:buNone/>
            </a:pPr>
            <a:r>
              <a:rPr lang="en-US" sz="1600" b="1" u="sng"/>
              <a:t>5 Interaction Flow</a:t>
            </a:r>
          </a:p>
          <a:p>
            <a:pPr marL="0" indent="0">
              <a:buNone/>
            </a:pPr>
            <a:r>
              <a:rPr lang="en-US" sz="1600" b="1"/>
              <a:t>Uploads Image: </a:t>
            </a:r>
            <a:r>
              <a:rPr lang="en-US" sz="1600"/>
              <a:t>The user uploads an image of paddy leaves or takes a new photo.</a:t>
            </a:r>
          </a:p>
          <a:p>
            <a:pPr marL="0" indent="0">
              <a:buNone/>
            </a:pPr>
            <a:r>
              <a:rPr lang="en-US" sz="1600" b="1"/>
              <a:t>Processes Image : </a:t>
            </a:r>
            <a:r>
              <a:rPr lang="en-US" sz="1600"/>
              <a:t>After submission, the processing screen appears, indicating that the image is being                   analyzed.</a:t>
            </a:r>
          </a:p>
          <a:p>
            <a:pPr marL="0" indent="0">
              <a:buNone/>
            </a:pPr>
            <a:r>
              <a:rPr lang="en-US" sz="1600" b="1"/>
              <a:t>Receives Results: </a:t>
            </a:r>
            <a:r>
              <a:rPr lang="en-US" sz="1600"/>
              <a:t>Once processing is complete, the results display screen shows detected diseases and recommendations.</a:t>
            </a:r>
          </a:p>
          <a:p>
            <a:pPr marL="457200" lvl="1" indent="0">
              <a:buNone/>
            </a:pPr>
            <a:endParaRPr lang="en-US"/>
          </a:p>
        </p:txBody>
      </p:sp>
    </p:spTree>
    <p:extLst>
      <p:ext uri="{BB962C8B-B14F-4D97-AF65-F5344CB8AC3E}">
        <p14:creationId xmlns:p14="http://schemas.microsoft.com/office/powerpoint/2010/main" val="3827487030"/>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of the product</a:t>
            </a:r>
            <a:endParaRPr lang="en-IN"/>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sz="1800" b="1"/>
              <a:t>1. User Accesses the Application</a:t>
            </a:r>
          </a:p>
          <a:p>
            <a:pPr marL="0" indent="0">
              <a:buNone/>
            </a:pPr>
            <a:r>
              <a:rPr lang="en-US" sz="1600"/>
              <a:t>The user opens the web application in their browser, which is served by the Flask backend.</a:t>
            </a:r>
          </a:p>
          <a:p>
            <a:pPr marL="0" indent="0">
              <a:buNone/>
            </a:pPr>
            <a:endParaRPr lang="en-US" sz="1600"/>
          </a:p>
          <a:p>
            <a:pPr marL="0" indent="0">
              <a:buNone/>
            </a:pPr>
            <a:r>
              <a:rPr lang="en-US" sz="1800" b="1"/>
              <a:t>2. Image Upload</a:t>
            </a:r>
          </a:p>
          <a:p>
            <a:pPr marL="0" indent="0">
              <a:buNone/>
            </a:pPr>
            <a:r>
              <a:rPr lang="en-US" sz="1600"/>
              <a:t>The user navigates to the Disease Detection section.</a:t>
            </a:r>
          </a:p>
          <a:p>
            <a:pPr marL="0" indent="0">
              <a:buNone/>
            </a:pPr>
            <a:r>
              <a:rPr lang="en-US" sz="1600"/>
              <a:t>They see an interface with an option to upload an image of paddy leaves.</a:t>
            </a:r>
          </a:p>
          <a:p>
            <a:pPr marL="0" indent="0">
              <a:buNone/>
            </a:pPr>
            <a:r>
              <a:rPr lang="en-US" sz="1600"/>
              <a:t>The user clicks on the Upload Image button and selects an image from their device.</a:t>
            </a:r>
          </a:p>
          <a:p>
            <a:pPr marL="0" indent="0">
              <a:buNone/>
            </a:pPr>
            <a:endParaRPr lang="en-US" sz="1600"/>
          </a:p>
          <a:p>
            <a:pPr marL="0" indent="0">
              <a:buNone/>
            </a:pPr>
            <a:r>
              <a:rPr lang="en-US" sz="1800" b="1"/>
              <a:t>3. Image Submission</a:t>
            </a:r>
          </a:p>
          <a:p>
            <a:pPr marL="0" indent="0">
              <a:buNone/>
            </a:pPr>
            <a:r>
              <a:rPr lang="en-US" sz="1600"/>
              <a:t>Upon selecting the image, the user clicks on the Submit(PREDICT) button.</a:t>
            </a:r>
          </a:p>
          <a:p>
            <a:pPr marL="0" indent="0">
              <a:buNone/>
            </a:pPr>
            <a:r>
              <a:rPr lang="en-US" sz="1600"/>
              <a:t>The application captures this action and sends a POST request to the Flask server with the uploaded image.</a:t>
            </a:r>
          </a:p>
          <a:p>
            <a:pPr marL="0" indent="0">
              <a:buNone/>
            </a:pPr>
            <a:endParaRPr lang="en-US" sz="1600"/>
          </a:p>
        </p:txBody>
      </p:sp>
      <p:sp>
        <p:nvSpPr>
          <p:cNvPr id="4" name="TextBox 3">
            <a:extLst>
              <a:ext uri="{FF2B5EF4-FFF2-40B4-BE49-F238E27FC236}">
                <a16:creationId xmlns:a16="http://schemas.microsoft.com/office/drawing/2014/main" id="{99981193-95A9-B57D-3D56-4B5DE4A5180D}"/>
              </a:ext>
            </a:extLst>
          </p:cNvPr>
          <p:cNvSpPr txBox="1"/>
          <p:nvPr/>
        </p:nvSpPr>
        <p:spPr>
          <a:xfrm>
            <a:off x="2005" y="200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ea typeface="Calibri"/>
                <a:cs typeface="Calibri"/>
              </a:rPr>
              <a:t>Contribution : Keerthana CB.EN.U4CSE21349​</a:t>
            </a:r>
            <a:endParaRPr lang="en-US"/>
          </a:p>
        </p:txBody>
      </p:sp>
    </p:spTree>
    <p:extLst>
      <p:ext uri="{BB962C8B-B14F-4D97-AF65-F5344CB8AC3E}">
        <p14:creationId xmlns:p14="http://schemas.microsoft.com/office/powerpoint/2010/main" val="2311407580"/>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6D11D-A1FB-A25A-1E17-AA9B54BDB400}"/>
              </a:ext>
            </a:extLst>
          </p:cNvPr>
          <p:cNvSpPr>
            <a:spLocks noGrp="1"/>
          </p:cNvSpPr>
          <p:nvPr>
            <p:ph idx="1"/>
          </p:nvPr>
        </p:nvSpPr>
        <p:spPr>
          <a:xfrm>
            <a:off x="567489" y="101099"/>
            <a:ext cx="10515600" cy="5805153"/>
          </a:xfrm>
        </p:spPr>
        <p:txBody>
          <a:bodyPr vert="horz" lIns="91440" tIns="45720" rIns="91440" bIns="45720" rtlCol="0" anchor="t">
            <a:noAutofit/>
          </a:bodyPr>
          <a:lstStyle/>
          <a:p>
            <a:pPr marL="0" indent="0">
              <a:buNone/>
            </a:pPr>
            <a:r>
              <a:rPr lang="en-US" sz="1800" b="1"/>
              <a:t>4. Image Processing</a:t>
            </a:r>
          </a:p>
          <a:p>
            <a:pPr marL="0" indent="0">
              <a:buNone/>
            </a:pPr>
            <a:r>
              <a:rPr lang="en-US" sz="1600"/>
              <a:t>The Flask backend receives the image and passes it to the Image Processing Module.</a:t>
            </a:r>
          </a:p>
          <a:p>
            <a:pPr marL="0" indent="0">
              <a:buNone/>
            </a:pPr>
            <a:r>
              <a:rPr lang="en-US" sz="1600"/>
              <a:t>This module preprocesses the image (e.g., resizing, normalization) to prepare it for analysis.</a:t>
            </a:r>
          </a:p>
          <a:p>
            <a:pPr marL="0" indent="0">
              <a:buNone/>
            </a:pPr>
            <a:endParaRPr lang="en-US" sz="1600"/>
          </a:p>
          <a:p>
            <a:pPr marL="0" indent="0">
              <a:buNone/>
            </a:pPr>
            <a:r>
              <a:rPr lang="en-US" sz="1800" b="1"/>
              <a:t>5. Disease Prediction</a:t>
            </a:r>
          </a:p>
          <a:p>
            <a:pPr marL="0" indent="0">
              <a:buNone/>
            </a:pPr>
            <a:r>
              <a:rPr lang="en-US" sz="1600"/>
              <a:t>The preprocessed image is then forwarded to the Disease Detection Module.</a:t>
            </a:r>
          </a:p>
          <a:p>
            <a:pPr marL="0" indent="0">
              <a:buNone/>
            </a:pPr>
            <a:r>
              <a:rPr lang="en-US" sz="1600"/>
              <a:t>Here, machine learning or deep learning models (e.g., TensorFlow/Keras) analyze the image to classify any diseases present.</a:t>
            </a:r>
          </a:p>
          <a:p>
            <a:pPr marL="0" indent="0">
              <a:buNone/>
            </a:pPr>
            <a:r>
              <a:rPr lang="en-US" sz="1600"/>
              <a:t>The model outputs predictions along with confidence scores for each detected disease.</a:t>
            </a:r>
          </a:p>
          <a:p>
            <a:pPr marL="0" indent="0">
              <a:buNone/>
            </a:pPr>
            <a:endParaRPr lang="en-US" sz="1600"/>
          </a:p>
          <a:p>
            <a:pPr marL="0" indent="0">
              <a:buNone/>
            </a:pPr>
            <a:r>
              <a:rPr lang="en-US" sz="1800" b="1"/>
              <a:t>6. Results Display</a:t>
            </a:r>
          </a:p>
          <a:p>
            <a:pPr marL="0" indent="0">
              <a:buNone/>
            </a:pPr>
            <a:r>
              <a:rPr lang="en-US" sz="1600"/>
              <a:t>The Flask backend formats the prediction results into a JSON response.</a:t>
            </a:r>
          </a:p>
          <a:p>
            <a:pPr marL="0" indent="0">
              <a:buNone/>
            </a:pPr>
            <a:r>
              <a:rPr lang="en-US" sz="1600"/>
              <a:t>Response : Detected diseases</a:t>
            </a:r>
          </a:p>
          <a:p>
            <a:pPr marL="0" indent="0">
              <a:buNone/>
            </a:pPr>
            <a:r>
              <a:rPr lang="en-US" sz="1600"/>
              <a:t>The application sends this response back to the user interface.</a:t>
            </a:r>
            <a:endParaRPr lang="en-US"/>
          </a:p>
          <a:p>
            <a:pPr marL="0" indent="0">
              <a:buNone/>
            </a:pPr>
            <a:endParaRPr lang="en-US" sz="1600"/>
          </a:p>
        </p:txBody>
      </p:sp>
      <p:sp>
        <p:nvSpPr>
          <p:cNvPr id="4" name="TextBox 3">
            <a:extLst>
              <a:ext uri="{FF2B5EF4-FFF2-40B4-BE49-F238E27FC236}">
                <a16:creationId xmlns:a16="http://schemas.microsoft.com/office/drawing/2014/main" id="{E29DAD2E-ABD1-312C-7642-D8A932C3F13F}"/>
              </a:ext>
            </a:extLst>
          </p:cNvPr>
          <p:cNvSpPr txBox="1"/>
          <p:nvPr/>
        </p:nvSpPr>
        <p:spPr>
          <a:xfrm>
            <a:off x="7320136" y="5661248"/>
            <a:ext cx="6094476" cy="369332"/>
          </a:xfrm>
          <a:prstGeom prst="rect">
            <a:avLst/>
          </a:prstGeom>
          <a:noFill/>
        </p:spPr>
        <p:txBody>
          <a:bodyPr wrap="square">
            <a:spAutoFit/>
          </a:bodyPr>
          <a:lstStyle/>
          <a:p>
            <a:r>
              <a:rPr lang="en-US">
                <a:ea typeface="Calibri"/>
                <a:cs typeface="Calibri"/>
              </a:rPr>
              <a:t>Contribution : Keerthana CB.EN.U4CSE21349​</a:t>
            </a:r>
            <a:endParaRPr lang="en-US"/>
          </a:p>
        </p:txBody>
      </p:sp>
    </p:spTree>
    <p:extLst>
      <p:ext uri="{BB962C8B-B14F-4D97-AF65-F5344CB8AC3E}">
        <p14:creationId xmlns:p14="http://schemas.microsoft.com/office/powerpoint/2010/main" val="4194045555"/>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595661" y="182564"/>
            <a:ext cx="10515600" cy="456628"/>
          </a:xfrm>
        </p:spPr>
        <p:txBody>
          <a:bodyPr>
            <a:noAutofit/>
          </a:bodyPr>
          <a:lstStyle/>
          <a:p>
            <a:r>
              <a:rPr lang="en-IN" sz="3200" b="1" i="1">
                <a:solidFill>
                  <a:srgbClr val="C00000"/>
                </a:solidFill>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F28071CB-6A6B-63B9-9B7E-59DAC86A4632}"/>
              </a:ext>
            </a:extLst>
          </p:cNvPr>
          <p:cNvSpPr>
            <a:spLocks noGrp="1"/>
          </p:cNvSpPr>
          <p:nvPr>
            <p:ph idx="1"/>
          </p:nvPr>
        </p:nvSpPr>
        <p:spPr>
          <a:xfrm>
            <a:off x="544285" y="799838"/>
            <a:ext cx="10881275" cy="5296162"/>
          </a:xfrm>
        </p:spPr>
        <p:txBody>
          <a:bodyPr>
            <a:noAutofit/>
          </a:bodyPr>
          <a:lstStyle/>
          <a:p>
            <a:pPr algn="just">
              <a:lnSpc>
                <a:spcPct val="150000"/>
              </a:lnSpc>
              <a:buFont typeface="Wingdings" panose="05000000000000000000" pitchFamily="2" charset="2"/>
              <a:buChar char="ü"/>
            </a:pPr>
            <a:r>
              <a:rPr lang="en-US" sz="1800" b="1">
                <a:solidFill>
                  <a:srgbClr val="38507C"/>
                </a:solidFill>
                <a:latin typeface="Times New Roman" panose="02020603050405020304" pitchFamily="18" charset="0"/>
                <a:cs typeface="Times New Roman" panose="02020603050405020304" pitchFamily="18" charset="0"/>
              </a:rPr>
              <a:t>Overall Architecture Diagram</a:t>
            </a:r>
          </a:p>
          <a:p>
            <a:pPr algn="just">
              <a:lnSpc>
                <a:spcPct val="150000"/>
              </a:lnSpc>
              <a:buFont typeface="Wingdings" panose="05000000000000000000" pitchFamily="2" charset="2"/>
              <a:buChar char="ü"/>
            </a:pPr>
            <a:r>
              <a:rPr lang="en-US" sz="1800" b="1">
                <a:solidFill>
                  <a:srgbClr val="38507C"/>
                </a:solidFill>
                <a:latin typeface="Times New Roman" panose="02020603050405020304" pitchFamily="18" charset="0"/>
                <a:cs typeface="Times New Roman" panose="02020603050405020304" pitchFamily="18" charset="0"/>
              </a:rPr>
              <a:t>Existing Product features</a:t>
            </a:r>
            <a:endParaRPr lang="en-IN" sz="1800" b="1">
              <a:solidFill>
                <a:srgbClr val="38507C"/>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Module Diagram</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Explanation of Modules</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Technology Stack</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UI wireframe designs --- For each module</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Working of the product</a:t>
            </a:r>
          </a:p>
        </p:txBody>
      </p:sp>
      <p:sp>
        <p:nvSpPr>
          <p:cNvPr id="4" name="TextBox 3">
            <a:extLst>
              <a:ext uri="{FF2B5EF4-FFF2-40B4-BE49-F238E27FC236}">
                <a16:creationId xmlns:a16="http://schemas.microsoft.com/office/drawing/2014/main" id="{933C08A2-094B-3D74-3113-A094A5F1CE5B}"/>
              </a:ext>
            </a:extLst>
          </p:cNvPr>
          <p:cNvSpPr txBox="1"/>
          <p:nvPr/>
        </p:nvSpPr>
        <p:spPr>
          <a:xfrm>
            <a:off x="8982807" y="175845"/>
            <a:ext cx="2945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highlight>
                  <a:srgbClr val="FFFF00"/>
                </a:highlight>
                <a:ea typeface="Calibri"/>
                <a:cs typeface="Calibri"/>
              </a:rPr>
              <a:t>CSE21365</a:t>
            </a:r>
            <a:endParaRPr lang="en-US">
              <a:highlight>
                <a:srgbClr val="FFFF00"/>
              </a:highlight>
            </a:endParaRPr>
          </a:p>
        </p:txBody>
      </p:sp>
    </p:spTree>
    <p:extLst>
      <p:ext uri="{BB962C8B-B14F-4D97-AF65-F5344CB8AC3E}">
        <p14:creationId xmlns:p14="http://schemas.microsoft.com/office/powerpoint/2010/main" val="441288430"/>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304D8CE8-55CD-DCDA-149F-E780C52E34B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defTabSz="914400"/>
            <a:r>
              <a:rPr lang="en-US" sz="3200" kern="1200">
                <a:solidFill>
                  <a:schemeClr val="bg1"/>
                </a:solidFill>
                <a:latin typeface="+mj-lt"/>
                <a:ea typeface="+mj-ea"/>
                <a:cs typeface="+mj-cs"/>
              </a:rPr>
              <a:t>Inception Architecture Diagram</a:t>
            </a:r>
          </a:p>
        </p:txBody>
      </p:sp>
      <p:pic>
        <p:nvPicPr>
          <p:cNvPr id="4" name="Content Placeholder 3" descr="A diagram of a block diagram&#10;&#10;Description automatically generated">
            <a:extLst>
              <a:ext uri="{FF2B5EF4-FFF2-40B4-BE49-F238E27FC236}">
                <a16:creationId xmlns:a16="http://schemas.microsoft.com/office/drawing/2014/main" id="{BA57679F-DA40-A3DC-17C3-034033B7C3A0}"/>
              </a:ext>
            </a:extLst>
          </p:cNvPr>
          <p:cNvPicPr>
            <a:picLocks noGrp="1" noChangeAspect="1"/>
          </p:cNvPicPr>
          <p:nvPr>
            <p:ph idx="1"/>
          </p:nvPr>
        </p:nvPicPr>
        <p:blipFill>
          <a:blip r:embed="rId2"/>
          <a:stretch>
            <a:fillRect/>
          </a:stretch>
        </p:blipFill>
        <p:spPr>
          <a:xfrm>
            <a:off x="643467" y="1950307"/>
            <a:ext cx="10905066" cy="3844038"/>
          </a:xfrm>
          <a:prstGeom prst="rect">
            <a:avLst/>
          </a:prstGeom>
        </p:spPr>
      </p:pic>
      <p:sp>
        <p:nvSpPr>
          <p:cNvPr id="3" name="TextBox 2">
            <a:extLst>
              <a:ext uri="{FF2B5EF4-FFF2-40B4-BE49-F238E27FC236}">
                <a16:creationId xmlns:a16="http://schemas.microsoft.com/office/drawing/2014/main" id="{26950E40-9735-D714-AEC9-35AD8E3AAD05}"/>
              </a:ext>
            </a:extLst>
          </p:cNvPr>
          <p:cNvSpPr txBox="1"/>
          <p:nvPr/>
        </p:nvSpPr>
        <p:spPr>
          <a:xfrm>
            <a:off x="9568961" y="146538"/>
            <a:ext cx="19489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ea typeface="Calibri"/>
                <a:cs typeface="Calibri"/>
              </a:rPr>
              <a:t>CSE21365</a:t>
            </a:r>
            <a:endParaRPr lang="en-US"/>
          </a:p>
        </p:txBody>
      </p:sp>
    </p:spTree>
    <p:extLst>
      <p:ext uri="{BB962C8B-B14F-4D97-AF65-F5344CB8AC3E}">
        <p14:creationId xmlns:p14="http://schemas.microsoft.com/office/powerpoint/2010/main" val="58541242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4942-B300-7BA0-5D60-D8FFF9D105D8}"/>
              </a:ext>
            </a:extLst>
          </p:cNvPr>
          <p:cNvSpPr>
            <a:spLocks noGrp="1"/>
          </p:cNvSpPr>
          <p:nvPr>
            <p:ph type="title"/>
          </p:nvPr>
        </p:nvSpPr>
        <p:spPr/>
        <p:txBody>
          <a:bodyPr/>
          <a:lstStyle/>
          <a:p>
            <a:r>
              <a:rPr lang="en-US"/>
              <a:t>Existing product features</a:t>
            </a:r>
          </a:p>
        </p:txBody>
      </p:sp>
      <p:sp>
        <p:nvSpPr>
          <p:cNvPr id="3" name="Content Placeholder 2">
            <a:extLst>
              <a:ext uri="{FF2B5EF4-FFF2-40B4-BE49-F238E27FC236}">
                <a16:creationId xmlns:a16="http://schemas.microsoft.com/office/drawing/2014/main" id="{E479F628-5D16-F7D0-549D-4D6707AF3627}"/>
              </a:ext>
            </a:extLst>
          </p:cNvPr>
          <p:cNvSpPr>
            <a:spLocks noGrp="1"/>
          </p:cNvSpPr>
          <p:nvPr>
            <p:ph idx="1"/>
          </p:nvPr>
        </p:nvSpPr>
        <p:spPr>
          <a:xfrm>
            <a:off x="838200" y="1710607"/>
            <a:ext cx="11105071" cy="4768280"/>
          </a:xfrm>
        </p:spPr>
        <p:txBody>
          <a:bodyPr vert="horz" lIns="91440" tIns="45720" rIns="91440" bIns="45720" rtlCol="0" anchor="t">
            <a:noAutofit/>
          </a:bodyPr>
          <a:lstStyle/>
          <a:p>
            <a:pPr marL="227965" indent="-227965"/>
            <a:r>
              <a:rPr lang="en-US" sz="1400" b="1">
                <a:latin typeface="Times New Roman"/>
                <a:cs typeface="Times New Roman"/>
              </a:rPr>
              <a:t>Image Upload Module</a:t>
            </a:r>
            <a:r>
              <a:rPr lang="en-US" sz="1400">
                <a:latin typeface="Times New Roman"/>
                <a:cs typeface="Times New Roman"/>
              </a:rPr>
              <a:t>:</a:t>
            </a:r>
          </a:p>
          <a:p>
            <a:pPr marL="227965" indent="-227965"/>
            <a:r>
              <a:rPr lang="en-US" sz="1400" b="1">
                <a:latin typeface="Times New Roman"/>
                <a:cs typeface="Times New Roman"/>
              </a:rPr>
              <a:t>Feature</a:t>
            </a:r>
            <a:r>
              <a:rPr lang="en-US" sz="1400">
                <a:latin typeface="Times New Roman"/>
                <a:cs typeface="Times New Roman"/>
              </a:rPr>
              <a:t>: Users can upload paddy leaf images using a simple form with file input support for image types (e.g., JPG, PNG). The module also handles basic validation to ensure the correct file format is uploaded.</a:t>
            </a:r>
          </a:p>
          <a:p>
            <a:pPr marL="227965" indent="-227965"/>
            <a:r>
              <a:rPr lang="en-US" sz="1400" b="1">
                <a:latin typeface="Times New Roman"/>
                <a:cs typeface="Times New Roman"/>
              </a:rPr>
              <a:t>Implementation</a:t>
            </a:r>
            <a:r>
              <a:rPr lang="en-US" sz="1400">
                <a:latin typeface="Times New Roman"/>
                <a:cs typeface="Times New Roman"/>
              </a:rPr>
              <a:t>: The module uses HTML’s &lt;input type="file"&gt; element and is styled for user-friendly interaction. It includes JavaScript to handle the file selection.</a:t>
            </a:r>
          </a:p>
          <a:p>
            <a:pPr marL="227965" indent="-227965"/>
            <a:r>
              <a:rPr lang="en-US" sz="1400" b="1">
                <a:latin typeface="Times New Roman"/>
                <a:cs typeface="Times New Roman"/>
              </a:rPr>
              <a:t>Image Preview Module</a:t>
            </a:r>
            <a:r>
              <a:rPr lang="en-US" sz="1400">
                <a:latin typeface="Times New Roman"/>
                <a:cs typeface="Times New Roman"/>
              </a:rPr>
              <a:t>:</a:t>
            </a:r>
          </a:p>
          <a:p>
            <a:pPr marL="227965" indent="-227965"/>
            <a:r>
              <a:rPr lang="en-US" sz="1400" b="1">
                <a:latin typeface="Times New Roman"/>
                <a:cs typeface="Times New Roman"/>
              </a:rPr>
              <a:t>Feature</a:t>
            </a:r>
            <a:r>
              <a:rPr lang="en-US" sz="1400">
                <a:latin typeface="Times New Roman"/>
                <a:cs typeface="Times New Roman"/>
              </a:rPr>
              <a:t>: After uploading, the selected image is immediately previewed on the screen, allowing users to verify the image before submission.</a:t>
            </a:r>
          </a:p>
          <a:p>
            <a:pPr marL="227965" indent="-227965"/>
            <a:r>
              <a:rPr lang="en-US" sz="1400" b="1">
                <a:latin typeface="Times New Roman"/>
                <a:cs typeface="Times New Roman"/>
              </a:rPr>
              <a:t>Implementation</a:t>
            </a:r>
            <a:r>
              <a:rPr lang="en-US" sz="1400">
                <a:latin typeface="Times New Roman"/>
                <a:cs typeface="Times New Roman"/>
              </a:rPr>
              <a:t>: A FileReader object is used in JavaScript to render the image for preview in an &lt;img&gt; element, displaying the image directly within the interface without submitting the form.</a:t>
            </a:r>
          </a:p>
          <a:p>
            <a:pPr marL="227965" indent="-227965"/>
            <a:r>
              <a:rPr lang="en-US" sz="1400" b="1">
                <a:latin typeface="Times New Roman"/>
                <a:cs typeface="Times New Roman"/>
              </a:rPr>
              <a:t>Disease Detection Module</a:t>
            </a:r>
            <a:r>
              <a:rPr lang="en-US" sz="1400">
                <a:latin typeface="Times New Roman"/>
                <a:cs typeface="Times New Roman"/>
              </a:rPr>
              <a:t>:</a:t>
            </a:r>
          </a:p>
          <a:p>
            <a:pPr marL="227965" indent="-227965"/>
            <a:r>
              <a:rPr lang="en-US" sz="1400" b="1">
                <a:latin typeface="Times New Roman"/>
                <a:cs typeface="Times New Roman"/>
              </a:rPr>
              <a:t>Feature</a:t>
            </a:r>
            <a:r>
              <a:rPr lang="en-US" sz="1400">
                <a:latin typeface="Times New Roman"/>
                <a:cs typeface="Times New Roman"/>
              </a:rPr>
              <a:t>: Once the image is uploaded, the system simulates disease detection by randomly selecting a predefined disease (such as Bacterial Leaf Blight, Brown Spot, etc.) and displays an accuracy score for the result.</a:t>
            </a:r>
          </a:p>
          <a:p>
            <a:pPr marL="227965" indent="-227965"/>
            <a:r>
              <a:rPr lang="en-US" sz="1400" b="1">
                <a:latin typeface="Times New Roman"/>
                <a:cs typeface="Times New Roman"/>
              </a:rPr>
              <a:t>Implementation</a:t>
            </a:r>
            <a:r>
              <a:rPr lang="en-US" sz="1400">
                <a:latin typeface="Times New Roman"/>
                <a:cs typeface="Times New Roman"/>
              </a:rPr>
              <a:t>: The detection is simulated using an array of possible diseases in JavaScript. Upon submission, the system randomly selects a disease and corresponding accuracy score to display to the user.</a:t>
            </a:r>
          </a:p>
          <a:p>
            <a:pPr marL="227965" indent="-227965"/>
            <a:endParaRPr lang="en-US" sz="1400">
              <a:latin typeface="Times New Roman"/>
              <a:cs typeface="Times New Roman"/>
            </a:endParaRPr>
          </a:p>
          <a:p>
            <a:pPr marL="227965" indent="-227965"/>
            <a:endParaRPr lang="en-US" sz="1400">
              <a:latin typeface="Times New Roman"/>
              <a:cs typeface="Times New Roman"/>
            </a:endParaRPr>
          </a:p>
        </p:txBody>
      </p:sp>
      <p:sp>
        <p:nvSpPr>
          <p:cNvPr id="4" name="TextBox 3">
            <a:extLst>
              <a:ext uri="{FF2B5EF4-FFF2-40B4-BE49-F238E27FC236}">
                <a16:creationId xmlns:a16="http://schemas.microsoft.com/office/drawing/2014/main" id="{42E3BADD-7718-3574-1808-C434B5211A02}"/>
              </a:ext>
            </a:extLst>
          </p:cNvPr>
          <p:cNvSpPr txBox="1"/>
          <p:nvPr/>
        </p:nvSpPr>
        <p:spPr>
          <a:xfrm>
            <a:off x="9847384" y="337038"/>
            <a:ext cx="1670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ea typeface="Calibri"/>
                <a:cs typeface="Calibri"/>
              </a:rPr>
              <a:t>CSE21365</a:t>
            </a:r>
            <a:endParaRPr lang="en-US"/>
          </a:p>
        </p:txBody>
      </p:sp>
    </p:spTree>
    <p:extLst>
      <p:ext uri="{BB962C8B-B14F-4D97-AF65-F5344CB8AC3E}">
        <p14:creationId xmlns:p14="http://schemas.microsoft.com/office/powerpoint/2010/main" val="172079291"/>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703135-E66C-232B-8159-BD0DBFDE2C47}"/>
              </a:ext>
            </a:extLst>
          </p:cNvPr>
          <p:cNvSpPr>
            <a:spLocks noGrp="1"/>
          </p:cNvSpPr>
          <p:nvPr>
            <p:ph idx="1"/>
          </p:nvPr>
        </p:nvSpPr>
        <p:spPr>
          <a:xfrm>
            <a:off x="838200" y="459776"/>
            <a:ext cx="10515600" cy="5717187"/>
          </a:xfrm>
        </p:spPr>
        <p:txBody>
          <a:bodyPr vert="horz" lIns="91440" tIns="45720" rIns="91440" bIns="45720" rtlCol="0" anchor="t">
            <a:normAutofit/>
          </a:bodyPr>
          <a:lstStyle/>
          <a:p>
            <a:pPr marL="227965" indent="-227965"/>
            <a:r>
              <a:rPr lang="en-US" sz="1600" b="1">
                <a:latin typeface="Times New Roman"/>
                <a:cs typeface="Times New Roman"/>
              </a:rPr>
              <a:t>Result Display Module</a:t>
            </a:r>
            <a:r>
              <a:rPr lang="en-US" sz="1600">
                <a:latin typeface="Times New Roman"/>
                <a:cs typeface="Times New Roman"/>
              </a:rPr>
              <a:t>:</a:t>
            </a:r>
          </a:p>
          <a:p>
            <a:pPr marL="227965" indent="-227965"/>
            <a:r>
              <a:rPr lang="en-US" sz="1600" b="1">
                <a:latin typeface="Times New Roman"/>
                <a:cs typeface="Times New Roman"/>
              </a:rPr>
              <a:t>Feature</a:t>
            </a:r>
            <a:r>
              <a:rPr lang="en-US" sz="1600">
                <a:latin typeface="Times New Roman"/>
                <a:cs typeface="Times New Roman"/>
              </a:rPr>
              <a:t>: The detection result, including the disease name and accuracy score, is presented in a clearly visible section on the page after the detection process is complete.</a:t>
            </a:r>
          </a:p>
          <a:p>
            <a:pPr marL="227965" indent="-227965"/>
            <a:r>
              <a:rPr lang="en-US" sz="1600" b="1">
                <a:latin typeface="Times New Roman"/>
                <a:cs typeface="Times New Roman"/>
              </a:rPr>
              <a:t>Implementation</a:t>
            </a:r>
            <a:r>
              <a:rPr lang="en-US" sz="1600">
                <a:latin typeface="Times New Roman"/>
                <a:cs typeface="Times New Roman"/>
              </a:rPr>
              <a:t>: The result is dynamically inserted into HTML elements using JavaScript and is displayed once the detection simulation completes. The result container is hidden by default and is only shown after submission.</a:t>
            </a:r>
          </a:p>
          <a:p>
            <a:pPr marL="227965" indent="-227965"/>
            <a:r>
              <a:rPr lang="en-US" sz="1600" b="1">
                <a:latin typeface="Times New Roman"/>
                <a:cs typeface="Times New Roman"/>
              </a:rPr>
              <a:t>Suggested Action Module</a:t>
            </a:r>
            <a:r>
              <a:rPr lang="en-US" sz="1600">
                <a:latin typeface="Times New Roman"/>
                <a:cs typeface="Times New Roman"/>
              </a:rPr>
              <a:t>:</a:t>
            </a:r>
          </a:p>
          <a:p>
            <a:pPr marL="227965" indent="-227965"/>
            <a:r>
              <a:rPr lang="en-US" sz="1600" b="1">
                <a:latin typeface="Times New Roman"/>
                <a:cs typeface="Times New Roman"/>
              </a:rPr>
              <a:t>Feature</a:t>
            </a:r>
            <a:r>
              <a:rPr lang="en-US" sz="1600">
                <a:latin typeface="Times New Roman"/>
                <a:cs typeface="Times New Roman"/>
              </a:rPr>
              <a:t>: Based on the detected disease, the system provides relevant suggested actions for disease management, such as pesticide recommendations or preventive measures.</a:t>
            </a:r>
          </a:p>
          <a:p>
            <a:pPr marL="227965" indent="-227965"/>
            <a:r>
              <a:rPr lang="en-US" sz="1600" b="1">
                <a:latin typeface="Times New Roman"/>
                <a:cs typeface="Times New Roman"/>
              </a:rPr>
              <a:t>Implementation</a:t>
            </a:r>
            <a:r>
              <a:rPr lang="en-US" sz="1600">
                <a:latin typeface="Times New Roman"/>
                <a:cs typeface="Times New Roman"/>
              </a:rPr>
              <a:t>: Similar to the detection result, the suggested actions are predefined and displayed to the user after the disease detection process. Each disease has corresponding suggestions stored in an array or object in JavaScript.</a:t>
            </a:r>
          </a:p>
          <a:p>
            <a:pPr marL="227965" indent="-227965"/>
            <a:r>
              <a:rPr lang="en-US" sz="1600" b="1">
                <a:latin typeface="Times New Roman"/>
                <a:cs typeface="Times New Roman"/>
              </a:rPr>
              <a:t>User Feedback Module</a:t>
            </a:r>
            <a:r>
              <a:rPr lang="en-US" sz="1600">
                <a:latin typeface="Times New Roman"/>
                <a:cs typeface="Times New Roman"/>
              </a:rPr>
              <a:t>:</a:t>
            </a:r>
          </a:p>
          <a:p>
            <a:pPr marL="227965" indent="-227965"/>
            <a:r>
              <a:rPr lang="en-US" sz="1600" b="1">
                <a:latin typeface="Times New Roman"/>
                <a:cs typeface="Times New Roman"/>
              </a:rPr>
              <a:t>Feature</a:t>
            </a:r>
            <a:r>
              <a:rPr lang="en-US" sz="1600">
                <a:latin typeface="Times New Roman"/>
                <a:cs typeface="Times New Roman"/>
              </a:rPr>
              <a:t>: Users can give feedback on the detection result and suggested action. They can rate the accuracy of the detection or leave comments on whether the suggested actions were helpful. This feedback can help improve the system's accuracy.</a:t>
            </a:r>
          </a:p>
          <a:p>
            <a:pPr marL="227965" indent="-227965"/>
            <a:r>
              <a:rPr lang="en-US" sz="1600" b="1">
                <a:latin typeface="Times New Roman"/>
                <a:cs typeface="Times New Roman"/>
              </a:rPr>
              <a:t>Implementation</a:t>
            </a:r>
            <a:r>
              <a:rPr lang="en-US" sz="1600">
                <a:latin typeface="Times New Roman"/>
                <a:cs typeface="Times New Roman"/>
              </a:rPr>
              <a:t>: A form with input fields (e.g., star ratings, text comments) is displayed after the result and action suggestions are shown. Feedback is stored and can be processed for system improvement.</a:t>
            </a:r>
          </a:p>
          <a:p>
            <a:pPr marL="227965" indent="-227965"/>
            <a:endParaRPr lang="en-US" sz="1600">
              <a:latin typeface="Times New Roman"/>
              <a:cs typeface="Times New Roman"/>
            </a:endParaRPr>
          </a:p>
        </p:txBody>
      </p:sp>
    </p:spTree>
    <p:extLst>
      <p:ext uri="{BB962C8B-B14F-4D97-AF65-F5344CB8AC3E}">
        <p14:creationId xmlns:p14="http://schemas.microsoft.com/office/powerpoint/2010/main" val="3736313458"/>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0A5FF-B7C6-2BDF-78C7-B2929C5FAC6F}"/>
              </a:ext>
            </a:extLst>
          </p:cNvPr>
          <p:cNvSpPr>
            <a:spLocks noGrp="1"/>
          </p:cNvSpPr>
          <p:nvPr>
            <p:ph type="title"/>
          </p:nvPr>
        </p:nvSpPr>
        <p:spPr/>
        <p:txBody>
          <a:bodyPr/>
          <a:lstStyle/>
          <a:p>
            <a:r>
              <a:rPr lang="en-US"/>
              <a:t>Module Diagram</a:t>
            </a:r>
          </a:p>
        </p:txBody>
      </p:sp>
      <p:graphicFrame>
        <p:nvGraphicFramePr>
          <p:cNvPr id="4" name="Content Placeholder 3">
            <a:extLst>
              <a:ext uri="{FF2B5EF4-FFF2-40B4-BE49-F238E27FC236}">
                <a16:creationId xmlns:a16="http://schemas.microsoft.com/office/drawing/2014/main" id="{94F95D3D-A9A9-42E4-FCC4-AA6AD98FD95D}"/>
              </a:ext>
            </a:extLst>
          </p:cNvPr>
          <p:cNvGraphicFramePr>
            <a:graphicFrameLocks noGrp="1"/>
          </p:cNvGraphicFramePr>
          <p:nvPr>
            <p:extLst>
              <p:ext uri="{D42A27DB-BD31-4B8C-83A1-F6EECF244321}">
                <p14:modId xmlns:p14="http://schemas.microsoft.com/office/powerpoint/2010/main" val="1982811202"/>
              </p:ext>
            </p:extLst>
          </p:nvPr>
        </p:nvGraphicFramePr>
        <p:xfrm>
          <a:off x="1025106" y="1710606"/>
          <a:ext cx="1012741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D4707F07-C8C3-C77D-C648-91BA238152A6}"/>
              </a:ext>
            </a:extLst>
          </p:cNvPr>
          <p:cNvSpPr txBox="1"/>
          <p:nvPr/>
        </p:nvSpPr>
        <p:spPr>
          <a:xfrm>
            <a:off x="10081846" y="219807"/>
            <a:ext cx="1670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ea typeface="Calibri"/>
                <a:cs typeface="Calibri"/>
              </a:rPr>
              <a:t>CSE21365</a:t>
            </a:r>
            <a:endParaRPr lang="en-US"/>
          </a:p>
        </p:txBody>
      </p:sp>
    </p:spTree>
    <p:extLst>
      <p:ext uri="{BB962C8B-B14F-4D97-AF65-F5344CB8AC3E}">
        <p14:creationId xmlns:p14="http://schemas.microsoft.com/office/powerpoint/2010/main" val="2106714232"/>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D328-E1D5-AD9D-7CA9-D9EEFF0459A1}"/>
              </a:ext>
            </a:extLst>
          </p:cNvPr>
          <p:cNvSpPr>
            <a:spLocks noGrp="1"/>
          </p:cNvSpPr>
          <p:nvPr>
            <p:ph type="title"/>
          </p:nvPr>
        </p:nvSpPr>
        <p:spPr/>
        <p:txBody>
          <a:bodyPr/>
          <a:lstStyle/>
          <a:p>
            <a:r>
              <a:rPr lang="en-US"/>
              <a:t>Explanation of Modules</a:t>
            </a:r>
          </a:p>
        </p:txBody>
      </p:sp>
      <p:sp>
        <p:nvSpPr>
          <p:cNvPr id="3" name="Content Placeholder 2">
            <a:extLst>
              <a:ext uri="{FF2B5EF4-FFF2-40B4-BE49-F238E27FC236}">
                <a16:creationId xmlns:a16="http://schemas.microsoft.com/office/drawing/2014/main" id="{C5BBF233-18F8-01E0-FD2E-ED13FD760E8F}"/>
              </a:ext>
            </a:extLst>
          </p:cNvPr>
          <p:cNvSpPr>
            <a:spLocks noGrp="1"/>
          </p:cNvSpPr>
          <p:nvPr>
            <p:ph idx="1"/>
          </p:nvPr>
        </p:nvSpPr>
        <p:spPr/>
        <p:txBody>
          <a:bodyPr vert="horz" lIns="91440" tIns="45720" rIns="91440" bIns="45720" rtlCol="0" anchor="t">
            <a:normAutofit fontScale="92500" lnSpcReduction="10000"/>
          </a:bodyPr>
          <a:lstStyle/>
          <a:p>
            <a:pPr marL="227965" indent="-227965"/>
            <a:r>
              <a:rPr lang="en-US" sz="1800"/>
              <a:t>•</a:t>
            </a:r>
            <a:r>
              <a:rPr lang="en-US" sz="1800" b="1">
                <a:latin typeface="Arial"/>
                <a:cs typeface="Arial"/>
              </a:rPr>
              <a:t>Module 1: Image Upload</a:t>
            </a:r>
            <a:endParaRPr lang="en-US"/>
          </a:p>
          <a:p>
            <a:pPr marL="227965" indent="-227965"/>
            <a:r>
              <a:rPr lang="en-US" sz="1800"/>
              <a:t>•</a:t>
            </a:r>
            <a:r>
              <a:rPr lang="en-US" sz="1800">
                <a:latin typeface="Arial"/>
                <a:cs typeface="Arial"/>
              </a:rPr>
              <a:t>A section to upload images, with a button labeled "Upload and Diagnose."</a:t>
            </a:r>
            <a:endParaRPr lang="en-US"/>
          </a:p>
          <a:p>
            <a:pPr marL="227965" indent="-227965"/>
            <a:r>
              <a:rPr lang="en-US" sz="1800"/>
              <a:t>•</a:t>
            </a:r>
            <a:r>
              <a:rPr lang="en-US" sz="1800">
                <a:latin typeface="Arial"/>
                <a:cs typeface="Arial"/>
              </a:rPr>
              <a:t>Allows users to select an image and submit it for disease diagnosis.</a:t>
            </a:r>
            <a:endParaRPr lang="en-US"/>
          </a:p>
          <a:p>
            <a:pPr marL="227965" indent="-227965"/>
            <a:r>
              <a:rPr lang="en-US" sz="1800"/>
              <a:t>•</a:t>
            </a:r>
            <a:r>
              <a:rPr lang="en-US" sz="1800" b="1">
                <a:latin typeface="Arial"/>
                <a:cs typeface="Arial"/>
              </a:rPr>
              <a:t>Module 2: Image Preview</a:t>
            </a:r>
            <a:endParaRPr lang="en-US"/>
          </a:p>
          <a:p>
            <a:pPr marL="227965" indent="-227965"/>
            <a:r>
              <a:rPr lang="en-US" sz="1800"/>
              <a:t>•</a:t>
            </a:r>
            <a:r>
              <a:rPr lang="en-US" sz="1800">
                <a:latin typeface="Arial"/>
                <a:cs typeface="Arial"/>
              </a:rPr>
              <a:t>Displays the image preview  after image diagnosis, including:</a:t>
            </a:r>
            <a:endParaRPr lang="en-US"/>
          </a:p>
          <a:p>
            <a:pPr marL="227965" indent="-227965"/>
            <a:r>
              <a:rPr lang="en-US" sz="1800"/>
              <a:t>•</a:t>
            </a:r>
            <a:r>
              <a:rPr lang="en-US" sz="1800">
                <a:latin typeface="Arial"/>
                <a:cs typeface="Arial"/>
              </a:rPr>
              <a:t>Disease Name</a:t>
            </a:r>
            <a:endParaRPr lang="en-US"/>
          </a:p>
          <a:p>
            <a:pPr marL="227965" indent="-227965"/>
            <a:r>
              <a:rPr lang="en-US" sz="1800" b="1">
                <a:latin typeface="Arial"/>
                <a:cs typeface="Arial"/>
              </a:rPr>
              <a:t>Module 3: Result</a:t>
            </a:r>
          </a:p>
          <a:p>
            <a:pPr marL="227965" indent="-227965"/>
            <a:r>
              <a:rPr lang="en-US" sz="1800"/>
              <a:t>•</a:t>
            </a:r>
            <a:r>
              <a:rPr lang="en-US" sz="1800">
                <a:latin typeface="Arial"/>
                <a:cs typeface="Arial"/>
              </a:rPr>
              <a:t>Confidence Score</a:t>
            </a:r>
            <a:endParaRPr lang="en-US"/>
          </a:p>
          <a:p>
            <a:pPr marL="227965" indent="-227965"/>
            <a:r>
              <a:rPr lang="en-US" sz="1900" b="1">
                <a:latin typeface="Arial"/>
                <a:cs typeface="Arial"/>
              </a:rPr>
              <a:t>Module 4: Suggested action </a:t>
            </a:r>
            <a:endParaRPr lang="en-US" sz="1800">
              <a:latin typeface="Arial"/>
              <a:cs typeface="Arial"/>
            </a:endParaRPr>
          </a:p>
          <a:p>
            <a:pPr marL="227965" indent="-227965"/>
            <a:r>
              <a:rPr lang="en-US" sz="1800"/>
              <a:t>•</a:t>
            </a:r>
            <a:r>
              <a:rPr lang="en-US" sz="1800">
                <a:latin typeface="Arial"/>
                <a:cs typeface="Arial"/>
              </a:rPr>
              <a:t>Suggested Action for treatment</a:t>
            </a:r>
            <a:endParaRPr lang="en-US"/>
          </a:p>
          <a:p>
            <a:pPr marL="227965" indent="-227965"/>
            <a:r>
              <a:rPr lang="en-US" sz="1800"/>
              <a:t>•</a:t>
            </a:r>
            <a:r>
              <a:rPr lang="en-US" sz="1800" b="1">
                <a:latin typeface="Arial"/>
                <a:cs typeface="Arial"/>
              </a:rPr>
              <a:t>Module 5: User Feedback</a:t>
            </a:r>
            <a:endParaRPr lang="en-US"/>
          </a:p>
          <a:p>
            <a:pPr marL="227965" indent="-227965"/>
            <a:r>
              <a:rPr lang="en-US" sz="1800"/>
              <a:t>•</a:t>
            </a:r>
            <a:r>
              <a:rPr lang="en-US" sz="1800">
                <a:latin typeface="Arial"/>
                <a:cs typeface="Arial"/>
              </a:rPr>
              <a:t>A feedback form for users to provide their input after receiving the diagnosis.</a:t>
            </a:r>
            <a:endParaRPr lang="en-US"/>
          </a:p>
          <a:p>
            <a:pPr marL="227965" indent="-227965"/>
            <a:r>
              <a:rPr lang="en-US" sz="1800"/>
              <a:t>•</a:t>
            </a:r>
            <a:r>
              <a:rPr lang="en-US" sz="1800">
                <a:latin typeface="Arial"/>
                <a:cs typeface="Arial"/>
              </a:rPr>
              <a:t>Contains a textarea and a "Submit Feedback" button.</a:t>
            </a:r>
            <a:endParaRPr lang="en-US"/>
          </a:p>
          <a:p>
            <a:pPr marL="227965" indent="-227965"/>
            <a:endParaRPr lang="en-US"/>
          </a:p>
        </p:txBody>
      </p:sp>
      <p:sp>
        <p:nvSpPr>
          <p:cNvPr id="4" name="TextBox 3">
            <a:extLst>
              <a:ext uri="{FF2B5EF4-FFF2-40B4-BE49-F238E27FC236}">
                <a16:creationId xmlns:a16="http://schemas.microsoft.com/office/drawing/2014/main" id="{C18336A9-55DC-01CC-0D02-DE3844AD565C}"/>
              </a:ext>
            </a:extLst>
          </p:cNvPr>
          <p:cNvSpPr txBox="1"/>
          <p:nvPr/>
        </p:nvSpPr>
        <p:spPr>
          <a:xfrm>
            <a:off x="10272346" y="278423"/>
            <a:ext cx="1538653" cy="3663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ea typeface="Calibri"/>
                <a:cs typeface="Calibri"/>
              </a:rPr>
              <a:t>CSE21365</a:t>
            </a:r>
            <a:endParaRPr lang="en-US"/>
          </a:p>
        </p:txBody>
      </p:sp>
    </p:spTree>
    <p:extLst>
      <p:ext uri="{BB962C8B-B14F-4D97-AF65-F5344CB8AC3E}">
        <p14:creationId xmlns:p14="http://schemas.microsoft.com/office/powerpoint/2010/main" val="293031617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797924-C744-4330-6F88-A7B605CA86EF}"/>
              </a:ext>
            </a:extLst>
          </p:cNvPr>
          <p:cNvSpPr>
            <a:spLocks noGrp="1"/>
          </p:cNvSpPr>
          <p:nvPr>
            <p:ph idx="1"/>
          </p:nvPr>
        </p:nvSpPr>
        <p:spPr>
          <a:xfrm>
            <a:off x="838200" y="416644"/>
            <a:ext cx="10515600" cy="5760319"/>
          </a:xfrm>
        </p:spPr>
        <p:txBody>
          <a:bodyPr vert="horz" lIns="91440" tIns="45720" rIns="91440" bIns="45720" rtlCol="0" anchor="t">
            <a:normAutofit/>
          </a:bodyPr>
          <a:lstStyle/>
          <a:p>
            <a:pPr marL="0" indent="0">
              <a:buNone/>
            </a:pPr>
            <a:r>
              <a:rPr lang="en-US" sz="2000" b="1"/>
              <a:t>Paddy Crop Disease Prediction—A Transfer Learning Technique</a:t>
            </a:r>
          </a:p>
          <a:p>
            <a:pPr marL="227965" indent="-227965">
              <a:buFont typeface="Arial,Sans-Serif" panose="020B0604020202020204" pitchFamily="34" charset="0"/>
            </a:pPr>
            <a:r>
              <a:rPr lang="en-US" sz="2000"/>
              <a:t>Authors: S.S. Rautaray, M. Pandey, M.K. Gourisaria, R. Sharma</a:t>
            </a:r>
          </a:p>
          <a:p>
            <a:pPr marL="227965" indent="-227965">
              <a:buFont typeface="Arial,Sans-Serif" panose="020B0604020202020204" pitchFamily="34" charset="0"/>
            </a:pPr>
            <a:r>
              <a:rPr lang="en-US" sz="2000"/>
              <a:t>Published: International Journal of Recent Technology and Engineering</a:t>
            </a:r>
          </a:p>
          <a:p>
            <a:pPr marL="227965" indent="-227965">
              <a:buFont typeface="Arial,Sans-Serif" panose="020B0604020202020204" pitchFamily="34" charset="0"/>
            </a:pPr>
            <a:r>
              <a:rPr lang="en-US" sz="2000"/>
              <a:t>Summary: The authors explore the use of transfer learning in predicting paddy crop diseases. The study emphasizes the efficiency of transfer learning models in achieving high accuracy with limited data, making it ideal for resource-constrained environments.</a:t>
            </a:r>
          </a:p>
          <a:p>
            <a:pPr marL="0" indent="0">
              <a:buNone/>
            </a:pPr>
            <a:endParaRPr lang="en-US" sz="2000"/>
          </a:p>
          <a:p>
            <a:pPr marL="0" indent="0">
              <a:buNone/>
            </a:pPr>
            <a:r>
              <a:rPr lang="en-US" sz="2000" b="1"/>
              <a:t>Identification and Recognition of Paddy Diseases and Pests Using Convolutional Neural Networks</a:t>
            </a:r>
            <a:endParaRPr lang="en-US" sz="2000"/>
          </a:p>
          <a:p>
            <a:pPr marL="227965" indent="-227965">
              <a:buFont typeface="Arial,Sans-Serif" panose="020B0604020202020204" pitchFamily="34" charset="0"/>
            </a:pPr>
            <a:r>
              <a:rPr lang="en-US" sz="2000"/>
              <a:t>Authors: C.R. Rahman, P.S. Arko, M.E. Ali</a:t>
            </a:r>
          </a:p>
          <a:p>
            <a:pPr marL="227965" indent="-227965">
              <a:buFont typeface="Arial,Sans-Serif" panose="020B0604020202020204" pitchFamily="34" charset="0"/>
            </a:pPr>
            <a:r>
              <a:rPr lang="en-US" sz="2000"/>
              <a:t>Published: Biosystems Engineering</a:t>
            </a:r>
          </a:p>
          <a:p>
            <a:pPr marL="227965" indent="-227965">
              <a:buFont typeface="Arial,Sans-Serif" panose="020B0604020202020204" pitchFamily="34" charset="0"/>
            </a:pPr>
            <a:r>
              <a:rPr lang="en-US" sz="2000"/>
              <a:t>Summary: This paper investigates the application of CNNs in identifying and recognizing diseases and pests in paddy fields. The research focuses on improving the robustness of detection systems under varying environmental conditions.</a:t>
            </a:r>
          </a:p>
          <a:p>
            <a:pPr marL="227965" indent="-227965"/>
            <a:endParaRPr lang="en-US" sz="1100"/>
          </a:p>
        </p:txBody>
      </p:sp>
    </p:spTree>
    <p:extLst>
      <p:ext uri="{BB962C8B-B14F-4D97-AF65-F5344CB8AC3E}">
        <p14:creationId xmlns:p14="http://schemas.microsoft.com/office/powerpoint/2010/main" val="1409788552"/>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Stack of the product</a:t>
            </a:r>
            <a:endParaRPr lang="en-IN"/>
          </a:p>
        </p:txBody>
      </p:sp>
      <p:sp>
        <p:nvSpPr>
          <p:cNvPr id="3" name="Content Placeholder 2"/>
          <p:cNvSpPr>
            <a:spLocks noGrp="1"/>
          </p:cNvSpPr>
          <p:nvPr>
            <p:ph idx="1"/>
          </p:nvPr>
        </p:nvSpPr>
        <p:spPr>
          <a:xfrm>
            <a:off x="838200" y="1825625"/>
            <a:ext cx="8248895" cy="2870471"/>
          </a:xfrm>
        </p:spPr>
        <p:txBody>
          <a:bodyPr vert="horz" lIns="91440" tIns="45720" rIns="91440" bIns="45720" rtlCol="0" anchor="t">
            <a:noAutofit/>
          </a:bodyPr>
          <a:lstStyle/>
          <a:p>
            <a:pPr marL="227965" indent="-227965">
              <a:buFont typeface="Arial"/>
              <a:buChar char="•"/>
            </a:pPr>
            <a:r>
              <a:rPr lang="en-US" sz="1200" b="1">
                <a:latin typeface="Times New Roman"/>
                <a:cs typeface="Times New Roman"/>
              </a:rPr>
              <a:t>Image Upload Module</a:t>
            </a:r>
            <a:r>
              <a:rPr lang="en-US" sz="1200">
                <a:latin typeface="Times New Roman"/>
                <a:cs typeface="Times New Roman"/>
              </a:rPr>
              <a:t>:</a:t>
            </a:r>
          </a:p>
          <a:p>
            <a:pPr marL="227965" indent="-227965">
              <a:buFont typeface="Arial"/>
              <a:buChar char="•"/>
            </a:pPr>
            <a:r>
              <a:rPr lang="en-US" sz="1200" b="1">
                <a:latin typeface="Times New Roman"/>
                <a:cs typeface="Times New Roman"/>
              </a:rPr>
              <a:t>Frontend</a:t>
            </a:r>
            <a:r>
              <a:rPr lang="en-US" sz="1200">
                <a:latin typeface="Times New Roman"/>
                <a:cs typeface="Times New Roman"/>
              </a:rPr>
              <a:t>:</a:t>
            </a:r>
          </a:p>
          <a:p>
            <a:pPr marL="685165" lvl="1" indent="-227965">
              <a:buFont typeface="Arial"/>
              <a:buChar char="•"/>
            </a:pPr>
            <a:r>
              <a:rPr lang="en-US" sz="1200" b="1">
                <a:latin typeface="Times New Roman"/>
                <a:cs typeface="Times New Roman"/>
              </a:rPr>
              <a:t>HTML5</a:t>
            </a:r>
            <a:r>
              <a:rPr lang="en-US" sz="1200">
                <a:latin typeface="Times New Roman"/>
                <a:cs typeface="Times New Roman"/>
              </a:rPr>
              <a:t> for the form structure.</a:t>
            </a:r>
          </a:p>
          <a:p>
            <a:pPr marL="685165" lvl="1" indent="-227965">
              <a:buFont typeface="Arial"/>
              <a:buChar char="•"/>
            </a:pPr>
            <a:r>
              <a:rPr lang="en-US" sz="1200" b="1">
                <a:latin typeface="Times New Roman"/>
                <a:cs typeface="Times New Roman"/>
              </a:rPr>
              <a:t>CSS</a:t>
            </a:r>
            <a:r>
              <a:rPr lang="en-US" sz="1200">
                <a:latin typeface="Times New Roman"/>
                <a:cs typeface="Times New Roman"/>
              </a:rPr>
              <a:t> for styling and user-friendly layout.</a:t>
            </a:r>
          </a:p>
          <a:p>
            <a:pPr marL="685165" lvl="1" indent="-227965">
              <a:buFont typeface="Arial"/>
              <a:buChar char="•"/>
            </a:pPr>
            <a:r>
              <a:rPr lang="en-US" sz="1200" b="1">
                <a:latin typeface="Times New Roman"/>
                <a:cs typeface="Times New Roman"/>
              </a:rPr>
              <a:t>JavaScript</a:t>
            </a:r>
            <a:r>
              <a:rPr lang="en-US" sz="1200">
                <a:latin typeface="Times New Roman"/>
                <a:cs typeface="Times New Roman"/>
              </a:rPr>
              <a:t> for handling file input and event management.</a:t>
            </a:r>
          </a:p>
          <a:p>
            <a:pPr marL="227965" indent="-227965">
              <a:buFont typeface="Arial"/>
              <a:buChar char="•"/>
            </a:pPr>
            <a:r>
              <a:rPr lang="en-US" sz="1200" b="1">
                <a:latin typeface="Times New Roman"/>
                <a:cs typeface="Times New Roman"/>
              </a:rPr>
              <a:t>Backend</a:t>
            </a:r>
            <a:r>
              <a:rPr lang="en-US" sz="1200">
                <a:latin typeface="Times New Roman"/>
                <a:cs typeface="Times New Roman"/>
              </a:rPr>
              <a:t>:</a:t>
            </a:r>
          </a:p>
          <a:p>
            <a:pPr marL="685165" lvl="1" indent="-227965">
              <a:buFont typeface="Arial"/>
              <a:buChar char="•"/>
            </a:pPr>
            <a:r>
              <a:rPr lang="en-US" sz="1200" b="1">
                <a:latin typeface="Times New Roman"/>
                <a:cs typeface="Times New Roman"/>
              </a:rPr>
              <a:t>Flask</a:t>
            </a:r>
            <a:r>
              <a:rPr lang="en-US" sz="1200">
                <a:latin typeface="Times New Roman"/>
                <a:cs typeface="Times New Roman"/>
              </a:rPr>
              <a:t> or </a:t>
            </a:r>
            <a:r>
              <a:rPr lang="en-US" sz="1200" b="1">
                <a:latin typeface="Times New Roman"/>
                <a:cs typeface="Times New Roman"/>
              </a:rPr>
              <a:t>Django</a:t>
            </a:r>
            <a:r>
              <a:rPr lang="en-US" sz="1200">
                <a:latin typeface="Times New Roman"/>
                <a:cs typeface="Times New Roman"/>
              </a:rPr>
              <a:t> (Python frameworks) to handle image uploads.</a:t>
            </a:r>
          </a:p>
          <a:p>
            <a:pPr marL="685165" lvl="1" indent="-227965">
              <a:buFont typeface="Arial"/>
              <a:buChar char="•"/>
            </a:pPr>
            <a:r>
              <a:rPr lang="en-US" sz="1200" b="1">
                <a:latin typeface="Times New Roman"/>
                <a:cs typeface="Times New Roman"/>
              </a:rPr>
              <a:t>Cloud Storage</a:t>
            </a:r>
            <a:r>
              <a:rPr lang="en-US" sz="1200">
                <a:latin typeface="Times New Roman"/>
                <a:cs typeface="Times New Roman"/>
              </a:rPr>
              <a:t>: AWS S3, Google Cloud Storage, or Azure Blob Storage for storing the uploaded images.</a:t>
            </a:r>
          </a:p>
          <a:p>
            <a:pPr marL="685165" lvl="1" indent="-227965">
              <a:buFont typeface="Arial"/>
              <a:buChar char="•"/>
            </a:pPr>
            <a:r>
              <a:rPr lang="en-US" sz="1200" b="1">
                <a:latin typeface="Times New Roman"/>
                <a:cs typeface="Times New Roman"/>
              </a:rPr>
              <a:t>Image Preview Module</a:t>
            </a:r>
            <a:r>
              <a:rPr lang="en-US" sz="1200">
                <a:latin typeface="Times New Roman"/>
                <a:cs typeface="Times New Roman"/>
              </a:rPr>
              <a:t>:</a:t>
            </a:r>
          </a:p>
          <a:p>
            <a:pPr marL="227965" indent="-227965">
              <a:buFont typeface="Arial"/>
              <a:buChar char="•"/>
            </a:pPr>
            <a:r>
              <a:rPr lang="en-US" sz="1200" b="1">
                <a:latin typeface="Times New Roman"/>
                <a:cs typeface="Times New Roman"/>
              </a:rPr>
              <a:t>Frontend</a:t>
            </a:r>
            <a:r>
              <a:rPr lang="en-US" sz="1200">
                <a:latin typeface="Times New Roman"/>
                <a:cs typeface="Times New Roman"/>
              </a:rPr>
              <a:t>:</a:t>
            </a:r>
          </a:p>
          <a:p>
            <a:pPr marL="685165" lvl="1" indent="-227965">
              <a:buFont typeface="Arial"/>
              <a:buChar char="•"/>
            </a:pPr>
            <a:r>
              <a:rPr lang="en-US" sz="1200" b="1">
                <a:latin typeface="Times New Roman"/>
                <a:cs typeface="Times New Roman"/>
              </a:rPr>
              <a:t>JavaScript</a:t>
            </a:r>
            <a:r>
              <a:rPr lang="en-US" sz="1200">
                <a:latin typeface="Times New Roman"/>
                <a:cs typeface="Times New Roman"/>
              </a:rPr>
              <a:t> with </a:t>
            </a:r>
            <a:r>
              <a:rPr lang="en-US" sz="1200" b="1" err="1">
                <a:latin typeface="Times New Roman"/>
                <a:cs typeface="Times New Roman"/>
              </a:rPr>
              <a:t>FileReader API</a:t>
            </a:r>
            <a:r>
              <a:rPr lang="en-US" sz="1200">
                <a:latin typeface="Times New Roman"/>
                <a:cs typeface="Times New Roman"/>
              </a:rPr>
              <a:t> to preview the uploaded image before submission.</a:t>
            </a:r>
          </a:p>
          <a:p>
            <a:pPr marL="685165" lvl="1" indent="-227965">
              <a:buFont typeface="Arial"/>
              <a:buChar char="•"/>
            </a:pPr>
            <a:r>
              <a:rPr lang="en-US" sz="1200" b="1">
                <a:latin typeface="Times New Roman"/>
                <a:cs typeface="Times New Roman"/>
              </a:rPr>
              <a:t>CSS</a:t>
            </a:r>
            <a:r>
              <a:rPr lang="en-US" sz="1200">
                <a:latin typeface="Times New Roman"/>
                <a:cs typeface="Times New Roman"/>
              </a:rPr>
              <a:t> for styling the image display area.</a:t>
            </a:r>
          </a:p>
          <a:p>
            <a:pPr marL="227965" indent="-227965">
              <a:buFont typeface="Arial"/>
              <a:buChar char="•"/>
            </a:pPr>
            <a:r>
              <a:rPr lang="en-US" sz="1200" b="1">
                <a:latin typeface="Times New Roman"/>
                <a:cs typeface="Times New Roman"/>
              </a:rPr>
              <a:t>Backend</a:t>
            </a:r>
            <a:r>
              <a:rPr lang="en-US" sz="1200">
                <a:latin typeface="Times New Roman"/>
                <a:cs typeface="Times New Roman"/>
              </a:rPr>
              <a:t>: No backend required specifically for this part as it's handled on the client-side.</a:t>
            </a:r>
          </a:p>
          <a:p>
            <a:pPr marL="227965" indent="-227965">
              <a:buFont typeface="Arial"/>
              <a:buChar char="•"/>
            </a:pPr>
            <a:endParaRPr lang="en-US" sz="1200">
              <a:latin typeface="Times New Roman"/>
              <a:cs typeface="Times New Roman"/>
            </a:endParaRPr>
          </a:p>
          <a:p>
            <a:pPr marL="227965" indent="-227965">
              <a:buFont typeface="Arial"/>
              <a:buChar char="•"/>
            </a:pPr>
            <a:endParaRPr lang="en-US" sz="1200">
              <a:latin typeface="Times New Roman"/>
              <a:cs typeface="Times New Roman"/>
            </a:endParaRPr>
          </a:p>
          <a:p>
            <a:pPr marL="227965" indent="-227965">
              <a:buFont typeface="Arial"/>
              <a:buChar char="•"/>
            </a:pPr>
            <a:endParaRPr lang="en-US" sz="1200">
              <a:latin typeface="Times New Roman"/>
              <a:cs typeface="Times New Roman"/>
            </a:endParaRPr>
          </a:p>
        </p:txBody>
      </p:sp>
      <p:sp>
        <p:nvSpPr>
          <p:cNvPr id="4" name="TextBox 3">
            <a:extLst>
              <a:ext uri="{FF2B5EF4-FFF2-40B4-BE49-F238E27FC236}">
                <a16:creationId xmlns:a16="http://schemas.microsoft.com/office/drawing/2014/main" id="{3EEB358D-4D40-F966-2577-25B330A5FA16}"/>
              </a:ext>
            </a:extLst>
          </p:cNvPr>
          <p:cNvSpPr txBox="1"/>
          <p:nvPr/>
        </p:nvSpPr>
        <p:spPr>
          <a:xfrm>
            <a:off x="10023230" y="234461"/>
            <a:ext cx="1729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ea typeface="Calibri"/>
                <a:cs typeface="Calibri"/>
              </a:rPr>
              <a:t>CSE21365</a:t>
            </a:r>
            <a:endParaRPr lang="en-US"/>
          </a:p>
        </p:txBody>
      </p:sp>
    </p:spTree>
    <p:extLst>
      <p:ext uri="{BB962C8B-B14F-4D97-AF65-F5344CB8AC3E}">
        <p14:creationId xmlns:p14="http://schemas.microsoft.com/office/powerpoint/2010/main" val="1386969558"/>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C2EEE-6221-81A8-3A2F-3B8F9768049A}"/>
              </a:ext>
            </a:extLst>
          </p:cNvPr>
          <p:cNvSpPr>
            <a:spLocks noGrp="1"/>
          </p:cNvSpPr>
          <p:nvPr>
            <p:ph idx="1"/>
          </p:nvPr>
        </p:nvSpPr>
        <p:spPr>
          <a:xfrm>
            <a:off x="723182" y="517286"/>
            <a:ext cx="10630618" cy="5659677"/>
          </a:xfrm>
        </p:spPr>
        <p:txBody>
          <a:bodyPr vert="horz" lIns="91440" tIns="45720" rIns="91440" bIns="45720" rtlCol="0" anchor="t">
            <a:normAutofit/>
          </a:bodyPr>
          <a:lstStyle/>
          <a:p>
            <a:pPr marL="227965" indent="-227965">
              <a:buFont typeface="Arial,Sans-Serif" panose="020B0604020202020204" pitchFamily="34" charset="0"/>
            </a:pPr>
            <a:r>
              <a:rPr lang="en-US" sz="1200" b="1">
                <a:latin typeface="Times New Roman"/>
                <a:cs typeface="Times New Roman"/>
              </a:rPr>
              <a:t>Disease Detection Module</a:t>
            </a:r>
            <a:r>
              <a:rPr lang="en-US" sz="1200">
                <a:latin typeface="Times New Roman"/>
                <a:cs typeface="Times New Roman"/>
              </a:rPr>
              <a:t>:</a:t>
            </a:r>
          </a:p>
          <a:p>
            <a:pPr marL="227965" indent="-227965">
              <a:buFont typeface="Arial,Sans-Serif" panose="020B0604020202020204" pitchFamily="34" charset="0"/>
            </a:pPr>
            <a:r>
              <a:rPr lang="en-US" sz="1200" b="1">
                <a:latin typeface="Times New Roman"/>
                <a:cs typeface="Times New Roman"/>
              </a:rPr>
              <a:t>Backend</a:t>
            </a:r>
            <a:r>
              <a:rPr lang="en-US" sz="1200">
                <a:latin typeface="Times New Roman"/>
                <a:cs typeface="Times New Roman"/>
              </a:rPr>
              <a:t>:</a:t>
            </a:r>
          </a:p>
          <a:p>
            <a:pPr marL="685165" lvl="1" indent="-227965">
              <a:buFont typeface="Arial,Sans-Serif" panose="020B0604020202020204" pitchFamily="34" charset="0"/>
            </a:pPr>
            <a:r>
              <a:rPr lang="en-US" sz="1200" b="1">
                <a:latin typeface="Times New Roman"/>
                <a:cs typeface="Times New Roman"/>
              </a:rPr>
              <a:t>Python</a:t>
            </a:r>
            <a:r>
              <a:rPr lang="en-US" sz="1200">
                <a:latin typeface="Times New Roman"/>
                <a:cs typeface="Times New Roman"/>
              </a:rPr>
              <a:t> for developing the disease detection logic.</a:t>
            </a:r>
          </a:p>
          <a:p>
            <a:pPr marL="685165" lvl="1" indent="-227965">
              <a:buFont typeface="Arial,Sans-Serif" panose="020B0604020202020204" pitchFamily="34" charset="0"/>
            </a:pPr>
            <a:r>
              <a:rPr lang="en-US" sz="1200" b="1">
                <a:latin typeface="Times New Roman"/>
                <a:cs typeface="Times New Roman"/>
              </a:rPr>
              <a:t>OpenCV</a:t>
            </a:r>
            <a:r>
              <a:rPr lang="en-US" sz="1200">
                <a:latin typeface="Times New Roman"/>
                <a:cs typeface="Times New Roman"/>
              </a:rPr>
              <a:t> or </a:t>
            </a:r>
            <a:r>
              <a:rPr lang="en-US" sz="1200" b="1">
                <a:latin typeface="Times New Roman"/>
                <a:cs typeface="Times New Roman"/>
              </a:rPr>
              <a:t>TensorFlow/Keras</a:t>
            </a:r>
            <a:r>
              <a:rPr lang="en-US" sz="1200">
                <a:latin typeface="Times New Roman"/>
                <a:cs typeface="Times New Roman"/>
              </a:rPr>
              <a:t> for computer vision-based image analysis and deep learning.</a:t>
            </a:r>
          </a:p>
          <a:p>
            <a:pPr marL="685165" lvl="1" indent="-227965">
              <a:buFont typeface="Arial,Sans-Serif" panose="020B0604020202020204" pitchFamily="34" charset="0"/>
            </a:pPr>
            <a:r>
              <a:rPr lang="en-US" sz="1200" b="1">
                <a:latin typeface="Times New Roman"/>
                <a:cs typeface="Times New Roman"/>
              </a:rPr>
              <a:t>Pre-trained Models</a:t>
            </a:r>
            <a:r>
              <a:rPr lang="en-US" sz="1200">
                <a:latin typeface="Times New Roman"/>
                <a:cs typeface="Times New Roman"/>
              </a:rPr>
              <a:t> or custom-trained models for detecting specific diseases.</a:t>
            </a:r>
          </a:p>
          <a:p>
            <a:pPr marL="685165" lvl="1" indent="-227965">
              <a:buFont typeface="Arial,Sans-Serif" panose="020B0604020202020204" pitchFamily="34" charset="0"/>
            </a:pPr>
            <a:r>
              <a:rPr lang="en-US" sz="1200" b="1">
                <a:latin typeface="Times New Roman"/>
                <a:cs typeface="Times New Roman"/>
              </a:rPr>
              <a:t>REST API</a:t>
            </a:r>
            <a:r>
              <a:rPr lang="en-US" sz="1200">
                <a:latin typeface="Times New Roman"/>
                <a:cs typeface="Times New Roman"/>
              </a:rPr>
              <a:t> (Flask/Django) to handle the image submission and return disease detection results.</a:t>
            </a:r>
          </a:p>
          <a:p>
            <a:pPr marL="227965" indent="-227965">
              <a:buFont typeface="Arial,Sans-Serif" panose="020B0604020202020204" pitchFamily="34" charset="0"/>
            </a:pPr>
            <a:r>
              <a:rPr lang="en-US" sz="1200" b="1">
                <a:latin typeface="Times New Roman"/>
                <a:cs typeface="Times New Roman"/>
              </a:rPr>
              <a:t>Database</a:t>
            </a:r>
            <a:r>
              <a:rPr lang="en-US" sz="1200">
                <a:latin typeface="Times New Roman"/>
                <a:cs typeface="Times New Roman"/>
              </a:rPr>
              <a:t>: A database like </a:t>
            </a:r>
            <a:r>
              <a:rPr lang="en-US" sz="1200" b="1">
                <a:latin typeface="Times New Roman"/>
                <a:cs typeface="Times New Roman"/>
              </a:rPr>
              <a:t>MongoDB</a:t>
            </a:r>
            <a:r>
              <a:rPr lang="en-US" sz="1200">
                <a:latin typeface="Times New Roman"/>
                <a:cs typeface="Times New Roman"/>
              </a:rPr>
              <a:t> or </a:t>
            </a:r>
            <a:r>
              <a:rPr lang="en-US" sz="1200" b="1">
                <a:latin typeface="Times New Roman"/>
                <a:cs typeface="Times New Roman"/>
              </a:rPr>
              <a:t>PostgreSQL</a:t>
            </a:r>
            <a:r>
              <a:rPr lang="en-US" sz="1200">
                <a:latin typeface="Times New Roman"/>
                <a:cs typeface="Times New Roman"/>
              </a:rPr>
              <a:t> to store disease types and results.</a:t>
            </a:r>
          </a:p>
          <a:p>
            <a:pPr marL="227965" indent="-227965"/>
            <a:r>
              <a:rPr lang="en-US" sz="1200" b="1">
                <a:latin typeface="Times New Roman"/>
                <a:cs typeface="Times New Roman"/>
              </a:rPr>
              <a:t>Result Display Module</a:t>
            </a:r>
            <a:r>
              <a:rPr lang="en-US" sz="1200">
                <a:latin typeface="Times New Roman"/>
                <a:cs typeface="Times New Roman"/>
              </a:rPr>
              <a:t>:</a:t>
            </a:r>
          </a:p>
          <a:p>
            <a:pPr marL="227965" indent="-227965"/>
            <a:r>
              <a:rPr lang="en-US" sz="1200" b="1">
                <a:latin typeface="Times New Roman"/>
                <a:cs typeface="Times New Roman"/>
              </a:rPr>
              <a:t>Frontend</a:t>
            </a:r>
            <a:r>
              <a:rPr lang="en-US" sz="1200">
                <a:latin typeface="Times New Roman"/>
                <a:cs typeface="Times New Roman"/>
              </a:rPr>
              <a:t>:</a:t>
            </a:r>
          </a:p>
          <a:p>
            <a:pPr marL="685165" lvl="1" indent="-227965"/>
            <a:r>
              <a:rPr lang="en-US" sz="1200" b="1">
                <a:latin typeface="Times New Roman"/>
                <a:cs typeface="Times New Roman"/>
              </a:rPr>
              <a:t>JavaScript</a:t>
            </a:r>
            <a:r>
              <a:rPr lang="en-US" sz="1200">
                <a:latin typeface="Times New Roman"/>
                <a:cs typeface="Times New Roman"/>
              </a:rPr>
              <a:t> or </a:t>
            </a:r>
            <a:r>
              <a:rPr lang="en-US" sz="1200" b="1">
                <a:latin typeface="Times New Roman"/>
                <a:cs typeface="Times New Roman"/>
              </a:rPr>
              <a:t>React.js</a:t>
            </a:r>
            <a:r>
              <a:rPr lang="en-US" sz="1200">
                <a:latin typeface="Times New Roman"/>
                <a:cs typeface="Times New Roman"/>
              </a:rPr>
              <a:t> for dynamically displaying detection results (disease and accuracy).</a:t>
            </a:r>
          </a:p>
          <a:p>
            <a:pPr marL="227965" indent="-227965"/>
            <a:r>
              <a:rPr lang="en-US" sz="1200" b="1">
                <a:latin typeface="Times New Roman"/>
                <a:cs typeface="Times New Roman"/>
              </a:rPr>
              <a:t>Backend</a:t>
            </a:r>
            <a:r>
              <a:rPr lang="en-US" sz="1200">
                <a:latin typeface="Times New Roman"/>
                <a:cs typeface="Times New Roman"/>
              </a:rPr>
              <a:t>:</a:t>
            </a:r>
          </a:p>
          <a:p>
            <a:pPr marL="685165" lvl="1" indent="-227965"/>
            <a:r>
              <a:rPr lang="en-US" sz="1200">
                <a:latin typeface="Times New Roman"/>
                <a:cs typeface="Times New Roman"/>
              </a:rPr>
              <a:t>The disease detection result fetched via </a:t>
            </a:r>
            <a:r>
              <a:rPr lang="en-US" sz="1200" b="1">
                <a:latin typeface="Times New Roman"/>
                <a:cs typeface="Times New Roman"/>
              </a:rPr>
              <a:t>API</a:t>
            </a:r>
            <a:r>
              <a:rPr lang="en-US" sz="1200">
                <a:latin typeface="Times New Roman"/>
                <a:cs typeface="Times New Roman"/>
              </a:rPr>
              <a:t> and displayed to the user.</a:t>
            </a:r>
            <a:endParaRPr lang="en-US"/>
          </a:p>
        </p:txBody>
      </p:sp>
    </p:spTree>
    <p:extLst>
      <p:ext uri="{BB962C8B-B14F-4D97-AF65-F5344CB8AC3E}">
        <p14:creationId xmlns:p14="http://schemas.microsoft.com/office/powerpoint/2010/main" val="3386756176"/>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B50FF7-38C9-5F62-7CBF-7F0691A98E6B}"/>
              </a:ext>
            </a:extLst>
          </p:cNvPr>
          <p:cNvSpPr>
            <a:spLocks noGrp="1"/>
          </p:cNvSpPr>
          <p:nvPr>
            <p:ph idx="1"/>
          </p:nvPr>
        </p:nvSpPr>
        <p:spPr>
          <a:xfrm>
            <a:off x="838200" y="661059"/>
            <a:ext cx="10515600" cy="5515904"/>
          </a:xfrm>
        </p:spPr>
        <p:txBody>
          <a:bodyPr vert="horz" lIns="91440" tIns="45720" rIns="91440" bIns="45720" rtlCol="0" anchor="t">
            <a:noAutofit/>
          </a:bodyPr>
          <a:lstStyle/>
          <a:p>
            <a:pPr marL="227965" indent="-227965"/>
            <a:endParaRPr lang="en-US" sz="1200">
              <a:latin typeface="Times New Roman"/>
              <a:cs typeface="Times New Roman"/>
            </a:endParaRPr>
          </a:p>
          <a:p>
            <a:pPr marL="227965" indent="-227965"/>
            <a:endParaRPr lang="en-US" sz="1200">
              <a:latin typeface="Times New Roman"/>
              <a:cs typeface="Times New Roman"/>
            </a:endParaRPr>
          </a:p>
          <a:p>
            <a:pPr marL="685165" lvl="1" indent="-227965"/>
            <a:r>
              <a:rPr lang="en-US" sz="1200" b="1">
                <a:latin typeface="Times New Roman"/>
                <a:cs typeface="Times New Roman"/>
              </a:rPr>
              <a:t>Suggested Action Module</a:t>
            </a:r>
            <a:r>
              <a:rPr lang="en-US" sz="1200">
                <a:latin typeface="Times New Roman"/>
                <a:cs typeface="Times New Roman"/>
              </a:rPr>
              <a:t>:</a:t>
            </a:r>
          </a:p>
          <a:p>
            <a:pPr marL="227965" indent="-227965"/>
            <a:r>
              <a:rPr lang="en-US" sz="1200" b="1">
                <a:latin typeface="Times New Roman"/>
                <a:cs typeface="Times New Roman"/>
              </a:rPr>
              <a:t>Backend</a:t>
            </a:r>
            <a:r>
              <a:rPr lang="en-US" sz="1200">
                <a:latin typeface="Times New Roman"/>
                <a:cs typeface="Times New Roman"/>
              </a:rPr>
              <a:t>:</a:t>
            </a:r>
          </a:p>
          <a:p>
            <a:pPr marL="685165" lvl="1" indent="-227965"/>
            <a:r>
              <a:rPr lang="en-US" sz="1200" b="1">
                <a:latin typeface="Times New Roman"/>
                <a:cs typeface="Times New Roman"/>
              </a:rPr>
              <a:t>Python</a:t>
            </a:r>
            <a:r>
              <a:rPr lang="en-US" sz="1200">
                <a:latin typeface="Times New Roman"/>
                <a:cs typeface="Times New Roman"/>
              </a:rPr>
              <a:t> backend with a predefined list of disease-specific suggestions stored in a database (PostgreSQL, MongoDB).</a:t>
            </a:r>
          </a:p>
          <a:p>
            <a:pPr marL="685165" lvl="1" indent="-227965"/>
            <a:r>
              <a:rPr lang="en-US" sz="1200" b="1">
                <a:latin typeface="Times New Roman"/>
                <a:cs typeface="Times New Roman"/>
              </a:rPr>
              <a:t>API</a:t>
            </a:r>
            <a:r>
              <a:rPr lang="en-US" sz="1200">
                <a:latin typeface="Times New Roman"/>
                <a:cs typeface="Times New Roman"/>
              </a:rPr>
              <a:t> to fetch disease-specific recommended actions and display them to the user.</a:t>
            </a:r>
          </a:p>
          <a:p>
            <a:pPr marL="227965" indent="-227965"/>
            <a:r>
              <a:rPr lang="en-US" sz="1200" b="1">
                <a:latin typeface="Times New Roman"/>
                <a:cs typeface="Times New Roman"/>
              </a:rPr>
              <a:t>Frontend</a:t>
            </a:r>
            <a:r>
              <a:rPr lang="en-US" sz="1200">
                <a:latin typeface="Times New Roman"/>
                <a:cs typeface="Times New Roman"/>
              </a:rPr>
              <a:t>:</a:t>
            </a:r>
          </a:p>
          <a:p>
            <a:pPr marL="685165" lvl="1" indent="-227965"/>
            <a:r>
              <a:rPr lang="en-US" sz="1200" b="1">
                <a:latin typeface="Times New Roman"/>
                <a:cs typeface="Times New Roman"/>
              </a:rPr>
              <a:t>JavaScript</a:t>
            </a:r>
            <a:r>
              <a:rPr lang="en-US" sz="1200">
                <a:latin typeface="Times New Roman"/>
                <a:cs typeface="Times New Roman"/>
              </a:rPr>
              <a:t> or </a:t>
            </a:r>
            <a:r>
              <a:rPr lang="en-US" sz="1200" b="1">
                <a:latin typeface="Times New Roman"/>
                <a:cs typeface="Times New Roman"/>
              </a:rPr>
              <a:t>React.js</a:t>
            </a:r>
            <a:r>
              <a:rPr lang="en-US" sz="1200">
                <a:latin typeface="Times New Roman"/>
                <a:cs typeface="Times New Roman"/>
              </a:rPr>
              <a:t> to display the suggestions alongside the detection result.</a:t>
            </a:r>
          </a:p>
          <a:p>
            <a:pPr marL="685165" lvl="1" indent="-227965"/>
            <a:r>
              <a:rPr lang="en-US" sz="1200" b="1">
                <a:latin typeface="Times New Roman"/>
                <a:cs typeface="Times New Roman"/>
              </a:rPr>
              <a:t>CSS</a:t>
            </a:r>
            <a:r>
              <a:rPr lang="en-US" sz="1200">
                <a:latin typeface="Times New Roman"/>
                <a:cs typeface="Times New Roman"/>
              </a:rPr>
              <a:t> for formatting the suggestions section.</a:t>
            </a:r>
          </a:p>
          <a:p>
            <a:pPr marL="685165" indent="-227965"/>
            <a:r>
              <a:rPr lang="en-US" sz="1200" b="1">
                <a:latin typeface="Times New Roman"/>
                <a:cs typeface="Times New Roman"/>
              </a:rPr>
              <a:t>User Feedback Module</a:t>
            </a:r>
            <a:r>
              <a:rPr lang="en-US" sz="1200">
                <a:latin typeface="Times New Roman"/>
                <a:cs typeface="Times New Roman"/>
              </a:rPr>
              <a:t>:</a:t>
            </a:r>
          </a:p>
          <a:p>
            <a:pPr marL="227965" indent="-227965"/>
            <a:r>
              <a:rPr lang="en-US" sz="1200" b="1">
                <a:latin typeface="Times New Roman"/>
                <a:cs typeface="Times New Roman"/>
              </a:rPr>
              <a:t>Frontend</a:t>
            </a:r>
            <a:r>
              <a:rPr lang="en-US" sz="1200">
                <a:latin typeface="Times New Roman"/>
                <a:cs typeface="Times New Roman"/>
              </a:rPr>
              <a:t>:</a:t>
            </a:r>
          </a:p>
          <a:p>
            <a:pPr marL="685165" lvl="1" indent="-227965"/>
            <a:r>
              <a:rPr lang="en-US" sz="1200" b="1">
                <a:latin typeface="Times New Roman"/>
                <a:cs typeface="Times New Roman"/>
              </a:rPr>
              <a:t>HTML/CSS</a:t>
            </a:r>
            <a:r>
              <a:rPr lang="en-US" sz="1200">
                <a:latin typeface="Times New Roman"/>
                <a:cs typeface="Times New Roman"/>
              </a:rPr>
              <a:t> for the feedback form (ratings and comments).</a:t>
            </a:r>
          </a:p>
          <a:p>
            <a:pPr marL="685165" lvl="1" indent="-227965"/>
            <a:r>
              <a:rPr lang="en-US" sz="1200" b="1">
                <a:latin typeface="Times New Roman"/>
                <a:cs typeface="Times New Roman"/>
              </a:rPr>
              <a:t>JavaScript</a:t>
            </a:r>
            <a:r>
              <a:rPr lang="en-US" sz="1200">
                <a:latin typeface="Times New Roman"/>
                <a:cs typeface="Times New Roman"/>
              </a:rPr>
              <a:t> to capture and submit feedback.</a:t>
            </a:r>
          </a:p>
          <a:p>
            <a:pPr marL="227965" indent="-227965"/>
            <a:r>
              <a:rPr lang="en-US" sz="1200" b="1">
                <a:latin typeface="Times New Roman"/>
                <a:cs typeface="Times New Roman"/>
              </a:rPr>
              <a:t>Backend</a:t>
            </a:r>
            <a:r>
              <a:rPr lang="en-US" sz="1200">
                <a:latin typeface="Times New Roman"/>
                <a:cs typeface="Times New Roman"/>
              </a:rPr>
              <a:t>:</a:t>
            </a:r>
          </a:p>
          <a:p>
            <a:pPr marL="685165" lvl="1" indent="-227965"/>
            <a:r>
              <a:rPr lang="en-US" sz="1200" b="1">
                <a:latin typeface="Times New Roman"/>
                <a:cs typeface="Times New Roman"/>
              </a:rPr>
              <a:t>Flask/Django</a:t>
            </a:r>
            <a:r>
              <a:rPr lang="en-US" sz="1200">
                <a:latin typeface="Times New Roman"/>
                <a:cs typeface="Times New Roman"/>
              </a:rPr>
              <a:t> to handle feedback submission and store the feedback in a database.</a:t>
            </a:r>
          </a:p>
          <a:p>
            <a:pPr marL="685165" lvl="1" indent="-227965"/>
            <a:r>
              <a:rPr lang="en-US" sz="1200" b="1">
                <a:latin typeface="Times New Roman"/>
                <a:cs typeface="Times New Roman"/>
              </a:rPr>
              <a:t>Database</a:t>
            </a:r>
            <a:r>
              <a:rPr lang="en-US" sz="1200">
                <a:latin typeface="Times New Roman"/>
                <a:cs typeface="Times New Roman"/>
              </a:rPr>
              <a:t>: Use </a:t>
            </a:r>
            <a:r>
              <a:rPr lang="en-US" sz="1200" b="1">
                <a:latin typeface="Times New Roman"/>
                <a:cs typeface="Times New Roman"/>
              </a:rPr>
              <a:t>MySQL</a:t>
            </a:r>
            <a:r>
              <a:rPr lang="en-US" sz="1200">
                <a:latin typeface="Times New Roman"/>
                <a:cs typeface="Times New Roman"/>
              </a:rPr>
              <a:t> or </a:t>
            </a:r>
            <a:r>
              <a:rPr lang="en-US" sz="1200" b="1">
                <a:latin typeface="Times New Roman"/>
                <a:cs typeface="Times New Roman"/>
              </a:rPr>
              <a:t>MongoDB</a:t>
            </a:r>
            <a:r>
              <a:rPr lang="en-US" sz="1200">
                <a:latin typeface="Times New Roman"/>
                <a:cs typeface="Times New Roman"/>
              </a:rPr>
              <a:t> to store user feedback for further analysis.</a:t>
            </a:r>
          </a:p>
          <a:p>
            <a:pPr marL="227965" indent="-227965"/>
            <a:r>
              <a:rPr lang="en-US" sz="1200" b="1">
                <a:latin typeface="Times New Roman"/>
                <a:cs typeface="Times New Roman"/>
              </a:rPr>
              <a:t>Analytics Tools</a:t>
            </a:r>
            <a:r>
              <a:rPr lang="en-US" sz="1200">
                <a:latin typeface="Times New Roman"/>
                <a:cs typeface="Times New Roman"/>
              </a:rPr>
              <a:t>: Use tools like </a:t>
            </a:r>
            <a:r>
              <a:rPr lang="en-US" sz="1200" b="1">
                <a:latin typeface="Times New Roman"/>
                <a:cs typeface="Times New Roman"/>
              </a:rPr>
              <a:t>Google Analytics</a:t>
            </a:r>
            <a:r>
              <a:rPr lang="en-US" sz="1200">
                <a:latin typeface="Times New Roman"/>
                <a:cs typeface="Times New Roman"/>
              </a:rPr>
              <a:t> or custom Python scripts for analyzing feedback trends and improving the detection algorithm.</a:t>
            </a:r>
          </a:p>
          <a:p>
            <a:pPr marL="685165" lvl="1" indent="-227965"/>
            <a:endParaRPr lang="en-US" sz="1200">
              <a:latin typeface="Times New Roman"/>
              <a:cs typeface="Times New Roman"/>
            </a:endParaRPr>
          </a:p>
          <a:p>
            <a:pPr marL="227965" indent="-227965"/>
            <a:endParaRPr lang="en-US" sz="1200">
              <a:latin typeface="Times New Roman"/>
              <a:cs typeface="Times New Roman"/>
            </a:endParaRPr>
          </a:p>
        </p:txBody>
      </p:sp>
    </p:spTree>
    <p:extLst>
      <p:ext uri="{BB962C8B-B14F-4D97-AF65-F5344CB8AC3E}">
        <p14:creationId xmlns:p14="http://schemas.microsoft.com/office/powerpoint/2010/main" val="397287295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UI wireframe designs</a:t>
            </a:r>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4303893"/>
              </p:ext>
            </p:extLst>
          </p:nvPr>
        </p:nvGraphicFramePr>
        <p:xfrm>
          <a:off x="833886" y="1322716"/>
          <a:ext cx="8740641" cy="4524395"/>
        </p:xfrm>
        <a:graphic>
          <a:graphicData uri="http://schemas.openxmlformats.org/drawingml/2006/table">
            <a:tbl>
              <a:tblPr firstRow="1" bandRow="1">
                <a:tableStyleId>{5C22544A-7EE6-4342-B048-85BDC9FD1C3A}</a:tableStyleId>
              </a:tblPr>
              <a:tblGrid>
                <a:gridCol w="2913547">
                  <a:extLst>
                    <a:ext uri="{9D8B030D-6E8A-4147-A177-3AD203B41FA5}">
                      <a16:colId xmlns:a16="http://schemas.microsoft.com/office/drawing/2014/main" val="3948369595"/>
                    </a:ext>
                  </a:extLst>
                </a:gridCol>
                <a:gridCol w="2913547">
                  <a:extLst>
                    <a:ext uri="{9D8B030D-6E8A-4147-A177-3AD203B41FA5}">
                      <a16:colId xmlns:a16="http://schemas.microsoft.com/office/drawing/2014/main" val="3930065293"/>
                    </a:ext>
                  </a:extLst>
                </a:gridCol>
                <a:gridCol w="2913547">
                  <a:extLst>
                    <a:ext uri="{9D8B030D-6E8A-4147-A177-3AD203B41FA5}">
                      <a16:colId xmlns:a16="http://schemas.microsoft.com/office/drawing/2014/main" val="1527112770"/>
                    </a:ext>
                  </a:extLst>
                </a:gridCol>
              </a:tblGrid>
              <a:tr h="650550">
                <a:tc>
                  <a:txBody>
                    <a:bodyPr/>
                    <a:lstStyle/>
                    <a:p>
                      <a:r>
                        <a:rPr lang="en-US"/>
                        <a:t>Module</a:t>
                      </a:r>
                      <a:endParaRPr lang="en-IN"/>
                    </a:p>
                  </a:txBody>
                  <a:tcPr/>
                </a:tc>
                <a:tc>
                  <a:txBody>
                    <a:bodyPr/>
                    <a:lstStyle/>
                    <a:p>
                      <a:r>
                        <a:rPr lang="en-US"/>
                        <a:t>Wireframe</a:t>
                      </a:r>
                      <a:r>
                        <a:rPr lang="en-US" baseline="0"/>
                        <a:t> design Name</a:t>
                      </a:r>
                      <a:endParaRPr lang="en-IN"/>
                    </a:p>
                  </a:txBody>
                  <a:tcPr/>
                </a:tc>
                <a:tc>
                  <a:txBody>
                    <a:bodyPr/>
                    <a:lstStyle/>
                    <a:p>
                      <a:r>
                        <a:rPr lang="en-US"/>
                        <a:t>Student Associated(RollNo,Name)</a:t>
                      </a:r>
                      <a:endParaRPr lang="en-IN"/>
                    </a:p>
                  </a:txBody>
                  <a:tcPr/>
                </a:tc>
                <a:extLst>
                  <a:ext uri="{0D108BD9-81ED-4DB2-BD59-A6C34878D82A}">
                    <a16:rowId xmlns:a16="http://schemas.microsoft.com/office/drawing/2014/main" val="919914114"/>
                  </a:ext>
                </a:extLst>
              </a:tr>
              <a:tr h="650550">
                <a:tc>
                  <a:txBody>
                    <a:bodyPr/>
                    <a:lstStyle/>
                    <a:p>
                      <a:pPr lvl="0">
                        <a:buNone/>
                      </a:pPr>
                      <a:r>
                        <a:rPr lang="en-US" sz="2000" b="0" i="0" u="none" strike="noStrike" noProof="0">
                          <a:latin typeface="Calibri"/>
                        </a:rPr>
                        <a:t>Image Upload</a:t>
                      </a:r>
                    </a:p>
                  </a:txBody>
                  <a:tcPr/>
                </a:tc>
                <a:tc>
                  <a:txBody>
                    <a:bodyPr/>
                    <a:lstStyle/>
                    <a:p>
                      <a:r>
                        <a:rPr lang="en-US" sz="2000"/>
                        <a:t>Image upload interface</a:t>
                      </a:r>
                    </a:p>
                  </a:txBody>
                  <a:tcPr/>
                </a:tc>
                <a:tc>
                  <a:txBody>
                    <a:bodyPr/>
                    <a:lstStyle/>
                    <a:p>
                      <a:pPr lvl="0" algn="l">
                        <a:lnSpc>
                          <a:spcPct val="100000"/>
                        </a:lnSpc>
                        <a:spcBef>
                          <a:spcPct val="0"/>
                        </a:spcBef>
                        <a:spcAft>
                          <a:spcPct val="0"/>
                        </a:spcAft>
                        <a:buNone/>
                      </a:pPr>
                      <a:r>
                        <a:rPr lang="en-US" sz="2000" b="0" i="0" u="none" strike="noStrike" noProof="0">
                          <a:solidFill>
                            <a:srgbClr val="000000"/>
                          </a:solidFill>
                          <a:latin typeface="Calibri"/>
                        </a:rPr>
                        <a:t>CB.EN.U4CSE21365</a:t>
                      </a:r>
                      <a:endParaRPr lang="en-US" sz="2000"/>
                    </a:p>
                    <a:p>
                      <a:pPr lvl="0">
                        <a:buNone/>
                      </a:pPr>
                      <a:endParaRPr lang="en-US" sz="2000"/>
                    </a:p>
                  </a:txBody>
                  <a:tcPr/>
                </a:tc>
                <a:extLst>
                  <a:ext uri="{0D108BD9-81ED-4DB2-BD59-A6C34878D82A}">
                    <a16:rowId xmlns:a16="http://schemas.microsoft.com/office/drawing/2014/main" val="3868857983"/>
                  </a:ext>
                </a:extLst>
              </a:tr>
              <a:tr h="650550">
                <a:tc>
                  <a:txBody>
                    <a:bodyPr/>
                    <a:lstStyle/>
                    <a:p>
                      <a:pPr lvl="0">
                        <a:buNone/>
                      </a:pPr>
                      <a:r>
                        <a:rPr lang="en-IN" sz="2000" b="0" i="0" u="none" strike="noStrike" noProof="0">
                          <a:latin typeface="Calibri"/>
                        </a:rPr>
                        <a:t>Image Preview</a:t>
                      </a:r>
                    </a:p>
                  </a:txBody>
                  <a:tcPr/>
                </a:tc>
                <a:tc>
                  <a:txBody>
                    <a:bodyPr/>
                    <a:lstStyle/>
                    <a:p>
                      <a:pPr lvl="0">
                        <a:buNone/>
                      </a:pPr>
                      <a:r>
                        <a:rPr lang="en-US" sz="2000" b="0" i="0" u="none" strike="noStrike" noProof="0">
                          <a:solidFill>
                            <a:srgbClr val="000000"/>
                          </a:solidFill>
                          <a:latin typeface="Calibri"/>
                        </a:rPr>
                        <a:t>Image confirmation preview</a:t>
                      </a:r>
                    </a:p>
                  </a:txBody>
                  <a:tcPr/>
                </a:tc>
                <a:tc>
                  <a:txBody>
                    <a:bodyPr/>
                    <a:lstStyle/>
                    <a:p>
                      <a:pPr lvl="0" algn="l">
                        <a:lnSpc>
                          <a:spcPct val="100000"/>
                        </a:lnSpc>
                        <a:spcBef>
                          <a:spcPct val="0"/>
                        </a:spcBef>
                        <a:spcAft>
                          <a:spcPct val="0"/>
                        </a:spcAft>
                        <a:buNone/>
                      </a:pPr>
                      <a:r>
                        <a:rPr lang="en-US" sz="2000" b="0" i="0" u="none" strike="noStrike" noProof="0">
                          <a:solidFill>
                            <a:srgbClr val="000000"/>
                          </a:solidFill>
                          <a:latin typeface="Calibri"/>
                        </a:rPr>
                        <a:t>CB.EN.U4CSE21365</a:t>
                      </a:r>
                      <a:endParaRPr lang="en-US" sz="2000"/>
                    </a:p>
                    <a:p>
                      <a:pPr lvl="0">
                        <a:buNone/>
                      </a:pPr>
                      <a:endParaRPr lang="en-US" sz="2000" b="0" i="0" u="none" strike="noStrike" noProof="0">
                        <a:solidFill>
                          <a:srgbClr val="000000"/>
                        </a:solidFill>
                        <a:latin typeface="Calibri"/>
                      </a:endParaRPr>
                    </a:p>
                  </a:txBody>
                  <a:tcPr/>
                </a:tc>
                <a:extLst>
                  <a:ext uri="{0D108BD9-81ED-4DB2-BD59-A6C34878D82A}">
                    <a16:rowId xmlns:a16="http://schemas.microsoft.com/office/drawing/2014/main" val="3990202208"/>
                  </a:ext>
                </a:extLst>
              </a:tr>
              <a:tr h="693921">
                <a:tc>
                  <a:txBody>
                    <a:bodyPr/>
                    <a:lstStyle/>
                    <a:p>
                      <a:pPr marL="0" lvl="0" indent="0" algn="l">
                        <a:lnSpc>
                          <a:spcPct val="100000"/>
                        </a:lnSpc>
                        <a:spcBef>
                          <a:spcPct val="0"/>
                        </a:spcBef>
                        <a:spcAft>
                          <a:spcPct val="0"/>
                        </a:spcAft>
                        <a:buNone/>
                      </a:pPr>
                      <a:r>
                        <a:rPr lang="en-IN" sz="2000" b="0" i="0" u="none" strike="noStrike" noProof="0">
                          <a:latin typeface="Calibri"/>
                        </a:rPr>
                        <a:t>Disease Detection and Result</a:t>
                      </a:r>
                    </a:p>
                  </a:txBody>
                  <a:tcPr/>
                </a:tc>
                <a:tc>
                  <a:txBody>
                    <a:bodyPr/>
                    <a:lstStyle/>
                    <a:p>
                      <a:r>
                        <a:rPr lang="en-IN" sz="2000"/>
                        <a:t>Disease detection process </a:t>
                      </a:r>
                    </a:p>
                    <a:p>
                      <a:pPr lvl="0">
                        <a:buNone/>
                      </a:pPr>
                      <a:r>
                        <a:rPr lang="en-IN" sz="2000"/>
                        <a:t>Detection results Display</a:t>
                      </a:r>
                    </a:p>
                  </a:txBody>
                  <a:tcPr/>
                </a:tc>
                <a:tc>
                  <a:txBody>
                    <a:bodyPr/>
                    <a:lstStyle/>
                    <a:p>
                      <a:pPr lvl="0" algn="l">
                        <a:lnSpc>
                          <a:spcPct val="100000"/>
                        </a:lnSpc>
                        <a:spcBef>
                          <a:spcPct val="0"/>
                        </a:spcBef>
                        <a:spcAft>
                          <a:spcPct val="0"/>
                        </a:spcAft>
                        <a:buNone/>
                      </a:pPr>
                      <a:r>
                        <a:rPr lang="en-US" sz="2000" b="0" i="0" u="none" strike="noStrike" noProof="0">
                          <a:solidFill>
                            <a:srgbClr val="000000"/>
                          </a:solidFill>
                          <a:latin typeface="Calibri"/>
                        </a:rPr>
                        <a:t>CB.EN.U4CSE21365</a:t>
                      </a:r>
                      <a:endParaRPr lang="en-US" sz="2000"/>
                    </a:p>
                    <a:p>
                      <a:pPr lvl="0">
                        <a:buNone/>
                      </a:pPr>
                      <a:endParaRPr lang="en-US" sz="2000" b="0" i="0" u="none" strike="noStrike" noProof="0">
                        <a:solidFill>
                          <a:srgbClr val="000000"/>
                        </a:solidFill>
                        <a:latin typeface="Calibri"/>
                      </a:endParaRPr>
                    </a:p>
                  </a:txBody>
                  <a:tcPr/>
                </a:tc>
                <a:extLst>
                  <a:ext uri="{0D108BD9-81ED-4DB2-BD59-A6C34878D82A}">
                    <a16:rowId xmlns:a16="http://schemas.microsoft.com/office/drawing/2014/main" val="3612333205"/>
                  </a:ext>
                </a:extLst>
              </a:tr>
              <a:tr h="650550">
                <a:tc>
                  <a:txBody>
                    <a:bodyPr/>
                    <a:lstStyle/>
                    <a:p>
                      <a:pPr marL="0" lvl="0" indent="0" algn="l">
                        <a:lnSpc>
                          <a:spcPct val="100000"/>
                        </a:lnSpc>
                        <a:spcBef>
                          <a:spcPct val="0"/>
                        </a:spcBef>
                        <a:spcAft>
                          <a:spcPct val="0"/>
                        </a:spcAft>
                        <a:buNone/>
                      </a:pPr>
                      <a:r>
                        <a:rPr lang="en-IN" sz="2000" b="0" i="0" u="none" strike="noStrike" noProof="0">
                          <a:latin typeface="Calibri"/>
                        </a:rPr>
                        <a:t>Suggested action</a:t>
                      </a:r>
                    </a:p>
                  </a:txBody>
                  <a:tcPr/>
                </a:tc>
                <a:tc>
                  <a:txBody>
                    <a:bodyPr/>
                    <a:lstStyle/>
                    <a:p>
                      <a:r>
                        <a:rPr lang="en-IN" sz="2000"/>
                        <a:t>Additional information &amp; recommendation</a:t>
                      </a:r>
                    </a:p>
                  </a:txBody>
                  <a:tcPr/>
                </a:tc>
                <a:tc>
                  <a:txBody>
                    <a:bodyPr/>
                    <a:lstStyle/>
                    <a:p>
                      <a:pPr lvl="0" algn="l">
                        <a:lnSpc>
                          <a:spcPct val="100000"/>
                        </a:lnSpc>
                        <a:spcBef>
                          <a:spcPct val="0"/>
                        </a:spcBef>
                        <a:spcAft>
                          <a:spcPct val="0"/>
                        </a:spcAft>
                        <a:buNone/>
                      </a:pPr>
                      <a:r>
                        <a:rPr lang="en-US" sz="2000" b="0" i="0" u="none" strike="noStrike" noProof="0">
                          <a:solidFill>
                            <a:srgbClr val="000000"/>
                          </a:solidFill>
                          <a:latin typeface="Calibri"/>
                        </a:rPr>
                        <a:t>CB.EN.U4CSE21365</a:t>
                      </a:r>
                      <a:endParaRPr lang="en-US" sz="2000"/>
                    </a:p>
                    <a:p>
                      <a:pPr lvl="0">
                        <a:buNone/>
                      </a:pPr>
                      <a:endParaRPr lang="en-US" sz="2000" b="0" i="0" u="none" strike="noStrike" noProof="0">
                        <a:solidFill>
                          <a:srgbClr val="000000"/>
                        </a:solidFill>
                        <a:latin typeface="Calibri"/>
                      </a:endParaRPr>
                    </a:p>
                  </a:txBody>
                  <a:tcPr/>
                </a:tc>
                <a:extLst>
                  <a:ext uri="{0D108BD9-81ED-4DB2-BD59-A6C34878D82A}">
                    <a16:rowId xmlns:a16="http://schemas.microsoft.com/office/drawing/2014/main" val="168168312"/>
                  </a:ext>
                </a:extLst>
              </a:tr>
              <a:tr h="650550">
                <a:tc>
                  <a:txBody>
                    <a:bodyPr/>
                    <a:lstStyle/>
                    <a:p>
                      <a:r>
                        <a:rPr lang="en-IN" sz="2000"/>
                        <a:t>User feedback</a:t>
                      </a:r>
                    </a:p>
                  </a:txBody>
                  <a:tcPr/>
                </a:tc>
                <a:tc>
                  <a:txBody>
                    <a:bodyPr/>
                    <a:lstStyle/>
                    <a:p>
                      <a:r>
                        <a:rPr lang="en-IN" sz="2000"/>
                        <a:t>User interaction feedback</a:t>
                      </a:r>
                    </a:p>
                  </a:txBody>
                  <a:tcPr/>
                </a:tc>
                <a:tc>
                  <a:txBody>
                    <a:bodyPr/>
                    <a:lstStyle/>
                    <a:p>
                      <a:pPr lvl="0" algn="l">
                        <a:lnSpc>
                          <a:spcPct val="100000"/>
                        </a:lnSpc>
                        <a:spcBef>
                          <a:spcPct val="0"/>
                        </a:spcBef>
                        <a:spcAft>
                          <a:spcPct val="0"/>
                        </a:spcAft>
                        <a:buNone/>
                      </a:pPr>
                      <a:r>
                        <a:rPr lang="en-IN" sz="2000" b="0" i="0" u="none" strike="noStrike" noProof="0">
                          <a:solidFill>
                            <a:srgbClr val="000000"/>
                          </a:solidFill>
                          <a:latin typeface="Calibri"/>
                        </a:rPr>
                        <a:t>CB.EN.U4CSE21365</a:t>
                      </a:r>
                      <a:endParaRPr lang="en-US" sz="2000"/>
                    </a:p>
                    <a:p>
                      <a:pPr lvl="0">
                        <a:buNone/>
                      </a:pPr>
                      <a:endParaRPr lang="en-IN" sz="2000"/>
                    </a:p>
                  </a:txBody>
                  <a:tcPr/>
                </a:tc>
                <a:extLst>
                  <a:ext uri="{0D108BD9-81ED-4DB2-BD59-A6C34878D82A}">
                    <a16:rowId xmlns:a16="http://schemas.microsoft.com/office/drawing/2014/main" val="215127111"/>
                  </a:ext>
                </a:extLst>
              </a:tr>
              <a:tr h="368645">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383738344"/>
                  </a:ext>
                </a:extLst>
              </a:tr>
            </a:tbl>
          </a:graphicData>
        </a:graphic>
      </p:graphicFrame>
    </p:spTree>
    <p:extLst>
      <p:ext uri="{BB962C8B-B14F-4D97-AF65-F5344CB8AC3E}">
        <p14:creationId xmlns:p14="http://schemas.microsoft.com/office/powerpoint/2010/main" val="1547060661"/>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Wireframe designs</a:t>
            </a:r>
            <a:endParaRPr lang="en-IN"/>
          </a:p>
        </p:txBody>
      </p:sp>
      <p:pic>
        <p:nvPicPr>
          <p:cNvPr id="5" name="Content Placeholder 4">
            <a:extLst>
              <a:ext uri="{FF2B5EF4-FFF2-40B4-BE49-F238E27FC236}">
                <a16:creationId xmlns:a16="http://schemas.microsoft.com/office/drawing/2014/main" id="{CB296F6B-E414-D177-890F-56558228F74D}"/>
              </a:ext>
            </a:extLst>
          </p:cNvPr>
          <p:cNvPicPr>
            <a:picLocks noGrp="1" noChangeAspect="1"/>
          </p:cNvPicPr>
          <p:nvPr>
            <p:ph idx="1"/>
          </p:nvPr>
        </p:nvPicPr>
        <p:blipFill>
          <a:blip r:embed="rId2"/>
          <a:stretch>
            <a:fillRect/>
          </a:stretch>
        </p:blipFill>
        <p:spPr>
          <a:xfrm>
            <a:off x="470922" y="1532772"/>
            <a:ext cx="4096322" cy="2086266"/>
          </a:xfrm>
        </p:spPr>
      </p:pic>
      <p:pic>
        <p:nvPicPr>
          <p:cNvPr id="9" name="Picture 8">
            <a:extLst>
              <a:ext uri="{FF2B5EF4-FFF2-40B4-BE49-F238E27FC236}">
                <a16:creationId xmlns:a16="http://schemas.microsoft.com/office/drawing/2014/main" id="{633654A7-FE92-217A-369E-F9F92C70B72A}"/>
              </a:ext>
            </a:extLst>
          </p:cNvPr>
          <p:cNvPicPr>
            <a:picLocks noChangeAspect="1"/>
          </p:cNvPicPr>
          <p:nvPr/>
        </p:nvPicPr>
        <p:blipFill>
          <a:blip r:embed="rId3"/>
          <a:stretch>
            <a:fillRect/>
          </a:stretch>
        </p:blipFill>
        <p:spPr>
          <a:xfrm>
            <a:off x="7624758" y="3169675"/>
            <a:ext cx="4153480" cy="2715004"/>
          </a:xfrm>
          <a:prstGeom prst="rect">
            <a:avLst/>
          </a:prstGeom>
        </p:spPr>
      </p:pic>
      <p:pic>
        <p:nvPicPr>
          <p:cNvPr id="11" name="Picture 10">
            <a:extLst>
              <a:ext uri="{FF2B5EF4-FFF2-40B4-BE49-F238E27FC236}">
                <a16:creationId xmlns:a16="http://schemas.microsoft.com/office/drawing/2014/main" id="{7DB15DDE-2661-BAF3-DFB8-9E9DBD800591}"/>
              </a:ext>
            </a:extLst>
          </p:cNvPr>
          <p:cNvPicPr>
            <a:picLocks noChangeAspect="1"/>
          </p:cNvPicPr>
          <p:nvPr/>
        </p:nvPicPr>
        <p:blipFill>
          <a:blip r:embed="rId4"/>
          <a:stretch>
            <a:fillRect/>
          </a:stretch>
        </p:blipFill>
        <p:spPr>
          <a:xfrm>
            <a:off x="6682740" y="1532772"/>
            <a:ext cx="5267325" cy="1323975"/>
          </a:xfrm>
          <a:prstGeom prst="rect">
            <a:avLst/>
          </a:prstGeom>
        </p:spPr>
      </p:pic>
      <p:pic>
        <p:nvPicPr>
          <p:cNvPr id="13" name="Picture 12">
            <a:extLst>
              <a:ext uri="{FF2B5EF4-FFF2-40B4-BE49-F238E27FC236}">
                <a16:creationId xmlns:a16="http://schemas.microsoft.com/office/drawing/2014/main" id="{286F7FEE-42DA-DFFB-79AE-1C99A8F1C508}"/>
              </a:ext>
            </a:extLst>
          </p:cNvPr>
          <p:cNvPicPr>
            <a:picLocks noChangeAspect="1"/>
          </p:cNvPicPr>
          <p:nvPr/>
        </p:nvPicPr>
        <p:blipFill>
          <a:blip r:embed="rId5"/>
          <a:stretch>
            <a:fillRect/>
          </a:stretch>
        </p:blipFill>
        <p:spPr>
          <a:xfrm>
            <a:off x="4087813" y="4267908"/>
            <a:ext cx="3290888" cy="733425"/>
          </a:xfrm>
          <a:prstGeom prst="rect">
            <a:avLst/>
          </a:prstGeom>
        </p:spPr>
      </p:pic>
      <p:pic>
        <p:nvPicPr>
          <p:cNvPr id="15" name="Picture 14">
            <a:extLst>
              <a:ext uri="{FF2B5EF4-FFF2-40B4-BE49-F238E27FC236}">
                <a16:creationId xmlns:a16="http://schemas.microsoft.com/office/drawing/2014/main" id="{0880946E-2F23-12FF-62A0-E52F55F80FE7}"/>
              </a:ext>
            </a:extLst>
          </p:cNvPr>
          <p:cNvPicPr>
            <a:picLocks noChangeAspect="1"/>
          </p:cNvPicPr>
          <p:nvPr/>
        </p:nvPicPr>
        <p:blipFill>
          <a:blip r:embed="rId6"/>
          <a:stretch>
            <a:fillRect/>
          </a:stretch>
        </p:blipFill>
        <p:spPr>
          <a:xfrm>
            <a:off x="-7141" y="4025020"/>
            <a:ext cx="3971925" cy="1219200"/>
          </a:xfrm>
          <a:prstGeom prst="rect">
            <a:avLst/>
          </a:prstGeom>
        </p:spPr>
      </p:pic>
      <p:sp>
        <p:nvSpPr>
          <p:cNvPr id="3" name="TextBox 2">
            <a:extLst>
              <a:ext uri="{FF2B5EF4-FFF2-40B4-BE49-F238E27FC236}">
                <a16:creationId xmlns:a16="http://schemas.microsoft.com/office/drawing/2014/main" id="{2F429B42-0F88-3B24-A448-96B7E6CDAEAA}"/>
              </a:ext>
            </a:extLst>
          </p:cNvPr>
          <p:cNvSpPr txBox="1"/>
          <p:nvPr/>
        </p:nvSpPr>
        <p:spPr>
          <a:xfrm>
            <a:off x="9876691" y="278423"/>
            <a:ext cx="1802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ea typeface="Calibri"/>
                <a:cs typeface="Calibri"/>
              </a:rPr>
              <a:t>CSE21365</a:t>
            </a:r>
            <a:endParaRPr lang="en-US"/>
          </a:p>
        </p:txBody>
      </p:sp>
    </p:spTree>
    <p:extLst>
      <p:ext uri="{BB962C8B-B14F-4D97-AF65-F5344CB8AC3E}">
        <p14:creationId xmlns:p14="http://schemas.microsoft.com/office/powerpoint/2010/main" val="2263008332"/>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6F59-99EA-62BF-2953-D1A2AC138E6D}"/>
              </a:ext>
            </a:extLst>
          </p:cNvPr>
          <p:cNvSpPr>
            <a:spLocks noGrp="1"/>
          </p:cNvSpPr>
          <p:nvPr>
            <p:ph type="title"/>
          </p:nvPr>
        </p:nvSpPr>
        <p:spPr/>
        <p:txBody>
          <a:bodyPr/>
          <a:lstStyle/>
          <a:p>
            <a:r>
              <a:rPr lang="en-US"/>
              <a:t>Explanation of wireframe designs:</a:t>
            </a:r>
          </a:p>
        </p:txBody>
      </p:sp>
      <p:sp>
        <p:nvSpPr>
          <p:cNvPr id="3" name="Content Placeholder 2">
            <a:extLst>
              <a:ext uri="{FF2B5EF4-FFF2-40B4-BE49-F238E27FC236}">
                <a16:creationId xmlns:a16="http://schemas.microsoft.com/office/drawing/2014/main" id="{557335E2-5692-C8D7-28F7-DA523C1D6160}"/>
              </a:ext>
            </a:extLst>
          </p:cNvPr>
          <p:cNvSpPr>
            <a:spLocks noGrp="1"/>
          </p:cNvSpPr>
          <p:nvPr>
            <p:ph idx="1"/>
          </p:nvPr>
        </p:nvSpPr>
        <p:spPr/>
        <p:txBody>
          <a:bodyPr vert="horz" lIns="91440" tIns="45720" rIns="91440" bIns="45720" rtlCol="0" anchor="t">
            <a:normAutofit/>
          </a:bodyPr>
          <a:lstStyle/>
          <a:p>
            <a:pPr marL="227965" indent="-227965"/>
            <a:r>
              <a:rPr lang="en-US" sz="2200" b="1"/>
              <a:t>Image Upload Module</a:t>
            </a:r>
            <a:r>
              <a:rPr lang="en-US" sz="2200"/>
              <a:t>: Allows users to upload paddy leaf images for disease detection via a form. It also provides a preview of the uploaded image.</a:t>
            </a:r>
          </a:p>
          <a:p>
            <a:pPr marL="227965" indent="-227965"/>
            <a:r>
              <a:rPr lang="en-US" sz="2200" b="1"/>
              <a:t>Image Preview Module</a:t>
            </a:r>
            <a:r>
              <a:rPr lang="en-US" sz="2200"/>
              <a:t>: Displays a preview of the image chosen by the user, allowing them to verify it before submitting.</a:t>
            </a:r>
          </a:p>
          <a:p>
            <a:pPr marL="227965" indent="-227965"/>
            <a:r>
              <a:rPr lang="en-US" sz="2200" b="1"/>
              <a:t>Disease </a:t>
            </a:r>
            <a:r>
              <a:rPr lang="en-US" sz="2200" b="1">
                <a:latin typeface="Times New Roman"/>
                <a:cs typeface="Times New Roman"/>
              </a:rPr>
              <a:t>Detection</a:t>
            </a:r>
            <a:r>
              <a:rPr lang="en-US" sz="2200" b="1"/>
              <a:t> Module</a:t>
            </a:r>
            <a:r>
              <a:rPr lang="en-US" sz="2200"/>
              <a:t>: Simulates the detection of paddy leaf diseases by using predefined disease types with accuracy scores, showing the result to the user.</a:t>
            </a:r>
            <a:endParaRPr lang="en-US"/>
          </a:p>
        </p:txBody>
      </p:sp>
      <p:sp>
        <p:nvSpPr>
          <p:cNvPr id="4" name="TextBox 3">
            <a:extLst>
              <a:ext uri="{FF2B5EF4-FFF2-40B4-BE49-F238E27FC236}">
                <a16:creationId xmlns:a16="http://schemas.microsoft.com/office/drawing/2014/main" id="{175452C1-4867-7BD6-C49D-C952CB65A30D}"/>
              </a:ext>
            </a:extLst>
          </p:cNvPr>
          <p:cNvSpPr txBox="1"/>
          <p:nvPr/>
        </p:nvSpPr>
        <p:spPr>
          <a:xfrm>
            <a:off x="9744807" y="234461"/>
            <a:ext cx="16998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ea typeface="Calibri"/>
                <a:cs typeface="Calibri"/>
              </a:rPr>
              <a:t>CSE21365</a:t>
            </a:r>
            <a:endParaRPr lang="en-US"/>
          </a:p>
        </p:txBody>
      </p:sp>
    </p:spTree>
    <p:extLst>
      <p:ext uri="{BB962C8B-B14F-4D97-AF65-F5344CB8AC3E}">
        <p14:creationId xmlns:p14="http://schemas.microsoft.com/office/powerpoint/2010/main" val="1616228403"/>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BF976-981E-56AF-163B-FD5179CE75CB}"/>
              </a:ext>
            </a:extLst>
          </p:cNvPr>
          <p:cNvSpPr>
            <a:spLocks noGrp="1"/>
          </p:cNvSpPr>
          <p:nvPr>
            <p:ph idx="1"/>
          </p:nvPr>
        </p:nvSpPr>
        <p:spPr>
          <a:xfrm>
            <a:off x="723182" y="689814"/>
            <a:ext cx="10630618" cy="3661225"/>
          </a:xfrm>
        </p:spPr>
        <p:txBody>
          <a:bodyPr vert="horz" lIns="91440" tIns="45720" rIns="91440" bIns="45720" rtlCol="0" anchor="t">
            <a:normAutofit/>
          </a:bodyPr>
          <a:lstStyle/>
          <a:p>
            <a:pPr marL="227965" indent="-227965"/>
            <a:endParaRPr lang="en-US">
              <a:latin typeface="Times New Roman"/>
              <a:cs typeface="Times New Roman"/>
            </a:endParaRPr>
          </a:p>
          <a:p>
            <a:pPr marL="227965" indent="-227965"/>
            <a:r>
              <a:rPr lang="en-US" sz="2200" b="1">
                <a:latin typeface="Times New Roman"/>
                <a:cs typeface="Times New Roman"/>
              </a:rPr>
              <a:t>Result Display Module</a:t>
            </a:r>
            <a:r>
              <a:rPr lang="en-US" sz="2200">
                <a:latin typeface="Times New Roman"/>
                <a:cs typeface="Times New Roman"/>
              </a:rPr>
              <a:t>: Shows the detected disease and the corresponding accuracy score once the image has been analyzed.</a:t>
            </a:r>
          </a:p>
          <a:p>
            <a:pPr marL="227965" indent="-227965"/>
            <a:r>
              <a:rPr lang="en-US" sz="2200" b="1">
                <a:latin typeface="Times New Roman"/>
                <a:cs typeface="Times New Roman"/>
              </a:rPr>
              <a:t>Suggested Action Module</a:t>
            </a:r>
            <a:r>
              <a:rPr lang="en-US" sz="2200">
                <a:latin typeface="Times New Roman"/>
                <a:cs typeface="Times New Roman"/>
              </a:rPr>
              <a:t>: Provides recommended actions based on the detected disease. For example, it suggests appropriate treatments such as the use of pesticides or preventive agricultural practices to manage the disease.</a:t>
            </a:r>
          </a:p>
          <a:p>
            <a:pPr marL="227965" indent="-227965"/>
            <a:r>
              <a:rPr lang="en-US" sz="2200" b="1">
                <a:latin typeface="Times New Roman"/>
                <a:cs typeface="Times New Roman"/>
              </a:rPr>
              <a:t>User Feedback Module</a:t>
            </a:r>
            <a:r>
              <a:rPr lang="en-US" sz="2200">
                <a:latin typeface="Times New Roman"/>
                <a:cs typeface="Times New Roman"/>
              </a:rPr>
              <a:t>: Allows users to provide feedback on the detection result and the suggested action. Users can rate the accuracy of the detection and give comments, helping improve the model's effectiveness.</a:t>
            </a:r>
            <a:endParaRPr lang="en-US">
              <a:latin typeface="Times New Roman"/>
              <a:cs typeface="Times New Roman"/>
            </a:endParaRPr>
          </a:p>
          <a:p>
            <a:pPr marL="227965" indent="-227965"/>
            <a:endParaRPr lang="en-US">
              <a:latin typeface="Times New Roman"/>
              <a:cs typeface="Times New Roman"/>
            </a:endParaRPr>
          </a:p>
          <a:p>
            <a:pPr marL="227965" indent="-227965"/>
            <a:endParaRPr lang="en-US">
              <a:latin typeface="Times New Roman"/>
              <a:cs typeface="Times New Roman"/>
            </a:endParaRPr>
          </a:p>
        </p:txBody>
      </p:sp>
    </p:spTree>
    <p:extLst>
      <p:ext uri="{BB962C8B-B14F-4D97-AF65-F5344CB8AC3E}">
        <p14:creationId xmlns:p14="http://schemas.microsoft.com/office/powerpoint/2010/main" val="3796191149"/>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of the product</a:t>
            </a:r>
            <a:endParaRPr lang="en-IN"/>
          </a:p>
        </p:txBody>
      </p:sp>
      <p:sp>
        <p:nvSpPr>
          <p:cNvPr id="3" name="Content Placeholder 2"/>
          <p:cNvSpPr>
            <a:spLocks noGrp="1"/>
          </p:cNvSpPr>
          <p:nvPr>
            <p:ph idx="1"/>
          </p:nvPr>
        </p:nvSpPr>
        <p:spPr/>
        <p:txBody>
          <a:bodyPr vert="horz" lIns="91440" tIns="45720" rIns="91440" bIns="45720" rtlCol="0" anchor="t">
            <a:normAutofit fontScale="77500" lnSpcReduction="20000"/>
          </a:bodyPr>
          <a:lstStyle/>
          <a:p>
            <a:pPr marL="227965" indent="-227965"/>
            <a:r>
              <a:rPr lang="en-US" sz="2500" b="1">
                <a:latin typeface="Times New Roman"/>
                <a:ea typeface="Calibri"/>
                <a:cs typeface="Calibri"/>
              </a:rPr>
              <a:t>Step 1: User Interaction with the System</a:t>
            </a:r>
            <a:endParaRPr lang="en-US">
              <a:latin typeface="Times New Roman"/>
              <a:ea typeface="Calibri"/>
              <a:cs typeface="Calibri"/>
            </a:endParaRPr>
          </a:p>
          <a:p>
            <a:pPr marL="227965" indent="-227965">
              <a:buFont typeface="+mj-lt"/>
              <a:buAutoNum type="arabicPeriod"/>
            </a:pPr>
            <a:r>
              <a:rPr lang="en-US" sz="2500" b="1">
                <a:latin typeface="Times New Roman"/>
                <a:ea typeface="Calibri"/>
                <a:cs typeface="Calibri"/>
              </a:rPr>
              <a:t>Image Upload:</a:t>
            </a:r>
            <a:endParaRPr lang="en-US" sz="2500">
              <a:latin typeface="Times New Roman"/>
              <a:ea typeface="Calibri"/>
              <a:cs typeface="Calibri"/>
            </a:endParaRPr>
          </a:p>
          <a:p>
            <a:pPr marL="742950" lvl="1" indent="-285750">
              <a:buFont typeface="+mj-lt"/>
              <a:buAutoNum type="arabicPeriod"/>
            </a:pPr>
            <a:r>
              <a:rPr lang="en-US" sz="2500">
                <a:latin typeface="Times New Roman"/>
                <a:ea typeface="Calibri"/>
                <a:cs typeface="Calibri"/>
              </a:rPr>
              <a:t>The user accesses the platform and is greeted with an interface to upload an image of a paddy leaf.</a:t>
            </a:r>
          </a:p>
          <a:p>
            <a:pPr marL="742950" lvl="1" indent="-285750">
              <a:buFont typeface="+mj-lt"/>
              <a:buAutoNum type="arabicPeriod"/>
            </a:pPr>
            <a:r>
              <a:rPr lang="en-US" sz="2500">
                <a:latin typeface="Times New Roman"/>
                <a:ea typeface="Calibri"/>
                <a:cs typeface="Calibri"/>
              </a:rPr>
              <a:t>They select an image from their device by clicking on the "Upload and Diagnose" button.</a:t>
            </a:r>
          </a:p>
          <a:p>
            <a:pPr marL="227965" indent="-227965">
              <a:buFont typeface="+mj-lt"/>
              <a:buAutoNum type="arabicPeriod"/>
            </a:pPr>
            <a:r>
              <a:rPr lang="en-US" sz="2500" b="1">
                <a:latin typeface="Times New Roman"/>
                <a:ea typeface="Calibri"/>
                <a:cs typeface="Calibri"/>
              </a:rPr>
              <a:t>Preprocessing of Image:</a:t>
            </a:r>
            <a:endParaRPr lang="en-US" sz="2500">
              <a:latin typeface="Times New Roman"/>
              <a:ea typeface="Calibri"/>
              <a:cs typeface="Calibri"/>
            </a:endParaRPr>
          </a:p>
          <a:p>
            <a:pPr marL="742950" lvl="1" indent="-285750">
              <a:buFont typeface="+mj-lt"/>
              <a:buAutoNum type="arabicPeriod"/>
            </a:pPr>
            <a:r>
              <a:rPr lang="en-US" sz="2500">
                <a:latin typeface="Times New Roman"/>
                <a:ea typeface="Calibri"/>
                <a:cs typeface="Calibri"/>
              </a:rPr>
              <a:t>Once the image is uploaded, the AI model preprocesses the image. This might involve steps like:</a:t>
            </a:r>
          </a:p>
          <a:p>
            <a:pPr marL="1143000" lvl="2" indent="-228600">
              <a:buFont typeface="+mj-lt"/>
              <a:buAutoNum type="arabicPeriod"/>
            </a:pPr>
            <a:r>
              <a:rPr lang="en-US" sz="2500" b="1">
                <a:latin typeface="Times New Roman"/>
                <a:ea typeface="Calibri"/>
                <a:cs typeface="Calibri"/>
              </a:rPr>
              <a:t>Resizing</a:t>
            </a:r>
            <a:r>
              <a:rPr lang="en-US" sz="2500">
                <a:latin typeface="Times New Roman"/>
                <a:ea typeface="Calibri"/>
                <a:cs typeface="Calibri"/>
              </a:rPr>
              <a:t> the image to a fixed dimension suitable for the model.</a:t>
            </a:r>
          </a:p>
          <a:p>
            <a:pPr marL="1143000" lvl="2" indent="-228600">
              <a:buFont typeface="+mj-lt"/>
              <a:buAutoNum type="arabicPeriod"/>
            </a:pPr>
            <a:r>
              <a:rPr lang="en-US" sz="2500" b="1">
                <a:latin typeface="Times New Roman"/>
                <a:ea typeface="Calibri"/>
                <a:cs typeface="Calibri"/>
              </a:rPr>
              <a:t>Filtering</a:t>
            </a:r>
            <a:r>
              <a:rPr lang="en-US" sz="2500">
                <a:latin typeface="Times New Roman"/>
                <a:ea typeface="Calibri"/>
                <a:cs typeface="Calibri"/>
              </a:rPr>
              <a:t> to remove noise or enhance key features, such as leaf texture or color changes.</a:t>
            </a:r>
          </a:p>
          <a:p>
            <a:pPr marL="227965" indent="-227965"/>
            <a:r>
              <a:rPr lang="en-US" sz="2500" b="1">
                <a:latin typeface="Times New Roman"/>
                <a:ea typeface="Calibri"/>
                <a:cs typeface="Calibri"/>
              </a:rPr>
              <a:t>Step 2: AI-based Disease Detection</a:t>
            </a:r>
          </a:p>
          <a:p>
            <a:pPr marL="227965" indent="-227965">
              <a:buFont typeface="+mj-lt"/>
              <a:buAutoNum type="arabicPeriod" startAt="3"/>
            </a:pPr>
            <a:r>
              <a:rPr lang="en-US" sz="2500" b="1">
                <a:latin typeface="Times New Roman"/>
                <a:ea typeface="Calibri"/>
                <a:cs typeface="Calibri"/>
              </a:rPr>
              <a:t>Image Analysis using Computer Vision:</a:t>
            </a:r>
            <a:endParaRPr lang="en-US" sz="2500">
              <a:latin typeface="Times New Roman"/>
              <a:ea typeface="Calibri"/>
              <a:cs typeface="Calibri"/>
            </a:endParaRPr>
          </a:p>
          <a:p>
            <a:pPr marL="742950" lvl="1" indent="-285750">
              <a:buFont typeface="+mj-lt"/>
              <a:buAutoNum type="arabicPeriod" startAt="3"/>
            </a:pPr>
            <a:r>
              <a:rPr lang="en-US" sz="2500">
                <a:latin typeface="Times New Roman"/>
                <a:ea typeface="Calibri"/>
                <a:cs typeface="Calibri"/>
              </a:rPr>
              <a:t>The preprocessed image is fed into a deep learning model trained specifically for detecting paddy leaf diseases.</a:t>
            </a:r>
          </a:p>
          <a:p>
            <a:pPr marL="742950" lvl="1" indent="-285750">
              <a:buFont typeface="+mj-lt"/>
              <a:buAutoNum type="arabicPeriod" startAt="3"/>
            </a:pPr>
            <a:r>
              <a:rPr lang="en-US" sz="2500">
                <a:latin typeface="Times New Roman"/>
                <a:ea typeface="Calibri"/>
                <a:cs typeface="Calibri"/>
              </a:rPr>
              <a:t>The model analyzes the image to detect patterns, color variations, and texture anomalies using a </a:t>
            </a:r>
            <a:r>
              <a:rPr lang="en-US" sz="2500" b="1">
                <a:latin typeface="Times New Roman"/>
                <a:ea typeface="Calibri"/>
                <a:cs typeface="Calibri"/>
              </a:rPr>
              <a:t>Convolutional Neural Network (CNN)</a:t>
            </a:r>
            <a:r>
              <a:rPr lang="en-US" sz="2500">
                <a:latin typeface="Times New Roman"/>
                <a:ea typeface="Calibri"/>
                <a:cs typeface="Calibri"/>
              </a:rPr>
              <a:t>.</a:t>
            </a:r>
          </a:p>
          <a:p>
            <a:pPr marL="227965" indent="-227965">
              <a:buFont typeface="+mj-lt"/>
              <a:buAutoNum type="arabicPeriod" startAt="3"/>
            </a:pPr>
            <a:endParaRPr lang="en-US" sz="2500" b="1">
              <a:latin typeface="Times New Roman"/>
              <a:cs typeface="Times New Roman"/>
            </a:endParaRPr>
          </a:p>
          <a:p>
            <a:pPr marL="0" indent="0">
              <a:buNone/>
            </a:pPr>
            <a:endParaRPr lang="en-IN">
              <a:latin typeface="Times New Roman"/>
              <a:cs typeface="Times New Roman"/>
            </a:endParaRPr>
          </a:p>
        </p:txBody>
      </p:sp>
      <p:sp>
        <p:nvSpPr>
          <p:cNvPr id="4" name="TextBox 3">
            <a:extLst>
              <a:ext uri="{FF2B5EF4-FFF2-40B4-BE49-F238E27FC236}">
                <a16:creationId xmlns:a16="http://schemas.microsoft.com/office/drawing/2014/main" id="{A3146A4B-F2A2-1963-39B9-A7BA6B032839}"/>
              </a:ext>
            </a:extLst>
          </p:cNvPr>
          <p:cNvSpPr txBox="1"/>
          <p:nvPr/>
        </p:nvSpPr>
        <p:spPr>
          <a:xfrm>
            <a:off x="9612923" y="117231"/>
            <a:ext cx="1714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ea typeface="Calibri"/>
                <a:cs typeface="Calibri"/>
              </a:rPr>
              <a:t>CSE21365</a:t>
            </a:r>
            <a:endParaRPr lang="en-US"/>
          </a:p>
        </p:txBody>
      </p:sp>
    </p:spTree>
    <p:extLst>
      <p:ext uri="{BB962C8B-B14F-4D97-AF65-F5344CB8AC3E}">
        <p14:creationId xmlns:p14="http://schemas.microsoft.com/office/powerpoint/2010/main" val="740671204"/>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309B23-B69D-62A7-C48A-04EB31F228BF}"/>
              </a:ext>
            </a:extLst>
          </p:cNvPr>
          <p:cNvSpPr>
            <a:spLocks noGrp="1"/>
          </p:cNvSpPr>
          <p:nvPr>
            <p:ph idx="1"/>
          </p:nvPr>
        </p:nvSpPr>
        <p:spPr>
          <a:xfrm>
            <a:off x="838200" y="402267"/>
            <a:ext cx="10515600" cy="5774696"/>
          </a:xfrm>
        </p:spPr>
        <p:txBody>
          <a:bodyPr vert="horz" lIns="91440" tIns="45720" rIns="91440" bIns="45720" rtlCol="0" anchor="t">
            <a:noAutofit/>
          </a:bodyPr>
          <a:lstStyle/>
          <a:p>
            <a:pPr marL="0" indent="0">
              <a:buNone/>
            </a:pPr>
            <a:r>
              <a:rPr lang="en-US" sz="1800" b="1">
                <a:latin typeface="Times New Roman"/>
                <a:ea typeface="Calibri"/>
                <a:cs typeface="Calibri"/>
              </a:rPr>
              <a:t>4.Disease Classification:</a:t>
            </a:r>
            <a:endParaRPr lang="en-US" sz="1800">
              <a:latin typeface="Times New Roman"/>
              <a:ea typeface="Calibri"/>
              <a:cs typeface="Calibri"/>
            </a:endParaRPr>
          </a:p>
          <a:p>
            <a:pPr marL="742950" lvl="1" indent="-285750">
              <a:buAutoNum type="arabicPeriod"/>
            </a:pPr>
            <a:r>
              <a:rPr lang="en-US" sz="1800">
                <a:latin typeface="Times New Roman"/>
                <a:ea typeface="Calibri"/>
                <a:cs typeface="Calibri"/>
              </a:rPr>
              <a:t>The AI model has been trained on a dataset of paddy leaf images, labeled with specific diseases. The model predicts the most likely disease from categories such as:</a:t>
            </a:r>
          </a:p>
          <a:p>
            <a:pPr marL="685165" lvl="2" indent="-227965"/>
            <a:endParaRPr lang="en-US" sz="1800">
              <a:latin typeface="Times New Roman"/>
              <a:ea typeface="Calibri"/>
              <a:cs typeface="Calibri"/>
            </a:endParaRPr>
          </a:p>
          <a:p>
            <a:pPr marL="1143000" lvl="2" indent="-228600">
              <a:buAutoNum type="arabicPeriod"/>
            </a:pPr>
            <a:r>
              <a:rPr lang="en-US" sz="1800">
                <a:latin typeface="Times New Roman"/>
                <a:ea typeface="Calibri"/>
                <a:cs typeface="Calibri"/>
              </a:rPr>
              <a:t>Bacterial leaf blight</a:t>
            </a:r>
          </a:p>
          <a:p>
            <a:pPr marL="1143000" lvl="2" indent="-228600">
              <a:buAutoNum type="arabicPeriod"/>
            </a:pPr>
            <a:r>
              <a:rPr lang="en-US" sz="1800">
                <a:latin typeface="Times New Roman"/>
                <a:ea typeface="Calibri"/>
                <a:cs typeface="Calibri"/>
              </a:rPr>
              <a:t>bacterial leaf treak</a:t>
            </a:r>
          </a:p>
          <a:p>
            <a:pPr marL="1143000" lvl="2" indent="-228600">
              <a:buAutoNum type="arabicPeriod"/>
            </a:pPr>
            <a:r>
              <a:rPr lang="en-US" sz="1800">
                <a:latin typeface="Times New Roman"/>
                <a:ea typeface="Calibri"/>
                <a:cs typeface="Calibri"/>
              </a:rPr>
              <a:t> bacterial panicle blight</a:t>
            </a:r>
          </a:p>
          <a:p>
            <a:pPr marL="1143000" lvl="2" indent="-228600">
              <a:buAutoNum type="arabicPeriod"/>
            </a:pPr>
            <a:r>
              <a:rPr lang="en-US" sz="1800">
                <a:latin typeface="Times New Roman"/>
                <a:ea typeface="Calibri"/>
                <a:cs typeface="Calibri"/>
              </a:rPr>
              <a:t>blast</a:t>
            </a:r>
          </a:p>
          <a:p>
            <a:pPr marL="1143000" lvl="2" indent="-228600">
              <a:buAutoNum type="arabicPeriod"/>
            </a:pPr>
            <a:r>
              <a:rPr lang="en-US" sz="1800">
                <a:latin typeface="Times New Roman"/>
                <a:ea typeface="Calibri"/>
                <a:cs typeface="Calibri"/>
              </a:rPr>
              <a:t> brown spot</a:t>
            </a:r>
          </a:p>
          <a:p>
            <a:pPr marL="1143000" lvl="2" indent="-228600">
              <a:buAutoNum type="arabicPeriod"/>
            </a:pPr>
            <a:r>
              <a:rPr lang="en-US" sz="1800">
                <a:latin typeface="Times New Roman"/>
                <a:ea typeface="Calibri"/>
                <a:cs typeface="Calibri"/>
              </a:rPr>
              <a:t> dead heart</a:t>
            </a:r>
          </a:p>
          <a:p>
            <a:pPr marL="1143000" lvl="2" indent="-228600">
              <a:buAutoNum type="arabicPeriod"/>
            </a:pPr>
            <a:r>
              <a:rPr lang="en-US" sz="1800">
                <a:latin typeface="Times New Roman"/>
                <a:ea typeface="Calibri"/>
                <a:cs typeface="Calibri"/>
              </a:rPr>
              <a:t> downy mildew</a:t>
            </a:r>
          </a:p>
          <a:p>
            <a:pPr marL="1143000" lvl="2" indent="-228600">
              <a:buAutoNum type="arabicPeriod"/>
            </a:pPr>
            <a:r>
              <a:rPr lang="en-US" sz="1800">
                <a:latin typeface="Times New Roman"/>
                <a:ea typeface="Calibri"/>
                <a:cs typeface="Calibri"/>
              </a:rPr>
              <a:t> Hispa</a:t>
            </a:r>
          </a:p>
          <a:p>
            <a:pPr marL="1143000" lvl="2" indent="-228600">
              <a:buAutoNum type="arabicPeriod"/>
            </a:pPr>
            <a:r>
              <a:rPr lang="en-US" sz="1800">
                <a:latin typeface="Times New Roman"/>
                <a:ea typeface="Calibri"/>
                <a:cs typeface="Calibri"/>
              </a:rPr>
              <a:t> normal</a:t>
            </a:r>
          </a:p>
          <a:p>
            <a:pPr marL="1143000" lvl="2" indent="-228600">
              <a:buAutoNum type="arabicPeriod"/>
            </a:pPr>
            <a:r>
              <a:rPr lang="en-US" sz="1800">
                <a:latin typeface="Times New Roman"/>
                <a:ea typeface="Calibri"/>
                <a:cs typeface="Calibri"/>
              </a:rPr>
              <a:t>Rice sheath blight</a:t>
            </a:r>
          </a:p>
          <a:p>
            <a:pPr marL="1143000" lvl="2" indent="-228600">
              <a:buAutoNum type="arabicPeriod"/>
            </a:pPr>
            <a:r>
              <a:rPr lang="en-US" sz="1800">
                <a:latin typeface="Times New Roman"/>
                <a:ea typeface="Calibri"/>
                <a:cs typeface="Calibri"/>
              </a:rPr>
              <a:t>smut</a:t>
            </a:r>
          </a:p>
          <a:p>
            <a:pPr marL="1143000" lvl="2" indent="-228600">
              <a:buAutoNum type="arabicPeriod"/>
            </a:pPr>
            <a:r>
              <a:rPr lang="en-US" sz="1800">
                <a:latin typeface="Times New Roman"/>
                <a:ea typeface="Calibri"/>
                <a:cs typeface="Calibri"/>
              </a:rPr>
              <a:t>tungro</a:t>
            </a:r>
          </a:p>
          <a:p>
            <a:pPr marL="742950" lvl="1" indent="-285750">
              <a:buAutoNum type="arabicPeriod"/>
            </a:pPr>
            <a:endParaRPr lang="en-US" sz="1800">
              <a:latin typeface="Times New Roman"/>
              <a:ea typeface="Calibri"/>
              <a:cs typeface="Calibri"/>
            </a:endParaRPr>
          </a:p>
        </p:txBody>
      </p:sp>
    </p:spTree>
    <p:extLst>
      <p:ext uri="{BB962C8B-B14F-4D97-AF65-F5344CB8AC3E}">
        <p14:creationId xmlns:p14="http://schemas.microsoft.com/office/powerpoint/2010/main" val="234581046"/>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96004-62FE-4BDC-6E4E-2EAC416465AD}"/>
              </a:ext>
            </a:extLst>
          </p:cNvPr>
          <p:cNvSpPr>
            <a:spLocks noGrp="1"/>
          </p:cNvSpPr>
          <p:nvPr>
            <p:ph idx="1"/>
          </p:nvPr>
        </p:nvSpPr>
        <p:spPr>
          <a:xfrm>
            <a:off x="723182" y="718569"/>
            <a:ext cx="10630618" cy="5458394"/>
          </a:xfrm>
        </p:spPr>
        <p:txBody>
          <a:bodyPr vert="horz" lIns="91440" tIns="45720" rIns="91440" bIns="45720" rtlCol="0" anchor="t">
            <a:normAutofit/>
          </a:bodyPr>
          <a:lstStyle/>
          <a:p>
            <a:pPr marL="742950" lvl="1" indent="-285750">
              <a:buAutoNum type="arabicPeriod"/>
            </a:pPr>
            <a:endParaRPr lang="en-US" sz="1800">
              <a:latin typeface="Times New Roman"/>
              <a:ea typeface="Calibri"/>
              <a:cs typeface="Calibri"/>
            </a:endParaRPr>
          </a:p>
          <a:p>
            <a:pPr marL="0" indent="0">
              <a:buNone/>
            </a:pPr>
            <a:r>
              <a:rPr lang="en-US" sz="1800" b="1">
                <a:latin typeface="Times New Roman"/>
                <a:ea typeface="Calibri"/>
                <a:cs typeface="Calibri"/>
              </a:rPr>
              <a:t>5. Diagnosis Display:</a:t>
            </a:r>
            <a:endParaRPr lang="en-US" sz="1800">
              <a:latin typeface="Times New Roman"/>
              <a:ea typeface="Calibri"/>
              <a:cs typeface="Calibri"/>
            </a:endParaRPr>
          </a:p>
          <a:p>
            <a:pPr marL="742950" lvl="1" indent="-285750">
              <a:buAutoNum type="arabicPeriod"/>
            </a:pPr>
            <a:r>
              <a:rPr lang="en-US" sz="1800">
                <a:latin typeface="Times New Roman"/>
                <a:ea typeface="Calibri"/>
                <a:cs typeface="Calibri"/>
              </a:rPr>
              <a:t>The system presents the user with the following information:</a:t>
            </a:r>
          </a:p>
          <a:p>
            <a:pPr marL="1143000" lvl="2" indent="-228600">
              <a:buAutoNum type="arabicPeriod"/>
            </a:pPr>
            <a:r>
              <a:rPr lang="en-US" sz="1800" b="1">
                <a:latin typeface="Times New Roman"/>
                <a:ea typeface="Calibri"/>
                <a:cs typeface="Calibri"/>
              </a:rPr>
              <a:t>Disease Name</a:t>
            </a:r>
            <a:r>
              <a:rPr lang="en-US" sz="1800">
                <a:latin typeface="Times New Roman"/>
                <a:ea typeface="Calibri"/>
                <a:cs typeface="Calibri"/>
              </a:rPr>
              <a:t> (e.g., "Bacterial Leaf Blight").</a:t>
            </a:r>
          </a:p>
          <a:p>
            <a:pPr marL="1143000" lvl="2" indent="-228600">
              <a:buAutoNum type="arabicPeriod"/>
            </a:pPr>
            <a:r>
              <a:rPr lang="en-US" sz="1800" b="1">
                <a:latin typeface="Times New Roman"/>
                <a:ea typeface="Calibri"/>
                <a:cs typeface="Calibri"/>
              </a:rPr>
              <a:t>Confidence Score</a:t>
            </a:r>
            <a:r>
              <a:rPr lang="en-US" sz="1800">
                <a:latin typeface="Times New Roman"/>
                <a:ea typeface="Calibri"/>
                <a:cs typeface="Calibri"/>
              </a:rPr>
              <a:t> (e.g., "92% confidence").</a:t>
            </a:r>
          </a:p>
          <a:p>
            <a:pPr marL="1143000" lvl="2" indent="-228600">
              <a:buAutoNum type="arabicPeriod"/>
            </a:pPr>
            <a:r>
              <a:rPr lang="en-US" sz="1800" b="1">
                <a:latin typeface="Times New Roman"/>
                <a:ea typeface="Calibri"/>
                <a:cs typeface="Calibri"/>
              </a:rPr>
              <a:t>Suggested Action</a:t>
            </a:r>
            <a:r>
              <a:rPr lang="en-US" sz="1800">
                <a:latin typeface="Times New Roman"/>
                <a:ea typeface="Calibri"/>
                <a:cs typeface="Calibri"/>
              </a:rPr>
              <a:t> (e.g., "Use fungicides containing copper Oxychloride").</a:t>
            </a:r>
          </a:p>
          <a:p>
            <a:pPr marL="914400" lvl="2" indent="0">
              <a:buNone/>
            </a:pPr>
            <a:r>
              <a:rPr lang="en-US" sz="1800" b="1">
                <a:latin typeface="Times New Roman"/>
                <a:ea typeface="Calibri"/>
                <a:cs typeface="Calibri"/>
              </a:rPr>
              <a:t>Step 3: Displaying Results to the User</a:t>
            </a:r>
            <a:endParaRPr lang="en-US" sz="1800">
              <a:latin typeface="Times New Roman"/>
              <a:ea typeface="Calibri"/>
              <a:cs typeface="Calibri"/>
            </a:endParaRPr>
          </a:p>
          <a:p>
            <a:pPr marL="742950" lvl="1" indent="-285750">
              <a:buAutoNum type="arabicPeriod"/>
            </a:pPr>
            <a:r>
              <a:rPr lang="en-US" sz="1800">
                <a:latin typeface="Times New Roman"/>
                <a:ea typeface="Calibri"/>
                <a:cs typeface="Calibri"/>
              </a:rPr>
              <a:t>These results are displayed in a clean, organized manner on the screen.</a:t>
            </a:r>
          </a:p>
          <a:p>
            <a:pPr marL="227965" indent="-227965"/>
            <a:r>
              <a:rPr lang="en-US" sz="1800" b="1">
                <a:latin typeface="Times New Roman"/>
                <a:ea typeface="Calibri"/>
                <a:cs typeface="Calibri"/>
              </a:rPr>
              <a:t>Step 4: User Feedback and Continuous Learning</a:t>
            </a:r>
          </a:p>
          <a:p>
            <a:pPr marL="742950" lvl="1" indent="-285750">
              <a:buAutoNum type="arabicPeriod"/>
            </a:pPr>
            <a:r>
              <a:rPr lang="en-US" sz="1800">
                <a:latin typeface="Times New Roman"/>
                <a:ea typeface="Calibri"/>
                <a:cs typeface="Calibri"/>
              </a:rPr>
              <a:t>For each prediction, the model outputs a </a:t>
            </a:r>
            <a:r>
              <a:rPr lang="en-US" sz="1800" b="1">
                <a:latin typeface="Times New Roman"/>
                <a:ea typeface="Calibri"/>
                <a:cs typeface="Calibri"/>
              </a:rPr>
              <a:t>confidence score</a:t>
            </a:r>
            <a:r>
              <a:rPr lang="en-US" sz="1800">
                <a:latin typeface="Times New Roman"/>
                <a:ea typeface="Calibri"/>
                <a:cs typeface="Calibri"/>
              </a:rPr>
              <a:t>, indicating how sure it is about the diagnosis (e.g., "92% confident").</a:t>
            </a:r>
          </a:p>
          <a:p>
            <a:pPr marL="227965" indent="-227965"/>
            <a:endParaRPr lang="en-US" sz="1800" b="1">
              <a:latin typeface="Times New Roman"/>
              <a:ea typeface="Calibri"/>
              <a:cs typeface="Calibri"/>
            </a:endParaRPr>
          </a:p>
        </p:txBody>
      </p:sp>
    </p:spTree>
    <p:extLst>
      <p:ext uri="{BB962C8B-B14F-4D97-AF65-F5344CB8AC3E}">
        <p14:creationId xmlns:p14="http://schemas.microsoft.com/office/powerpoint/2010/main" val="200593076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5A7D2-B11F-6F90-8A28-9738CD54E2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F14C8-9C05-E589-290B-5E4D485BF638}"/>
              </a:ext>
            </a:extLst>
          </p:cNvPr>
          <p:cNvSpPr>
            <a:spLocks noGrp="1"/>
          </p:cNvSpPr>
          <p:nvPr>
            <p:ph type="title"/>
          </p:nvPr>
        </p:nvSpPr>
        <p:spPr>
          <a:xfrm>
            <a:off x="838200" y="365127"/>
            <a:ext cx="10515600" cy="625473"/>
          </a:xfrm>
        </p:spPr>
        <p:txBody>
          <a:bodyPr>
            <a:normAutofit/>
          </a:bodyPr>
          <a:lstStyle/>
          <a:p>
            <a:r>
              <a:rPr lang="en-US" sz="3600" b="1">
                <a:solidFill>
                  <a:srgbClr val="CC0066"/>
                </a:solidFill>
                <a:latin typeface="Times New Roman" panose="02020603050405020304" pitchFamily="18" charset="0"/>
                <a:cs typeface="Times New Roman" panose="02020603050405020304" pitchFamily="18" charset="0"/>
              </a:rPr>
              <a:t>Problem Statement</a:t>
            </a:r>
            <a:endParaRPr lang="en-US" sz="3600"/>
          </a:p>
        </p:txBody>
      </p:sp>
      <p:sp>
        <p:nvSpPr>
          <p:cNvPr id="3" name="Content Placeholder 2">
            <a:extLst>
              <a:ext uri="{FF2B5EF4-FFF2-40B4-BE49-F238E27FC236}">
                <a16:creationId xmlns:a16="http://schemas.microsoft.com/office/drawing/2014/main" id="{BBBB1CF8-1C89-772E-24FC-AB6BEDC4180F}"/>
              </a:ext>
            </a:extLst>
          </p:cNvPr>
          <p:cNvSpPr>
            <a:spLocks noGrp="1"/>
          </p:cNvSpPr>
          <p:nvPr>
            <p:ph idx="1"/>
          </p:nvPr>
        </p:nvSpPr>
        <p:spPr>
          <a:xfrm>
            <a:off x="838200" y="1253331"/>
            <a:ext cx="10515600" cy="4351338"/>
          </a:xfrm>
        </p:spPr>
        <p:txBody>
          <a:bodyPr>
            <a:normAutofit/>
          </a:bodyPr>
          <a:lstStyle/>
          <a:p>
            <a:r>
              <a:rPr lang="en-US" sz="1800">
                <a:latin typeface="Times New Roman" panose="02020603050405020304" pitchFamily="18" charset="0"/>
                <a:cs typeface="Times New Roman" panose="02020603050405020304" pitchFamily="18" charset="0"/>
              </a:rPr>
              <a:t>Given a dataset of MNIST, the proposed model will do the following. </a:t>
            </a:r>
          </a:p>
          <a:p>
            <a:pPr marL="457200" indent="-457200">
              <a:buAutoNum type="arabicPeriod"/>
            </a:pPr>
            <a:r>
              <a:rPr lang="en-US" sz="1800">
                <a:latin typeface="Times New Roman" panose="02020603050405020304" pitchFamily="18" charset="0"/>
                <a:cs typeface="Times New Roman" panose="02020603050405020304" pitchFamily="18" charset="0"/>
              </a:rPr>
              <a:t>Understand the characteristics of MNIST, and identify the insights to develop the model with ensured quality.</a:t>
            </a:r>
          </a:p>
          <a:p>
            <a:pPr marL="457200" indent="-457200">
              <a:buAutoNum type="arabicPeriod"/>
            </a:pPr>
            <a:r>
              <a:rPr lang="en-US" sz="1800">
                <a:latin typeface="Times New Roman" panose="02020603050405020304" pitchFamily="18" charset="0"/>
                <a:cs typeface="Times New Roman" panose="02020603050405020304" pitchFamily="18" charset="0"/>
              </a:rPr>
              <a:t>To utilize conventional machine learning algorithms such as Support Vector Machines, K-Nearest Neighbors, and Random Forests to classify handwritten digits, and conduct a comparative analysis to evaluate their performance.</a:t>
            </a:r>
          </a:p>
          <a:p>
            <a:pPr marL="457200" indent="-457200">
              <a:buAutoNum type="arabicPeriod"/>
            </a:pPr>
            <a:r>
              <a:rPr lang="en-US" sz="1800">
                <a:latin typeface="Times New Roman" panose="02020603050405020304" pitchFamily="18" charset="0"/>
                <a:cs typeface="Times New Roman" panose="02020603050405020304" pitchFamily="18" charset="0"/>
              </a:rPr>
              <a:t>Apply deep learning techniques, such as convolutional neural networks (CNNs) and variants of transfer learning techniques to classify handwritten digits, and conduct a comparative assessment to evaluate their effectiveness in handling the MNIST dataset.</a:t>
            </a:r>
          </a:p>
          <a:p>
            <a:pPr marL="457200" indent="-457200" algn="just">
              <a:buAutoNum type="arabicPeriod"/>
            </a:pPr>
            <a:r>
              <a:rPr lang="en-US" sz="1800">
                <a:latin typeface="Times New Roman" panose="02020603050405020304" pitchFamily="18" charset="0"/>
                <a:cs typeface="Times New Roman" panose="02020603050405020304" pitchFamily="18" charset="0"/>
              </a:rPr>
              <a:t>Incorporate eXplainable Artificial Intelligence (XAI) methodologies like SHAP (SHapley Additive exPlanations), LIME (Local Interpretable Model-agnostic Explanations), to offer insights into model predictions and improve interpretability.</a:t>
            </a:r>
          </a:p>
        </p:txBody>
      </p:sp>
    </p:spTree>
    <p:extLst>
      <p:ext uri="{BB962C8B-B14F-4D97-AF65-F5344CB8AC3E}">
        <p14:creationId xmlns:p14="http://schemas.microsoft.com/office/powerpoint/2010/main" val="862248832"/>
      </p:ext>
    </p:extLst>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6682"/>
            <a:ext cx="10515600" cy="5530281"/>
          </a:xfrm>
        </p:spPr>
        <p:txBody>
          <a:bodyPr vert="horz" lIns="91440" tIns="45720" rIns="91440" bIns="45720" rtlCol="0" anchor="t">
            <a:normAutofit/>
          </a:bodyPr>
          <a:lstStyle/>
          <a:p>
            <a:pPr marL="227965" indent="-227965">
              <a:buFont typeface="+mj-lt"/>
              <a:buAutoNum type="arabicPeriod" startAt="5"/>
            </a:pPr>
            <a:endParaRPr lang="en-US" sz="1800" b="1">
              <a:latin typeface="Times New Roman"/>
              <a:ea typeface="Calibri"/>
              <a:cs typeface="Calibri"/>
            </a:endParaRPr>
          </a:p>
          <a:p>
            <a:pPr marL="227965" indent="-227965">
              <a:buFont typeface="+mj-lt"/>
              <a:buAutoNum type="arabicPeriod" startAt="6"/>
            </a:pPr>
            <a:r>
              <a:rPr lang="en-US" sz="1800" b="1">
                <a:latin typeface="Times New Roman"/>
                <a:ea typeface="Calibri"/>
                <a:cs typeface="Calibri"/>
              </a:rPr>
              <a:t>User Feedback Collection:</a:t>
            </a:r>
            <a:endParaRPr lang="en-US" sz="1800">
              <a:latin typeface="Times New Roman"/>
              <a:ea typeface="Calibri"/>
              <a:cs typeface="Calibri"/>
            </a:endParaRPr>
          </a:p>
          <a:p>
            <a:pPr marL="742950" lvl="1" indent="-285750">
              <a:buFont typeface="+mj-lt"/>
              <a:buAutoNum type="arabicPeriod" startAt="6"/>
            </a:pPr>
            <a:r>
              <a:rPr lang="en-US" sz="1800">
                <a:latin typeface="Times New Roman"/>
                <a:ea typeface="Calibri"/>
                <a:cs typeface="Calibri"/>
              </a:rPr>
              <a:t>After the results are displayed, the system encourages users to provide feedback regarding the accuracy of the diagnosis or general user experience.</a:t>
            </a:r>
          </a:p>
          <a:p>
            <a:pPr marL="742950" lvl="1" indent="-285750">
              <a:buFont typeface="+mj-lt"/>
              <a:buAutoNum type="arabicPeriod" startAt="6"/>
            </a:pPr>
            <a:r>
              <a:rPr lang="en-US" sz="1800">
                <a:latin typeface="Times New Roman"/>
                <a:ea typeface="Calibri"/>
                <a:cs typeface="Calibri"/>
              </a:rPr>
              <a:t>The feedback is gathered via a form where users can type in their comments and submit them.</a:t>
            </a:r>
          </a:p>
          <a:p>
            <a:pPr marL="227965" indent="-227965">
              <a:buFont typeface="+mj-lt"/>
              <a:buAutoNum type="arabicPeriod" startAt="6"/>
            </a:pPr>
            <a:r>
              <a:rPr lang="en-US" sz="1800" b="1">
                <a:latin typeface="Times New Roman"/>
                <a:ea typeface="Calibri"/>
                <a:cs typeface="Calibri"/>
              </a:rPr>
              <a:t>AI Continuous Learning:</a:t>
            </a:r>
            <a:endParaRPr lang="en-US" sz="1800">
              <a:latin typeface="Times New Roman"/>
              <a:ea typeface="Calibri"/>
              <a:cs typeface="Calibri"/>
            </a:endParaRPr>
          </a:p>
          <a:p>
            <a:pPr marL="742950" lvl="1" indent="-285750">
              <a:buFont typeface="+mj-lt"/>
              <a:buAutoNum type="arabicPeriod" startAt="6"/>
            </a:pPr>
            <a:r>
              <a:rPr lang="en-US" sz="1800">
                <a:latin typeface="Times New Roman"/>
                <a:ea typeface="Calibri"/>
                <a:cs typeface="Calibri"/>
              </a:rPr>
              <a:t>The feedback provided by users can be used to improve the model. For instance:</a:t>
            </a:r>
          </a:p>
          <a:p>
            <a:pPr marL="1143000" lvl="2" indent="-228600">
              <a:buFont typeface="+mj-lt"/>
              <a:buAutoNum type="arabicPeriod" startAt="6"/>
            </a:pPr>
            <a:r>
              <a:rPr lang="en-US" sz="1800">
                <a:latin typeface="Times New Roman"/>
                <a:ea typeface="Calibri"/>
                <a:cs typeface="Calibri"/>
              </a:rPr>
              <a:t>If a user reports that the diagnosis was incorrect, the feedback could be reviewed, and the system could use this information to retrain or fine-tune the model.</a:t>
            </a:r>
          </a:p>
          <a:p>
            <a:pPr marL="1143000" lvl="2" indent="-228600">
              <a:buFont typeface="+mj-lt"/>
              <a:buAutoNum type="arabicPeriod" startAt="6"/>
            </a:pPr>
            <a:r>
              <a:rPr lang="en-US" sz="1800">
                <a:latin typeface="Times New Roman"/>
                <a:ea typeface="Calibri"/>
                <a:cs typeface="Calibri"/>
              </a:rPr>
              <a:t>Over time, this creates a continuous learning loop where the AI becomes more accurate as more users interact with the system.</a:t>
            </a:r>
          </a:p>
          <a:p>
            <a:pPr marL="227965" indent="-227965"/>
            <a:r>
              <a:rPr lang="en-US" sz="1800" b="1">
                <a:latin typeface="Times New Roman"/>
                <a:ea typeface="Calibri"/>
                <a:cs typeface="Calibri"/>
              </a:rPr>
              <a:t>Step 5: Actions for Disease Management</a:t>
            </a:r>
          </a:p>
          <a:p>
            <a:pPr marL="1143000" lvl="2" indent="-228600">
              <a:buFont typeface="+mj-lt"/>
              <a:buAutoNum type="arabicPeriod" startAt="10"/>
            </a:pPr>
            <a:r>
              <a:rPr lang="en-US" sz="1800">
                <a:latin typeface="Times New Roman"/>
                <a:ea typeface="Calibri"/>
                <a:cs typeface="Calibri"/>
              </a:rPr>
              <a:t>Allowing users to </a:t>
            </a:r>
            <a:r>
              <a:rPr lang="en-US" sz="1800" b="1">
                <a:latin typeface="Times New Roman"/>
                <a:ea typeface="Calibri"/>
                <a:cs typeface="Calibri"/>
              </a:rPr>
              <a:t>track their paddy field’s health</a:t>
            </a:r>
            <a:r>
              <a:rPr lang="en-US" sz="1800">
                <a:latin typeface="Times New Roman"/>
                <a:ea typeface="Calibri"/>
                <a:cs typeface="Calibri"/>
              </a:rPr>
              <a:t> over time by uploading multiple images and viewing a timeline of results.</a:t>
            </a:r>
          </a:p>
          <a:p>
            <a:pPr marL="0" indent="0">
              <a:buNone/>
            </a:pPr>
            <a:endParaRPr lang="en-IN" sz="1800">
              <a:latin typeface="Times New Roman"/>
              <a:ea typeface="Calibri"/>
              <a:cs typeface="Calibri"/>
            </a:endParaRPr>
          </a:p>
        </p:txBody>
      </p:sp>
    </p:spTree>
    <p:extLst>
      <p:ext uri="{BB962C8B-B14F-4D97-AF65-F5344CB8AC3E}">
        <p14:creationId xmlns:p14="http://schemas.microsoft.com/office/powerpoint/2010/main" val="40224370"/>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2353" y="303955"/>
            <a:ext cx="10681447" cy="5873008"/>
          </a:xfrm>
        </p:spPr>
        <p:txBody>
          <a:bodyPr vert="horz" lIns="91440" tIns="45720" rIns="91440" bIns="45720" rtlCol="0" anchor="t">
            <a:noAutofit/>
          </a:bodyPr>
          <a:lstStyle/>
          <a:p>
            <a:pPr marL="227965" indent="-227965">
              <a:buFont typeface="+mj-lt"/>
              <a:buAutoNum type="arabicPeriod" startAt="8"/>
            </a:pPr>
            <a:r>
              <a:rPr lang="en-US" sz="1800" b="1">
                <a:latin typeface="Times New Roman"/>
                <a:ea typeface="Calibri"/>
                <a:cs typeface="Calibri"/>
              </a:rPr>
              <a:t>Actionable Insights:</a:t>
            </a:r>
            <a:endParaRPr lang="en-US" sz="1800">
              <a:latin typeface="Times New Roman"/>
              <a:ea typeface="Calibri"/>
              <a:cs typeface="Calibri"/>
            </a:endParaRPr>
          </a:p>
          <a:p>
            <a:pPr marL="742950" lvl="1" indent="-285750">
              <a:buFont typeface="+mj-lt"/>
              <a:buAutoNum type="arabicPeriod" startAt="8"/>
            </a:pPr>
            <a:r>
              <a:rPr lang="en-US" sz="1800">
                <a:latin typeface="Times New Roman"/>
                <a:ea typeface="Calibri"/>
                <a:cs typeface="Calibri"/>
              </a:rPr>
              <a:t>Based on the disease detected, the system provides </a:t>
            </a:r>
            <a:r>
              <a:rPr lang="en-US" sz="1800" b="1">
                <a:latin typeface="Times New Roman"/>
                <a:ea typeface="Calibri"/>
                <a:cs typeface="Calibri"/>
              </a:rPr>
              <a:t>recommended treatment options</a:t>
            </a:r>
            <a:r>
              <a:rPr lang="en-US" sz="1800">
                <a:latin typeface="Times New Roman"/>
                <a:ea typeface="Calibri"/>
                <a:cs typeface="Calibri"/>
              </a:rPr>
              <a:t> or actions the user should take to mitigate the disease. This might include:</a:t>
            </a:r>
          </a:p>
          <a:p>
            <a:pPr marL="1143000" lvl="2" indent="-228600">
              <a:buFont typeface="+mj-lt"/>
              <a:buAutoNum type="arabicPeriod" startAt="8"/>
            </a:pPr>
            <a:r>
              <a:rPr lang="en-US" sz="1800">
                <a:latin typeface="Times New Roman"/>
                <a:ea typeface="Calibri"/>
                <a:cs typeface="Calibri"/>
              </a:rPr>
              <a:t>Suggesting fungicides or insecticides.</a:t>
            </a:r>
          </a:p>
          <a:p>
            <a:pPr marL="1143000" lvl="2" indent="-228600">
              <a:buFont typeface="+mj-lt"/>
              <a:buAutoNum type="arabicPeriod" startAt="8"/>
            </a:pPr>
            <a:r>
              <a:rPr lang="en-US" sz="1800">
                <a:latin typeface="Times New Roman"/>
                <a:ea typeface="Calibri"/>
                <a:cs typeface="Calibri"/>
              </a:rPr>
              <a:t>Recommending specific agronomic practices to prevent the disease from spreading.</a:t>
            </a:r>
          </a:p>
          <a:p>
            <a:pPr marL="227965" indent="-227965"/>
            <a:r>
              <a:rPr lang="en-US" sz="1800" b="1">
                <a:latin typeface="Times New Roman"/>
                <a:ea typeface="Calibri"/>
                <a:cs typeface="Calibri"/>
              </a:rPr>
              <a:t>Step 6: AI Model Backend Enhancements</a:t>
            </a:r>
          </a:p>
          <a:p>
            <a:pPr marL="227965" indent="-227965">
              <a:buFont typeface="+mj-lt"/>
              <a:buAutoNum type="arabicPeriod" startAt="9"/>
            </a:pPr>
            <a:r>
              <a:rPr lang="en-US" sz="1800" b="1">
                <a:latin typeface="Times New Roman"/>
                <a:ea typeface="Calibri"/>
                <a:cs typeface="Calibri"/>
              </a:rPr>
              <a:t>Backend Processing and Model Update:</a:t>
            </a:r>
            <a:endParaRPr lang="en-US" sz="1800">
              <a:latin typeface="Times New Roman"/>
              <a:ea typeface="Calibri"/>
              <a:cs typeface="Calibri"/>
            </a:endParaRPr>
          </a:p>
          <a:p>
            <a:pPr marL="742950" lvl="1" indent="-285750">
              <a:buFont typeface="+mj-lt"/>
              <a:buAutoNum type="arabicPeriod" startAt="9"/>
            </a:pPr>
            <a:r>
              <a:rPr lang="en-US" sz="1800">
                <a:latin typeface="Times New Roman"/>
                <a:ea typeface="Calibri"/>
                <a:cs typeface="Calibri"/>
              </a:rPr>
              <a:t>The AI model operates in the backend, continuously learning from new image uploads and user feedback.</a:t>
            </a:r>
          </a:p>
          <a:p>
            <a:pPr marL="742950" lvl="1" indent="-285750">
              <a:buFont typeface="+mj-lt"/>
              <a:buAutoNum type="arabicPeriod" startAt="9"/>
            </a:pPr>
            <a:r>
              <a:rPr lang="en-US" sz="1800">
                <a:latin typeface="Times New Roman"/>
                <a:ea typeface="Calibri"/>
                <a:cs typeface="Calibri"/>
              </a:rPr>
              <a:t>It leverages </a:t>
            </a:r>
            <a:r>
              <a:rPr lang="en-US" sz="1800" b="1">
                <a:latin typeface="Times New Roman"/>
                <a:ea typeface="Calibri"/>
                <a:cs typeface="Calibri"/>
              </a:rPr>
              <a:t>Transfer Learning</a:t>
            </a:r>
            <a:r>
              <a:rPr lang="en-US" sz="1800">
                <a:latin typeface="Times New Roman"/>
                <a:ea typeface="Calibri"/>
                <a:cs typeface="Calibri"/>
              </a:rPr>
              <a:t> from existing image classification models and retrains periodically using new data, ensuring the disease detection capability remains up-to-date with evolving patterns and potential new diseases.</a:t>
            </a:r>
          </a:p>
          <a:p>
            <a:pPr marL="227965" indent="-227965"/>
            <a:r>
              <a:rPr lang="en-US" sz="1800" b="1">
                <a:latin typeface="Times New Roman"/>
                <a:ea typeface="Calibri"/>
                <a:cs typeface="Calibri"/>
              </a:rPr>
              <a:t>Step 7: User Follow-up</a:t>
            </a:r>
          </a:p>
          <a:p>
            <a:pPr marL="227965" indent="-227965">
              <a:buFont typeface="+mj-lt"/>
              <a:buAutoNum type="arabicPeriod" startAt="10"/>
            </a:pPr>
            <a:r>
              <a:rPr lang="en-US" sz="1800" b="1">
                <a:latin typeface="Times New Roman"/>
                <a:ea typeface="Calibri"/>
                <a:cs typeface="Calibri"/>
              </a:rPr>
              <a:t>Monitoring and Follow-up:</a:t>
            </a:r>
            <a:endParaRPr lang="en-US" sz="1800">
              <a:latin typeface="Times New Roman"/>
              <a:ea typeface="Calibri"/>
              <a:cs typeface="Calibri"/>
            </a:endParaRPr>
          </a:p>
          <a:p>
            <a:pPr marL="742950" lvl="1" indent="-285750">
              <a:buFont typeface="+mj-lt"/>
              <a:buAutoNum type="arabicPeriod" startAt="10"/>
            </a:pPr>
            <a:r>
              <a:rPr lang="en-US" sz="1800">
                <a:latin typeface="Times New Roman"/>
                <a:ea typeface="Calibri"/>
                <a:cs typeface="Calibri"/>
              </a:rPr>
              <a:t>The system could offer follow-up options such as:</a:t>
            </a:r>
          </a:p>
          <a:p>
            <a:pPr marL="1143000" lvl="2" indent="-228600">
              <a:buFont typeface="+mj-lt"/>
              <a:buAutoNum type="arabicPeriod" startAt="10"/>
            </a:pPr>
            <a:r>
              <a:rPr lang="en-US" sz="1800" b="1">
                <a:latin typeface="Times New Roman"/>
                <a:ea typeface="Calibri"/>
                <a:cs typeface="Calibri"/>
              </a:rPr>
              <a:t>Notifications</a:t>
            </a:r>
            <a:r>
              <a:rPr lang="en-US" sz="1800">
                <a:latin typeface="Times New Roman"/>
                <a:ea typeface="Calibri"/>
                <a:cs typeface="Calibri"/>
              </a:rPr>
              <a:t> to re-upload a leaf image after a treatment period to check for improvements.</a:t>
            </a:r>
          </a:p>
          <a:p>
            <a:pPr marL="0" indent="0">
              <a:buNone/>
            </a:pPr>
            <a:endParaRPr lang="en-IN">
              <a:latin typeface="Times New Roman"/>
              <a:cs typeface="Times New Roman"/>
            </a:endParaRPr>
          </a:p>
        </p:txBody>
      </p:sp>
    </p:spTree>
    <p:extLst>
      <p:ext uri="{BB962C8B-B14F-4D97-AF65-F5344CB8AC3E}">
        <p14:creationId xmlns:p14="http://schemas.microsoft.com/office/powerpoint/2010/main" val="321100652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5AD9-CFDA-4CAA-00F1-B9B56F12AD8A}"/>
              </a:ext>
            </a:extLst>
          </p:cNvPr>
          <p:cNvSpPr>
            <a:spLocks noGrp="1"/>
          </p:cNvSpPr>
          <p:nvPr>
            <p:ph type="title"/>
          </p:nvPr>
        </p:nvSpPr>
        <p:spPr>
          <a:xfrm>
            <a:off x="838200" y="365128"/>
            <a:ext cx="10515600" cy="794202"/>
          </a:xfrm>
        </p:spPr>
        <p:txBody>
          <a:bodyPr>
            <a:normAutofit/>
          </a:bodyPr>
          <a:lstStyle/>
          <a:p>
            <a:r>
              <a:rPr lang="en-US" sz="3600" b="1">
                <a:solidFill>
                  <a:srgbClr val="CC0066"/>
                </a:solidFill>
                <a:effectLst/>
                <a:latin typeface="Times New Roman" panose="02020603050405020304" pitchFamily="18" charset="0"/>
                <a:ea typeface="Calibri" panose="020F0502020204030204" pitchFamily="34" charset="0"/>
                <a:cs typeface="Times New Roman" panose="02020603050405020304" pitchFamily="18" charset="0"/>
              </a:rPr>
              <a:t>Motivation</a:t>
            </a:r>
            <a:endParaRPr lang="en-US" sz="3600">
              <a:solidFill>
                <a:srgbClr val="CC0066"/>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A36370-B1B9-EC39-5DCF-0C11831603EC}"/>
              </a:ext>
            </a:extLst>
          </p:cNvPr>
          <p:cNvSpPr>
            <a:spLocks noGrp="1"/>
          </p:cNvSpPr>
          <p:nvPr>
            <p:ph idx="1"/>
          </p:nvPr>
        </p:nvSpPr>
        <p:spPr>
          <a:xfrm>
            <a:off x="887186" y="1253331"/>
            <a:ext cx="10515600" cy="4351338"/>
          </a:xfrm>
        </p:spPr>
        <p:txBody>
          <a:bodyPr vert="horz" lIns="91440" tIns="45720" rIns="91440" bIns="45720" rtlCol="0" anchor="t">
            <a:normAutofit/>
          </a:bodyPr>
          <a:lstStyle/>
          <a:p>
            <a:pPr marL="0" indent="0">
              <a:lnSpc>
                <a:spcPct val="107000"/>
              </a:lnSpc>
              <a:spcBef>
                <a:spcPct val="0"/>
              </a:spcBef>
              <a:spcAft>
                <a:spcPts val="800"/>
              </a:spcAft>
              <a:buNone/>
            </a:pPr>
            <a:r>
              <a:rPr lang="en-US" sz="2000">
                <a:cs typeface="Times New Roman"/>
              </a:rPr>
              <a:t>The proposed solution facilitates early disease detection in paddy crops, thereby reducing losses and improving food security.</a:t>
            </a:r>
            <a:endParaRPr lang="en-US"/>
          </a:p>
          <a:p>
            <a:pPr marL="227965" indent="-227965"/>
            <a:r>
              <a:rPr lang="en-US" sz="2000" b="1">
                <a:latin typeface="Times New Roman"/>
                <a:cs typeface="Times New Roman"/>
              </a:rPr>
              <a:t>Dataset</a:t>
            </a:r>
            <a:r>
              <a:rPr lang="en-US" sz="2000">
                <a:latin typeface="Times New Roman"/>
                <a:cs typeface="Times New Roman"/>
              </a:rPr>
              <a:t> : High-quality, annotated datasets with images from diverse conditions and early disease stages are crucial for training robust machine learning models.</a:t>
            </a:r>
          </a:p>
          <a:p>
            <a:pPr marL="227965" indent="-227965"/>
            <a:r>
              <a:rPr lang="en-US" sz="2000" b="1">
                <a:latin typeface="Times New Roman"/>
                <a:cs typeface="Times New Roman"/>
              </a:rPr>
              <a:t>Algorithms</a:t>
            </a:r>
            <a:r>
              <a:rPr lang="en-US" sz="2000">
                <a:latin typeface="Times New Roman"/>
                <a:cs typeface="Times New Roman"/>
              </a:rPr>
              <a:t>: machine learning techniques, such as CNNs and transfer learning, improve classification accuracy by leveraging pre-trained models and extracting relevant features, potentially integrating temporal data for enhanced detection.</a:t>
            </a:r>
          </a:p>
          <a:p>
            <a:pPr marL="227965" indent="-227965"/>
            <a:r>
              <a:rPr lang="en-US" sz="2000" b="1">
                <a:latin typeface="Times New Roman"/>
                <a:cs typeface="Times New Roman"/>
              </a:rPr>
              <a:t>Economic Impact </a:t>
            </a:r>
            <a:r>
              <a:rPr lang="en-US" sz="2000">
                <a:latin typeface="Times New Roman"/>
                <a:cs typeface="Times New Roman"/>
              </a:rPr>
              <a:t>:Effective disease detection ensures stable paddy production, contributing to global food security and reducing economic losses for farmers by minimizing crop loss and pesticide use, thus improving overall agricultural productivity.</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834674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114D4-E40A-7CC5-031D-3DAC2B4BBA55}"/>
              </a:ext>
            </a:extLst>
          </p:cNvPr>
          <p:cNvSpPr>
            <a:spLocks noGrp="1"/>
          </p:cNvSpPr>
          <p:nvPr>
            <p:ph type="title"/>
          </p:nvPr>
        </p:nvSpPr>
        <p:spPr>
          <a:xfrm>
            <a:off x="4442853" y="-599729"/>
            <a:ext cx="3455821" cy="1616203"/>
          </a:xfrm>
        </p:spPr>
        <p:txBody>
          <a:bodyPr anchor="b">
            <a:normAutofit/>
          </a:bodyPr>
          <a:lstStyle/>
          <a:p>
            <a:r>
              <a:rPr lang="en-US" sz="3200" b="1">
                <a:latin typeface="Times New Roman"/>
                <a:cs typeface="Times New Roman"/>
              </a:rPr>
              <a:t>Block Diagram</a:t>
            </a:r>
            <a:endParaRPr lang="en-US" sz="3200">
              <a:latin typeface="Times New Roman"/>
              <a:cs typeface="Times New Roman"/>
            </a:endParaRPr>
          </a:p>
        </p:txBody>
      </p:sp>
      <p:sp>
        <p:nvSpPr>
          <p:cNvPr id="3" name="Content Placeholder 2">
            <a:extLst>
              <a:ext uri="{FF2B5EF4-FFF2-40B4-BE49-F238E27FC236}">
                <a16:creationId xmlns:a16="http://schemas.microsoft.com/office/drawing/2014/main" id="{8AD8097A-200E-29E2-4228-2C861BC0F9F1}"/>
              </a:ext>
            </a:extLst>
          </p:cNvPr>
          <p:cNvSpPr>
            <a:spLocks noGrp="1"/>
          </p:cNvSpPr>
          <p:nvPr>
            <p:ph idx="1"/>
          </p:nvPr>
        </p:nvSpPr>
        <p:spPr>
          <a:xfrm>
            <a:off x="876693" y="2533476"/>
            <a:ext cx="3455821" cy="3447832"/>
          </a:xfrm>
        </p:spPr>
        <p:txBody>
          <a:bodyPr anchor="t">
            <a:normAutofit/>
          </a:bodyPr>
          <a:lstStyle/>
          <a:p>
            <a:pPr marL="0" indent="0">
              <a:buNone/>
            </a:pPr>
            <a:endParaRPr lang="en-US" sz="2000">
              <a:latin typeface="Times New Roman"/>
              <a:cs typeface="Times New Roman"/>
            </a:endParaRPr>
          </a:p>
          <a:p>
            <a:pPr marL="0" indent="0">
              <a:buNone/>
            </a:pPr>
            <a:endParaRPr lang="en-US" sz="2000">
              <a:latin typeface="Times New Roman" panose="02020603050405020304" pitchFamily="18" charset="0"/>
              <a:cs typeface="Times New Roman" panose="02020603050405020304" pitchFamily="18" charset="0"/>
            </a:endParaRPr>
          </a:p>
        </p:txBody>
      </p:sp>
      <p:pic>
        <p:nvPicPr>
          <p:cNvPr id="6" name="Picture 5" descr="Plants | Free Full-Text | Deep Learning Utilization in Agriculture:  Detection of Rice Plant Diseases Using an Improved CNN Model">
            <a:extLst>
              <a:ext uri="{FF2B5EF4-FFF2-40B4-BE49-F238E27FC236}">
                <a16:creationId xmlns:a16="http://schemas.microsoft.com/office/drawing/2014/main" id="{9A583A63-0708-8773-6887-8B45D564AB2D}"/>
              </a:ext>
            </a:extLst>
          </p:cNvPr>
          <p:cNvPicPr>
            <a:picLocks noChangeAspect="1"/>
          </p:cNvPicPr>
          <p:nvPr/>
        </p:nvPicPr>
        <p:blipFill>
          <a:blip r:embed="rId2"/>
          <a:stretch>
            <a:fillRect/>
          </a:stretch>
        </p:blipFill>
        <p:spPr>
          <a:xfrm>
            <a:off x="433309" y="1330985"/>
            <a:ext cx="10878339" cy="4666757"/>
          </a:xfrm>
          <a:prstGeom prst="rect">
            <a:avLst/>
          </a:prstGeom>
        </p:spPr>
      </p:pic>
      <p:grpSp>
        <p:nvGrpSpPr>
          <p:cNvPr id="18" name="Group 17">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9" name="Rectangle 18">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0" name="Rectangle 19">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grpSp>
    </p:spTree>
    <p:extLst>
      <p:ext uri="{BB962C8B-B14F-4D97-AF65-F5344CB8AC3E}">
        <p14:creationId xmlns:p14="http://schemas.microsoft.com/office/powerpoint/2010/main" val="151713706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1B01-8288-BC98-5254-D5AAE9237A8A}"/>
              </a:ext>
            </a:extLst>
          </p:cNvPr>
          <p:cNvSpPr>
            <a:spLocks noGrp="1"/>
          </p:cNvSpPr>
          <p:nvPr>
            <p:ph type="title"/>
          </p:nvPr>
        </p:nvSpPr>
        <p:spPr>
          <a:xfrm>
            <a:off x="680357" y="346529"/>
            <a:ext cx="10515600" cy="669016"/>
          </a:xfrm>
        </p:spPr>
        <p:txBody>
          <a:bodyPr>
            <a:normAutofit/>
          </a:bodyPr>
          <a:lstStyle/>
          <a:p>
            <a:r>
              <a:rPr lang="en-US" sz="3600" b="1">
                <a:solidFill>
                  <a:srgbClr val="CC0066"/>
                </a:solidFill>
                <a:latin typeface="Times New Roman" panose="02020603050405020304" pitchFamily="18" charset="0"/>
                <a:cs typeface="Times New Roman" panose="02020603050405020304" pitchFamily="18" charset="0"/>
              </a:rPr>
              <a:t>Methodology</a:t>
            </a:r>
            <a:endParaRPr lang="en-US" sz="3600"/>
          </a:p>
        </p:txBody>
      </p:sp>
      <p:sp>
        <p:nvSpPr>
          <p:cNvPr id="3" name="Content Placeholder 2">
            <a:extLst>
              <a:ext uri="{FF2B5EF4-FFF2-40B4-BE49-F238E27FC236}">
                <a16:creationId xmlns:a16="http://schemas.microsoft.com/office/drawing/2014/main" id="{E9D8A5BF-CA67-A377-D07E-9734DDEF367E}"/>
              </a:ext>
            </a:extLst>
          </p:cNvPr>
          <p:cNvSpPr>
            <a:spLocks noGrp="1"/>
          </p:cNvSpPr>
          <p:nvPr>
            <p:ph idx="1"/>
          </p:nvPr>
        </p:nvSpPr>
        <p:spPr>
          <a:xfrm>
            <a:off x="729343" y="1188811"/>
            <a:ext cx="10515600" cy="4351338"/>
          </a:xfrm>
        </p:spPr>
        <p:txBody>
          <a:bodyPr vert="horz" lIns="91440" tIns="45720" rIns="91440" bIns="45720" rtlCol="0" anchor="t">
            <a:normAutofit/>
          </a:bodyPr>
          <a:lstStyle/>
          <a:p>
            <a:pPr marL="227965" indent="-227965"/>
            <a:r>
              <a:rPr lang="en-US" sz="2000">
                <a:latin typeface="Times New Roman"/>
                <a:cs typeface="Times New Roman"/>
              </a:rPr>
              <a:t>Section (i): Data Analysis</a:t>
            </a:r>
            <a:endParaRPr lang="en-US">
              <a:latin typeface="Times New Roman"/>
              <a:cs typeface="Times New Roman"/>
            </a:endParaRPr>
          </a:p>
          <a:p>
            <a:pPr marL="227965" indent="-227965"/>
            <a:r>
              <a:rPr lang="en-US" sz="2000">
                <a:latin typeface="Times New Roman"/>
                <a:cs typeface="Times New Roman"/>
              </a:rPr>
              <a:t>Section (ii): Machine Learning Model</a:t>
            </a:r>
          </a:p>
          <a:p>
            <a:pPr marL="227965" indent="-227965"/>
            <a:r>
              <a:rPr lang="en-US" sz="2000">
                <a:latin typeface="Times New Roman"/>
                <a:cs typeface="Times New Roman"/>
              </a:rPr>
              <a:t>Section (iii): Deep Learning Model</a:t>
            </a:r>
          </a:p>
          <a:p>
            <a:pPr marL="227965" indent="-227965"/>
            <a:r>
              <a:rPr lang="en-US" sz="2000">
                <a:latin typeface="Times New Roman"/>
                <a:cs typeface="Times New Roman"/>
              </a:rPr>
              <a:t>Section (iv): Explainable AI</a:t>
            </a:r>
          </a:p>
          <a:p>
            <a:pPr marL="227965" indent="-227965"/>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562353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595661" y="182564"/>
            <a:ext cx="10515600" cy="456628"/>
          </a:xfrm>
        </p:spPr>
        <p:txBody>
          <a:bodyPr>
            <a:noAutofit/>
          </a:bodyPr>
          <a:lstStyle/>
          <a:p>
            <a:r>
              <a:rPr lang="en-IN" sz="3200" b="1" i="1">
                <a:solidFill>
                  <a:srgbClr val="C00000"/>
                </a:solidFill>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F28071CB-6A6B-63B9-9B7E-59DAC86A4632}"/>
              </a:ext>
            </a:extLst>
          </p:cNvPr>
          <p:cNvSpPr>
            <a:spLocks noGrp="1"/>
          </p:cNvSpPr>
          <p:nvPr>
            <p:ph idx="1"/>
          </p:nvPr>
        </p:nvSpPr>
        <p:spPr>
          <a:xfrm>
            <a:off x="544285" y="799838"/>
            <a:ext cx="10881275" cy="5296162"/>
          </a:xfrm>
        </p:spPr>
        <p:txBody>
          <a:bodyPr vert="horz" lIns="91440" tIns="45720" rIns="91440" bIns="45720" rtlCol="0" anchor="t">
            <a:noAutofit/>
          </a:bodyPr>
          <a:lstStyle/>
          <a:p>
            <a:pPr marL="227965" indent="-227965" algn="just">
              <a:lnSpc>
                <a:spcPct val="150000"/>
              </a:lnSpc>
              <a:buFont typeface="Wingdings" panose="05000000000000000000" pitchFamily="2" charset="2"/>
              <a:buChar char="ü"/>
            </a:pPr>
            <a:r>
              <a:rPr lang="en-IN" sz="1800" b="1">
                <a:solidFill>
                  <a:srgbClr val="38507C"/>
                </a:solidFill>
                <a:highlight>
                  <a:srgbClr val="FFFF00"/>
                </a:highlight>
                <a:latin typeface="Times New Roman"/>
                <a:cs typeface="Times New Roman"/>
              </a:rPr>
              <a:t>Introduction</a:t>
            </a:r>
          </a:p>
          <a:p>
            <a:pPr marL="227965" indent="-227965" algn="just">
              <a:lnSpc>
                <a:spcPct val="150000"/>
              </a:lnSpc>
              <a:buFont typeface="Wingdings" panose="05000000000000000000" pitchFamily="2" charset="2"/>
              <a:buChar char="ü"/>
            </a:pPr>
            <a:r>
              <a:rPr lang="en-IN" sz="1800" b="1">
                <a:solidFill>
                  <a:srgbClr val="38507C"/>
                </a:solidFill>
                <a:highlight>
                  <a:srgbClr val="FFFF00"/>
                </a:highlight>
                <a:latin typeface="Times New Roman"/>
                <a:cs typeface="Times New Roman"/>
              </a:rPr>
              <a:t>Literature survey</a:t>
            </a:r>
          </a:p>
          <a:p>
            <a:pPr marL="227965" indent="-227965" algn="just">
              <a:lnSpc>
                <a:spcPct val="150000"/>
              </a:lnSpc>
              <a:buFont typeface="Wingdings" panose="05000000000000000000" pitchFamily="2" charset="2"/>
              <a:buChar char="ü"/>
            </a:pPr>
            <a:r>
              <a:rPr lang="en-IN" sz="1800" b="1">
                <a:solidFill>
                  <a:srgbClr val="38507C"/>
                </a:solidFill>
                <a:highlight>
                  <a:srgbClr val="FFFF00"/>
                </a:highlight>
                <a:latin typeface="Times New Roman"/>
                <a:cs typeface="Times New Roman"/>
              </a:rPr>
              <a:t>Challenges</a:t>
            </a:r>
          </a:p>
          <a:p>
            <a:pPr marL="227965" indent="-227965" algn="just">
              <a:lnSpc>
                <a:spcPct val="150000"/>
              </a:lnSpc>
              <a:buFont typeface="Wingdings" panose="05000000000000000000" pitchFamily="2" charset="2"/>
              <a:buChar char="ü"/>
            </a:pPr>
            <a:r>
              <a:rPr lang="en-IN" sz="1800" b="1">
                <a:solidFill>
                  <a:srgbClr val="38507C"/>
                </a:solidFill>
                <a:highlight>
                  <a:srgbClr val="FFFF00"/>
                </a:highlight>
                <a:latin typeface="Times New Roman"/>
                <a:cs typeface="Times New Roman"/>
              </a:rPr>
              <a:t>Dataset description</a:t>
            </a:r>
          </a:p>
          <a:p>
            <a:pPr marL="227965" indent="-227965"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Methodology</a:t>
            </a:r>
          </a:p>
          <a:p>
            <a:pPr marL="856615" lvl="1" indent="-400050" algn="just">
              <a:lnSpc>
                <a:spcPct val="150000"/>
              </a:lnSpc>
              <a:buFont typeface="+mj-lt"/>
              <a:buAutoNum type="romanLcPeriod"/>
            </a:pPr>
            <a:r>
              <a:rPr lang="en-IN" sz="1400" b="1">
                <a:solidFill>
                  <a:srgbClr val="38507C"/>
                </a:solidFill>
                <a:latin typeface="Times New Roman" panose="02020603050405020304" pitchFamily="18" charset="0"/>
                <a:cs typeface="Times New Roman" panose="02020603050405020304" pitchFamily="18" charset="0"/>
              </a:rPr>
              <a:t>Data analysis</a:t>
            </a:r>
          </a:p>
          <a:p>
            <a:pPr marL="856615" lvl="1" indent="-400050" algn="just">
              <a:lnSpc>
                <a:spcPct val="150000"/>
              </a:lnSpc>
              <a:buFont typeface="+mj-lt"/>
              <a:buAutoNum type="romanLcPeriod"/>
            </a:pPr>
            <a:r>
              <a:rPr lang="en-IN" sz="1400" b="1">
                <a:solidFill>
                  <a:srgbClr val="38507C"/>
                </a:solidFill>
                <a:latin typeface="Times New Roman" panose="02020603050405020304" pitchFamily="18" charset="0"/>
                <a:cs typeface="Times New Roman" panose="02020603050405020304" pitchFamily="18" charset="0"/>
              </a:rPr>
              <a:t>ML model</a:t>
            </a:r>
          </a:p>
          <a:p>
            <a:pPr marL="856615" lvl="1" indent="-400050" algn="just">
              <a:lnSpc>
                <a:spcPct val="150000"/>
              </a:lnSpc>
              <a:buFont typeface="+mj-lt"/>
              <a:buAutoNum type="romanLcPeriod"/>
            </a:pPr>
            <a:r>
              <a:rPr lang="en-IN" sz="1400" b="1">
                <a:solidFill>
                  <a:srgbClr val="38507C"/>
                </a:solidFill>
                <a:latin typeface="Times New Roman" panose="02020603050405020304" pitchFamily="18" charset="0"/>
                <a:cs typeface="Times New Roman" panose="02020603050405020304" pitchFamily="18" charset="0"/>
              </a:rPr>
              <a:t>DL model</a:t>
            </a:r>
          </a:p>
          <a:p>
            <a:pPr marL="856615" lvl="1" indent="-400050" algn="just">
              <a:lnSpc>
                <a:spcPct val="150000"/>
              </a:lnSpc>
              <a:buFont typeface="+mj-lt"/>
              <a:buAutoNum type="romanLcPeriod"/>
            </a:pPr>
            <a:r>
              <a:rPr lang="en-IN" sz="1400" b="1">
                <a:solidFill>
                  <a:srgbClr val="38507C"/>
                </a:solidFill>
                <a:latin typeface="Times New Roman" panose="02020603050405020304" pitchFamily="18" charset="0"/>
                <a:cs typeface="Times New Roman" panose="02020603050405020304" pitchFamily="18" charset="0"/>
              </a:rPr>
              <a:t>Explainable AI</a:t>
            </a:r>
          </a:p>
          <a:p>
            <a:pPr marL="227965" indent="-227965"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Conclusion </a:t>
            </a:r>
          </a:p>
          <a:p>
            <a:pPr marL="227965" indent="-227965"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Future Enhancement</a:t>
            </a:r>
          </a:p>
        </p:txBody>
      </p:sp>
    </p:spTree>
    <p:extLst>
      <p:ext uri="{BB962C8B-B14F-4D97-AF65-F5344CB8AC3E}">
        <p14:creationId xmlns:p14="http://schemas.microsoft.com/office/powerpoint/2010/main" val="156394608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32CB-65B5-F3B0-0CBA-23F5B56ABAA0}"/>
              </a:ext>
            </a:extLst>
          </p:cNvPr>
          <p:cNvSpPr>
            <a:spLocks noGrp="1"/>
          </p:cNvSpPr>
          <p:nvPr>
            <p:ph type="title"/>
          </p:nvPr>
        </p:nvSpPr>
        <p:spPr/>
        <p:txBody>
          <a:bodyPr/>
          <a:lstStyle/>
          <a:p>
            <a:r>
              <a:rPr lang="en-US"/>
              <a:t>Data analysis</a:t>
            </a:r>
          </a:p>
        </p:txBody>
      </p:sp>
      <p:graphicFrame>
        <p:nvGraphicFramePr>
          <p:cNvPr id="5" name="Content Placeholder 2">
            <a:extLst>
              <a:ext uri="{FF2B5EF4-FFF2-40B4-BE49-F238E27FC236}">
                <a16:creationId xmlns:a16="http://schemas.microsoft.com/office/drawing/2014/main" id="{B2A3B709-FA63-6810-C2A3-AAEB1C93B24B}"/>
              </a:ext>
            </a:extLst>
          </p:cNvPr>
          <p:cNvGraphicFramePr>
            <a:graphicFrameLocks noGrp="1"/>
          </p:cNvGraphicFramePr>
          <p:nvPr>
            <p:ph idx="1"/>
            <p:extLst>
              <p:ext uri="{D42A27DB-BD31-4B8C-83A1-F6EECF244321}">
                <p14:modId xmlns:p14="http://schemas.microsoft.com/office/powerpoint/2010/main" val="1044952415"/>
              </p:ext>
            </p:extLst>
          </p:nvPr>
        </p:nvGraphicFramePr>
        <p:xfrm>
          <a:off x="828040" y="137858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045788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8A56A-32FF-CADE-E30E-DCA03CAFB861}"/>
              </a:ext>
            </a:extLst>
          </p:cNvPr>
          <p:cNvSpPr>
            <a:spLocks noGrp="1"/>
          </p:cNvSpPr>
          <p:nvPr>
            <p:ph type="title"/>
          </p:nvPr>
        </p:nvSpPr>
        <p:spPr/>
        <p:txBody>
          <a:bodyPr/>
          <a:lstStyle/>
          <a:p>
            <a:r>
              <a:rPr lang="en-US"/>
              <a:t>Machine Learning model</a:t>
            </a:r>
          </a:p>
        </p:txBody>
      </p:sp>
      <p:graphicFrame>
        <p:nvGraphicFramePr>
          <p:cNvPr id="5" name="Content Placeholder 2">
            <a:extLst>
              <a:ext uri="{FF2B5EF4-FFF2-40B4-BE49-F238E27FC236}">
                <a16:creationId xmlns:a16="http://schemas.microsoft.com/office/drawing/2014/main" id="{4844682F-55BD-34B0-D1F9-93EA0256110E}"/>
              </a:ext>
            </a:extLst>
          </p:cNvPr>
          <p:cNvGraphicFramePr>
            <a:graphicFrameLocks noGrp="1"/>
          </p:cNvGraphicFramePr>
          <p:nvPr>
            <p:ph idx="1"/>
            <p:extLst>
              <p:ext uri="{D42A27DB-BD31-4B8C-83A1-F6EECF244321}">
                <p14:modId xmlns:p14="http://schemas.microsoft.com/office/powerpoint/2010/main" val="1733070020"/>
              </p:ext>
            </p:extLst>
          </p:nvPr>
        </p:nvGraphicFramePr>
        <p:xfrm>
          <a:off x="807720" y="14192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85367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354C-3FC7-CC92-1C4B-4BBCA772A619}"/>
              </a:ext>
            </a:extLst>
          </p:cNvPr>
          <p:cNvSpPr>
            <a:spLocks noGrp="1"/>
          </p:cNvSpPr>
          <p:nvPr>
            <p:ph type="title"/>
          </p:nvPr>
        </p:nvSpPr>
        <p:spPr/>
        <p:txBody>
          <a:bodyPr/>
          <a:lstStyle/>
          <a:p>
            <a:r>
              <a:rPr lang="en-US"/>
              <a:t>Deep Learning model</a:t>
            </a:r>
          </a:p>
        </p:txBody>
      </p:sp>
      <p:graphicFrame>
        <p:nvGraphicFramePr>
          <p:cNvPr id="5" name="Content Placeholder 2">
            <a:extLst>
              <a:ext uri="{FF2B5EF4-FFF2-40B4-BE49-F238E27FC236}">
                <a16:creationId xmlns:a16="http://schemas.microsoft.com/office/drawing/2014/main" id="{FEF0CB20-302C-248A-E9D7-0A0D28D9856F}"/>
              </a:ext>
            </a:extLst>
          </p:cNvPr>
          <p:cNvGraphicFramePr>
            <a:graphicFrameLocks noGrp="1"/>
          </p:cNvGraphicFramePr>
          <p:nvPr>
            <p:ph idx="1"/>
            <p:extLst>
              <p:ext uri="{D42A27DB-BD31-4B8C-83A1-F6EECF244321}">
                <p14:modId xmlns:p14="http://schemas.microsoft.com/office/powerpoint/2010/main" val="3315385598"/>
              </p:ext>
            </p:extLst>
          </p:nvPr>
        </p:nvGraphicFramePr>
        <p:xfrm>
          <a:off x="828040" y="1317050"/>
          <a:ext cx="10515600" cy="4595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273425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F156B-C7AF-8040-9DD4-4DA47E3CC87C}"/>
              </a:ext>
            </a:extLst>
          </p:cNvPr>
          <p:cNvSpPr>
            <a:spLocks noGrp="1"/>
          </p:cNvSpPr>
          <p:nvPr>
            <p:ph type="title"/>
          </p:nvPr>
        </p:nvSpPr>
        <p:spPr/>
        <p:txBody>
          <a:bodyPr/>
          <a:lstStyle/>
          <a:p>
            <a:r>
              <a:rPr lang="en-US"/>
              <a:t>Explainable AI</a:t>
            </a:r>
          </a:p>
        </p:txBody>
      </p:sp>
      <p:graphicFrame>
        <p:nvGraphicFramePr>
          <p:cNvPr id="5" name="Content Placeholder 2">
            <a:extLst>
              <a:ext uri="{FF2B5EF4-FFF2-40B4-BE49-F238E27FC236}">
                <a16:creationId xmlns:a16="http://schemas.microsoft.com/office/drawing/2014/main" id="{411EBC26-DB37-60DB-063A-D29B6BB8BC5F}"/>
              </a:ext>
            </a:extLst>
          </p:cNvPr>
          <p:cNvGraphicFramePr>
            <a:graphicFrameLocks noGrp="1"/>
          </p:cNvGraphicFramePr>
          <p:nvPr>
            <p:ph idx="1"/>
            <p:extLst>
              <p:ext uri="{D42A27DB-BD31-4B8C-83A1-F6EECF244321}">
                <p14:modId xmlns:p14="http://schemas.microsoft.com/office/powerpoint/2010/main" val="667303977"/>
              </p:ext>
            </p:extLst>
          </p:nvPr>
        </p:nvGraphicFramePr>
        <p:xfrm>
          <a:off x="828040" y="125666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930068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0823A-8E02-D266-710F-B90D55271C37}"/>
              </a:ext>
            </a:extLst>
          </p:cNvPr>
          <p:cNvSpPr>
            <a:spLocks noGrp="1"/>
          </p:cNvSpPr>
          <p:nvPr>
            <p:ph type="title"/>
          </p:nvPr>
        </p:nvSpPr>
        <p:spPr/>
        <p:txBody>
          <a:bodyPr/>
          <a:lstStyle/>
          <a:p>
            <a:r>
              <a:rPr lang="en-US" b="1" u="sng"/>
              <a:t>Types of Machine Learning</a:t>
            </a:r>
          </a:p>
        </p:txBody>
      </p:sp>
      <p:sp>
        <p:nvSpPr>
          <p:cNvPr id="3" name="Content Placeholder 2">
            <a:extLst>
              <a:ext uri="{FF2B5EF4-FFF2-40B4-BE49-F238E27FC236}">
                <a16:creationId xmlns:a16="http://schemas.microsoft.com/office/drawing/2014/main" id="{BDDE5BD7-34EE-8B15-146F-0EA85B59DAEF}"/>
              </a:ext>
            </a:extLst>
          </p:cNvPr>
          <p:cNvSpPr>
            <a:spLocks noGrp="1"/>
          </p:cNvSpPr>
          <p:nvPr>
            <p:ph idx="1"/>
          </p:nvPr>
        </p:nvSpPr>
        <p:spPr/>
        <p:txBody>
          <a:bodyPr vert="horz" lIns="91440" tIns="45720" rIns="91440" bIns="45720" rtlCol="0" anchor="t">
            <a:normAutofit lnSpcReduction="10000"/>
          </a:bodyPr>
          <a:lstStyle/>
          <a:p>
            <a:pPr marL="0" indent="0">
              <a:buNone/>
            </a:pPr>
            <a:r>
              <a:rPr lang="en-US" sz="1800" b="1"/>
              <a:t>  1.Supervised Learning:</a:t>
            </a:r>
            <a:endParaRPr lang="en-US" sz="1800"/>
          </a:p>
          <a:p>
            <a:pPr marL="685165" lvl="1" indent="-227965"/>
            <a:r>
              <a:rPr lang="en-US" sz="1800"/>
              <a:t>Convolutional Neural Networks (CNNs)</a:t>
            </a:r>
          </a:p>
          <a:p>
            <a:pPr marL="685165" lvl="1" indent="-227965"/>
            <a:r>
              <a:rPr lang="en-US" sz="1800"/>
              <a:t>Support Vector Machines (SVM)</a:t>
            </a:r>
          </a:p>
          <a:p>
            <a:pPr marL="685165" lvl="1" indent="-227965"/>
            <a:r>
              <a:rPr lang="en-US" sz="1800"/>
              <a:t>Decision Trees</a:t>
            </a:r>
            <a:endParaRPr lang="en-US"/>
          </a:p>
          <a:p>
            <a:pPr marL="685165" lvl="1" indent="-227965"/>
            <a:endParaRPr lang="en-US" sz="1800"/>
          </a:p>
          <a:p>
            <a:pPr marL="457200" lvl="1" indent="0">
              <a:buNone/>
            </a:pPr>
            <a:r>
              <a:rPr lang="en-US" sz="1800" b="1"/>
              <a:t>2.Unsupervised Learning:</a:t>
            </a:r>
            <a:endParaRPr lang="en-US"/>
          </a:p>
          <a:p>
            <a:pPr marL="970915" lvl="1" indent="-285750">
              <a:buFont typeface="Arial"/>
              <a:buChar char="•"/>
            </a:pPr>
            <a:r>
              <a:rPr lang="en-US" sz="1800"/>
              <a:t>K-means Clustering</a:t>
            </a:r>
            <a:endParaRPr lang="en-US"/>
          </a:p>
          <a:p>
            <a:pPr marL="970915" lvl="1" indent="-285750">
              <a:buFont typeface="Arial"/>
              <a:buChar char="•"/>
            </a:pPr>
            <a:r>
              <a:rPr lang="en-US" sz="1800"/>
              <a:t>Principal Component Analysis (PCA)</a:t>
            </a:r>
            <a:endParaRPr lang="en-US"/>
          </a:p>
          <a:p>
            <a:pPr marL="970915" lvl="1" indent="-285750">
              <a:buFont typeface="Arial"/>
              <a:buChar char="•"/>
            </a:pPr>
            <a:r>
              <a:rPr lang="en-US" sz="1800"/>
              <a:t>Autoencoders</a:t>
            </a:r>
            <a:endParaRPr lang="en-US"/>
          </a:p>
          <a:p>
            <a:pPr marL="970915" lvl="1" indent="-285750">
              <a:buFont typeface="Arial"/>
              <a:buChar char="•"/>
            </a:pPr>
            <a:endParaRPr lang="en-US" sz="1800"/>
          </a:p>
          <a:p>
            <a:pPr marL="685165" lvl="1" indent="-227965">
              <a:buNone/>
            </a:pPr>
            <a:r>
              <a:rPr lang="en-US" sz="1800" b="1"/>
              <a:t>3.Semi-Supervised Learning:</a:t>
            </a:r>
            <a:endParaRPr lang="en-US"/>
          </a:p>
          <a:p>
            <a:pPr marL="970915" lvl="1" indent="-285750">
              <a:buFont typeface="Arial"/>
              <a:buChar char="•"/>
            </a:pPr>
            <a:r>
              <a:rPr lang="en-US" sz="1800"/>
              <a:t>Semi-Supervised SVM</a:t>
            </a:r>
            <a:endParaRPr lang="en-US"/>
          </a:p>
          <a:p>
            <a:pPr marL="970915" lvl="1" indent="-285750">
              <a:buFont typeface="Arial"/>
              <a:buChar char="•"/>
            </a:pPr>
            <a:r>
              <a:rPr lang="en-US" sz="1800"/>
              <a:t>Graph-based Methods</a:t>
            </a:r>
            <a:endParaRPr lang="en-US"/>
          </a:p>
          <a:p>
            <a:pPr marL="970915" lvl="1" indent="-285750">
              <a:buFont typeface="Arial"/>
              <a:buChar char="•"/>
            </a:pPr>
            <a:r>
              <a:rPr lang="en-US" sz="1800"/>
              <a:t>Self-training Algorithms</a:t>
            </a:r>
            <a:endParaRPr lang="en-US"/>
          </a:p>
          <a:p>
            <a:pPr marL="457200" lvl="1" indent="0">
              <a:buNone/>
            </a:pPr>
            <a:endParaRPr lang="en-US" sz="1800"/>
          </a:p>
          <a:p>
            <a:pPr marL="227965" indent="-227965"/>
            <a:endParaRPr lang="en-US" sz="1800"/>
          </a:p>
        </p:txBody>
      </p:sp>
    </p:spTree>
    <p:extLst>
      <p:ext uri="{BB962C8B-B14F-4D97-AF65-F5344CB8AC3E}">
        <p14:creationId xmlns:p14="http://schemas.microsoft.com/office/powerpoint/2010/main" val="215716190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Computer Vision Algorithms for the project</a:t>
            </a:r>
            <a:endParaRPr lang="en-IN"/>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IN" b="1"/>
              <a:t>Convolutional Neural Networks (CNNs) (year:1989)</a:t>
            </a:r>
            <a:endParaRPr lang="en-IN"/>
          </a:p>
          <a:p>
            <a:pPr marL="227965" indent="-227965">
              <a:buFont typeface="Arial" pitchFamily="34" charset="0"/>
              <a:buChar char="•"/>
            </a:pPr>
            <a:r>
              <a:rPr lang="en-IN"/>
              <a:t>Strengths:</a:t>
            </a:r>
          </a:p>
          <a:p>
            <a:pPr marL="742950" lvl="1" indent="-285750">
              <a:buFont typeface="Arial" pitchFamily="34" charset="0"/>
              <a:buChar char="•"/>
            </a:pPr>
            <a:r>
              <a:rPr lang="en-IN"/>
              <a:t>High accuracy and automatic feature extraction.</a:t>
            </a:r>
          </a:p>
          <a:p>
            <a:pPr marL="742950" lvl="1" indent="-285750">
              <a:buFont typeface="Arial" pitchFamily="34" charset="0"/>
              <a:buChar char="•"/>
            </a:pPr>
            <a:r>
              <a:rPr lang="en-IN"/>
              <a:t>Effective for complex pattern recognition.</a:t>
            </a:r>
          </a:p>
          <a:p>
            <a:pPr marL="227965" indent="-227965">
              <a:buFont typeface="Arial" pitchFamily="34" charset="0"/>
              <a:buChar char="•"/>
            </a:pPr>
            <a:r>
              <a:rPr lang="en-IN"/>
              <a:t>Applications:</a:t>
            </a:r>
          </a:p>
          <a:p>
            <a:pPr marL="742950" lvl="1" indent="-285750">
              <a:buFont typeface="Arial" pitchFamily="34" charset="0"/>
              <a:buChar char="•"/>
            </a:pPr>
            <a:r>
              <a:rPr lang="en-IN"/>
              <a:t>Detects and classifies various paddy leaf diseases.</a:t>
            </a:r>
          </a:p>
          <a:p>
            <a:pPr marL="742950" lvl="1" indent="-285750">
              <a:buFont typeface="Arial" pitchFamily="34" charset="0"/>
              <a:buChar char="•"/>
            </a:pPr>
            <a:r>
              <a:rPr lang="en-IN"/>
              <a:t>Examples include VGG, ResNet, and Inception models.</a:t>
            </a:r>
          </a:p>
          <a:p>
            <a:pPr marL="227965" indent="-227965"/>
            <a:endParaRPr lang="en-IN"/>
          </a:p>
        </p:txBody>
      </p:sp>
    </p:spTree>
    <p:extLst>
      <p:ext uri="{BB962C8B-B14F-4D97-AF65-F5344CB8AC3E}">
        <p14:creationId xmlns:p14="http://schemas.microsoft.com/office/powerpoint/2010/main" val="361167555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7A6884-8F1E-36E1-AD72-CD6C7364411E}"/>
              </a:ext>
            </a:extLst>
          </p:cNvPr>
          <p:cNvSpPr txBox="1"/>
          <p:nvPr/>
        </p:nvSpPr>
        <p:spPr>
          <a:xfrm>
            <a:off x="354435" y="379337"/>
            <a:ext cx="9016068" cy="2554545"/>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t>U-Net (year: 2015)</a:t>
            </a:r>
          </a:p>
          <a:p>
            <a:pPr>
              <a:buFont typeface="Arial" pitchFamily="34" charset="0"/>
              <a:buChar char="•"/>
            </a:pPr>
            <a:r>
              <a:rPr lang="en-US" sz="2800"/>
              <a:t>Strengths:</a:t>
            </a:r>
          </a:p>
          <a:p>
            <a:pPr marL="742950" lvl="1" indent="-285750">
              <a:buFont typeface="Arial" pitchFamily="34" charset="0"/>
              <a:buChar char="•"/>
            </a:pPr>
            <a:r>
              <a:rPr lang="en-US" sz="2400"/>
              <a:t>Excellent for image segmentation tasks</a:t>
            </a:r>
            <a:r>
              <a:rPr lang="en-US" sz="2800"/>
              <a:t>.</a:t>
            </a:r>
          </a:p>
          <a:p>
            <a:pPr marL="742950" lvl="1" indent="-285750">
              <a:buFont typeface="Arial" pitchFamily="34" charset="0"/>
              <a:buChar char="•"/>
            </a:pPr>
            <a:r>
              <a:rPr lang="en-US" sz="2400"/>
              <a:t>Captures fine details and spatial context in images.</a:t>
            </a:r>
          </a:p>
          <a:p>
            <a:pPr>
              <a:buFont typeface="Arial" pitchFamily="34" charset="0"/>
              <a:buChar char="•"/>
            </a:pPr>
            <a:r>
              <a:rPr lang="en-US" sz="2800"/>
              <a:t>Applications:</a:t>
            </a:r>
          </a:p>
          <a:p>
            <a:pPr marL="742950" lvl="1" indent="-285750">
              <a:buFont typeface="Arial" pitchFamily="34" charset="0"/>
              <a:buChar char="•"/>
            </a:pPr>
            <a:r>
              <a:rPr lang="en-US" sz="2400"/>
              <a:t>Precise segmentation of diseased regions on paddy leaves.</a:t>
            </a:r>
          </a:p>
        </p:txBody>
      </p:sp>
      <p:sp>
        <p:nvSpPr>
          <p:cNvPr id="5" name="TextBox 4">
            <a:extLst>
              <a:ext uri="{FF2B5EF4-FFF2-40B4-BE49-F238E27FC236}">
                <a16:creationId xmlns:a16="http://schemas.microsoft.com/office/drawing/2014/main" id="{35858652-1E8E-FDA3-F364-02B8DF3DA486}"/>
              </a:ext>
            </a:extLst>
          </p:cNvPr>
          <p:cNvSpPr txBox="1"/>
          <p:nvPr/>
        </p:nvSpPr>
        <p:spPr>
          <a:xfrm>
            <a:off x="354435" y="3136427"/>
            <a:ext cx="9016067" cy="249299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a:t>Fully Convolutional Networks (FCNs) (year: 2014)</a:t>
            </a:r>
          </a:p>
          <a:p>
            <a:pPr>
              <a:buFont typeface="Arial" pitchFamily="34" charset="0"/>
              <a:buChar char="•"/>
            </a:pPr>
            <a:r>
              <a:rPr lang="en-US" sz="2800"/>
              <a:t>Strengths:</a:t>
            </a:r>
          </a:p>
          <a:p>
            <a:pPr marL="742950" lvl="1" indent="-285750">
              <a:buFont typeface="Arial" pitchFamily="34" charset="0"/>
              <a:buChar char="•"/>
            </a:pPr>
            <a:r>
              <a:rPr lang="en-US" sz="2400"/>
              <a:t>Converts traditional CNNs into segmentation models.</a:t>
            </a:r>
          </a:p>
          <a:p>
            <a:pPr marL="742950" lvl="1" indent="-285750">
              <a:buFont typeface="Arial" pitchFamily="34" charset="0"/>
              <a:buChar char="•"/>
            </a:pPr>
            <a:r>
              <a:rPr lang="en-US" sz="2400"/>
              <a:t>Allows for pixel-wise classification and segmentation.</a:t>
            </a:r>
          </a:p>
          <a:p>
            <a:pPr>
              <a:buFont typeface="Arial" pitchFamily="34" charset="0"/>
              <a:buChar char="•"/>
            </a:pPr>
            <a:r>
              <a:rPr lang="en-US" sz="2800"/>
              <a:t>Applications:</a:t>
            </a:r>
          </a:p>
          <a:p>
            <a:pPr marL="742950" lvl="1" indent="-285750">
              <a:buFont typeface="Arial" pitchFamily="34" charset="0"/>
              <a:buChar char="•"/>
            </a:pPr>
            <a:r>
              <a:rPr lang="en-US" sz="2400"/>
              <a:t>Segments diseased areas on paddy leaves.</a:t>
            </a:r>
          </a:p>
        </p:txBody>
      </p:sp>
    </p:spTree>
    <p:extLst>
      <p:ext uri="{BB962C8B-B14F-4D97-AF65-F5344CB8AC3E}">
        <p14:creationId xmlns:p14="http://schemas.microsoft.com/office/powerpoint/2010/main" val="26001027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C32EE-E814-B184-5555-891126D09D80}"/>
              </a:ext>
            </a:extLst>
          </p:cNvPr>
          <p:cNvSpPr>
            <a:spLocks noGrp="1"/>
          </p:cNvSpPr>
          <p:nvPr>
            <p:ph type="title"/>
          </p:nvPr>
        </p:nvSpPr>
        <p:spPr>
          <a:xfrm>
            <a:off x="838200" y="365128"/>
            <a:ext cx="10515600" cy="630916"/>
          </a:xfrm>
        </p:spPr>
        <p:txBody>
          <a:bodyPr>
            <a:normAutofit/>
          </a:bodyPr>
          <a:lstStyle/>
          <a:p>
            <a:r>
              <a:rPr lang="en-US" sz="3600" b="1">
                <a:solidFill>
                  <a:srgbClr val="CC0066"/>
                </a:solidFill>
                <a:latin typeface="Times New Roman" panose="02020603050405020304" pitchFamily="18" charset="0"/>
                <a:cs typeface="Times New Roman" panose="02020603050405020304" pitchFamily="18" charset="0"/>
              </a:rPr>
              <a:t>Architecture Diagram</a:t>
            </a:r>
          </a:p>
        </p:txBody>
      </p:sp>
      <p:sp>
        <p:nvSpPr>
          <p:cNvPr id="3" name="Content Placeholder 2">
            <a:extLst>
              <a:ext uri="{FF2B5EF4-FFF2-40B4-BE49-F238E27FC236}">
                <a16:creationId xmlns:a16="http://schemas.microsoft.com/office/drawing/2014/main" id="{91BEA18B-914C-9565-479E-D3775A23B9B3}"/>
              </a:ext>
            </a:extLst>
          </p:cNvPr>
          <p:cNvSpPr>
            <a:spLocks noGrp="1"/>
          </p:cNvSpPr>
          <p:nvPr>
            <p:ph idx="1"/>
          </p:nvPr>
        </p:nvSpPr>
        <p:spPr>
          <a:xfrm>
            <a:off x="838200" y="1039586"/>
            <a:ext cx="10515600" cy="5453286"/>
          </a:xfrm>
        </p:spPr>
        <p:txBody>
          <a:bodyPr>
            <a:normAutofit/>
          </a:bodyPr>
          <a:lstStyle/>
          <a:p>
            <a:r>
              <a:rPr lang="en-US" sz="2400">
                <a:latin typeface="Times New Roman" panose="02020603050405020304" pitchFamily="18" charset="0"/>
                <a:cs typeface="Times New Roman" panose="02020603050405020304" pitchFamily="18" charset="0"/>
              </a:rPr>
              <a:t>For example see below: </a:t>
            </a: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Generate the architecture diagram: Check this link for the same - </a:t>
            </a:r>
            <a:r>
              <a:rPr lang="en-US" sz="2400">
                <a:latin typeface="Times New Roman" panose="02020603050405020304" pitchFamily="18" charset="0"/>
                <a:cs typeface="Times New Roman" panose="02020603050405020304" pitchFamily="18" charset="0"/>
                <a:hlinkClick r:id="rId2"/>
              </a:rPr>
              <a:t>How to Visualize Neural Network Architectures in Python | by Angel Das | Towards Data Science</a:t>
            </a:r>
            <a:r>
              <a:rPr lang="en-US" sz="2400">
                <a:latin typeface="Times New Roman" panose="02020603050405020304" pitchFamily="18" charset="0"/>
                <a:cs typeface="Times New Roman" panose="02020603050405020304" pitchFamily="18" charset="0"/>
              </a:rPr>
              <a:t> </a:t>
            </a:r>
          </a:p>
          <a:p>
            <a:endParaRPr lang="en-US" sz="2400">
              <a:latin typeface="Times New Roman" panose="02020603050405020304" pitchFamily="18" charset="0"/>
              <a:cs typeface="Times New Roman" panose="02020603050405020304" pitchFamily="18" charset="0"/>
            </a:endParaRPr>
          </a:p>
        </p:txBody>
      </p:sp>
      <p:pic>
        <p:nvPicPr>
          <p:cNvPr id="1026" name="Picture 2" descr="Schematic illustration of the AlexNet architecture. | Download ...">
            <a:extLst>
              <a:ext uri="{FF2B5EF4-FFF2-40B4-BE49-F238E27FC236}">
                <a16:creationId xmlns:a16="http://schemas.microsoft.com/office/drawing/2014/main" id="{D2206B06-248E-11C1-73E7-25E0CA321F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96318" y="2007735"/>
            <a:ext cx="5746296" cy="2816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8146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DD7D-A714-C08A-2E62-033001B7C98E}"/>
              </a:ext>
            </a:extLst>
          </p:cNvPr>
          <p:cNvSpPr>
            <a:spLocks noGrp="1"/>
          </p:cNvSpPr>
          <p:nvPr>
            <p:ph type="title"/>
          </p:nvPr>
        </p:nvSpPr>
        <p:spPr>
          <a:xfrm>
            <a:off x="838200" y="365128"/>
            <a:ext cx="10515600" cy="592816"/>
          </a:xfrm>
        </p:spPr>
        <p:txBody>
          <a:bodyPr>
            <a:normAutofit/>
          </a:bodyPr>
          <a:lstStyle/>
          <a:p>
            <a:r>
              <a:rPr lang="en-US" sz="3600" b="1">
                <a:solidFill>
                  <a:srgbClr val="CC0066"/>
                </a:solidFill>
                <a:latin typeface="Times New Roman" panose="02020603050405020304" pitchFamily="18" charset="0"/>
                <a:cs typeface="Times New Roman" panose="02020603050405020304" pitchFamily="18" charset="0"/>
              </a:rPr>
              <a:t>Algorithm Procedure</a:t>
            </a:r>
          </a:p>
        </p:txBody>
      </p:sp>
      <p:sp>
        <p:nvSpPr>
          <p:cNvPr id="3" name="Content Placeholder 2">
            <a:extLst>
              <a:ext uri="{FF2B5EF4-FFF2-40B4-BE49-F238E27FC236}">
                <a16:creationId xmlns:a16="http://schemas.microsoft.com/office/drawing/2014/main" id="{EB3E98F3-BA54-3C3B-703F-B9BD01287562}"/>
              </a:ext>
            </a:extLst>
          </p:cNvPr>
          <p:cNvSpPr>
            <a:spLocks noGrp="1"/>
          </p:cNvSpPr>
          <p:nvPr>
            <p:ph idx="1"/>
          </p:nvPr>
        </p:nvSpPr>
        <p:spPr>
          <a:xfrm>
            <a:off x="745672" y="1406525"/>
            <a:ext cx="10515600" cy="4351338"/>
          </a:xfrm>
        </p:spPr>
        <p:txBody>
          <a:bodyPr/>
          <a:lstStyle/>
          <a:p>
            <a:r>
              <a:rPr lang="en-US">
                <a:latin typeface="Times New Roman" panose="02020603050405020304" pitchFamily="18" charset="0"/>
                <a:cs typeface="Times New Roman" panose="02020603050405020304" pitchFamily="18" charset="0"/>
              </a:rPr>
              <a:t>Explain h</a:t>
            </a:r>
            <a:r>
              <a:rPr lang="en-US" i="0">
                <a:effectLst/>
                <a:latin typeface="Times New Roman" panose="02020603050405020304" pitchFamily="18" charset="0"/>
                <a:cs typeface="Times New Roman" panose="02020603050405020304" pitchFamily="18" charset="0"/>
              </a:rPr>
              <a:t>ow the deep learning architecture works ?</a:t>
            </a:r>
          </a:p>
          <a:p>
            <a:r>
              <a:rPr lang="en-US">
                <a:latin typeface="Times New Roman" panose="02020603050405020304" pitchFamily="18" charset="0"/>
                <a:cs typeface="Times New Roman" panose="02020603050405020304" pitchFamily="18" charset="0"/>
              </a:rPr>
              <a:t>Explain the architecture in detail: Explanation must have step by step calculations for a given input (can be shown in diagram representation along with explanation)</a:t>
            </a:r>
          </a:p>
        </p:txBody>
      </p:sp>
    </p:spTree>
    <p:extLst>
      <p:ext uri="{BB962C8B-B14F-4D97-AF65-F5344CB8AC3E}">
        <p14:creationId xmlns:p14="http://schemas.microsoft.com/office/powerpoint/2010/main" val="327530876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1">
            <a:extLst>
              <a:ext uri="{FF2B5EF4-FFF2-40B4-BE49-F238E27FC236}">
                <a16:creationId xmlns:a16="http://schemas.microsoft.com/office/drawing/2014/main" id="{9546986C-A679-1612-DB70-83453C7DC916}"/>
              </a:ext>
            </a:extLst>
          </p:cNvPr>
          <p:cNvSpPr>
            <a:spLocks noGrp="1" noChangeArrowheads="1"/>
          </p:cNvSpPr>
          <p:nvPr>
            <p:ph type="sldNum" sz="quarter" idx="10"/>
          </p:nvPr>
        </p:nvSpPr>
        <p:spPr>
          <a:xfrm>
            <a:off x="9601200" y="38100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251EB898-072A-4E0F-A52B-BF6B4BFB4176}" type="slidenum">
              <a:rPr lang="en-US" altLang="en-US" sz="1400">
                <a:latin typeface="Arial" pitchFamily="34" charset="0"/>
              </a:rPr>
              <a:pPr>
                <a:spcBef>
                  <a:spcPct val="0"/>
                </a:spcBef>
                <a:buFontTx/>
                <a:buNone/>
              </a:pPr>
              <a:t>29</a:t>
            </a:fld>
            <a:endParaRPr lang="en-US" altLang="en-US" sz="1400">
              <a:latin typeface="Arial" pitchFamily="34" charset="0"/>
            </a:endParaRPr>
          </a:p>
        </p:txBody>
      </p:sp>
      <p:pic>
        <p:nvPicPr>
          <p:cNvPr id="23555" name="Picture 3">
            <a:extLst>
              <a:ext uri="{FF2B5EF4-FFF2-40B4-BE49-F238E27FC236}">
                <a16:creationId xmlns:a16="http://schemas.microsoft.com/office/drawing/2014/main" id="{D5F6A411-02DC-B86F-9213-ACD774FC6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2280"/>
          <a:stretch>
            <a:fillRect/>
          </a:stretch>
        </p:blipFill>
        <p:spPr bwMode="auto">
          <a:xfrm>
            <a:off x="609600" y="1384300"/>
            <a:ext cx="3810000"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3E7D40E-6265-0F83-A953-28EE65A016B2}"/>
              </a:ext>
            </a:extLst>
          </p:cNvPr>
          <p:cNvSpPr txBox="1"/>
          <p:nvPr/>
        </p:nvSpPr>
        <p:spPr>
          <a:xfrm>
            <a:off x="609600" y="4419600"/>
            <a:ext cx="4818063" cy="1754188"/>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800">
                <a:latin typeface="+mj-lt"/>
              </a:rPr>
              <a:t>Optimizer – Adam</a:t>
            </a:r>
          </a:p>
          <a:p>
            <a:pPr>
              <a:defRPr/>
            </a:pPr>
            <a:r>
              <a:rPr lang="en-IN" sz="1800">
                <a:latin typeface="+mj-lt"/>
              </a:rPr>
              <a:t>Activation – Soft max</a:t>
            </a:r>
          </a:p>
          <a:p>
            <a:pPr>
              <a:defRPr/>
            </a:pPr>
            <a:r>
              <a:rPr lang="en-IN" sz="1800">
                <a:latin typeface="+mj-lt"/>
              </a:rPr>
              <a:t>Loss Function – Categorical cross entropy</a:t>
            </a:r>
          </a:p>
          <a:p>
            <a:pPr>
              <a:defRPr/>
            </a:pPr>
            <a:r>
              <a:rPr lang="en-IN" sz="1800">
                <a:latin typeface="+mj-lt"/>
              </a:rPr>
              <a:t>Epochs – 100</a:t>
            </a:r>
          </a:p>
          <a:p>
            <a:pPr>
              <a:defRPr/>
            </a:pPr>
            <a:r>
              <a:rPr lang="en-IN" sz="1800">
                <a:latin typeface="+mj-lt"/>
              </a:rPr>
              <a:t>Regularization – Drop out</a:t>
            </a:r>
          </a:p>
          <a:p>
            <a:pPr>
              <a:defRPr/>
            </a:pPr>
            <a:endParaRPr lang="en-IN" sz="1800">
              <a:latin typeface="+mj-lt"/>
            </a:endParaRPr>
          </a:p>
        </p:txBody>
      </p:sp>
      <p:sp>
        <p:nvSpPr>
          <p:cNvPr id="7" name="TextBox 6">
            <a:extLst>
              <a:ext uri="{FF2B5EF4-FFF2-40B4-BE49-F238E27FC236}">
                <a16:creationId xmlns:a16="http://schemas.microsoft.com/office/drawing/2014/main" id="{B3E15294-0CB5-3215-CBC8-93B409E5616A}"/>
              </a:ext>
            </a:extLst>
          </p:cNvPr>
          <p:cNvSpPr txBox="1"/>
          <p:nvPr/>
        </p:nvSpPr>
        <p:spPr>
          <a:xfrm>
            <a:off x="2195513" y="1014413"/>
            <a:ext cx="4818062" cy="369887"/>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800">
                <a:latin typeface="+mj-lt"/>
              </a:rPr>
              <a:t>Model</a:t>
            </a:r>
          </a:p>
        </p:txBody>
      </p:sp>
      <p:graphicFrame>
        <p:nvGraphicFramePr>
          <p:cNvPr id="8" name="Table 7">
            <a:extLst>
              <a:ext uri="{FF2B5EF4-FFF2-40B4-BE49-F238E27FC236}">
                <a16:creationId xmlns:a16="http://schemas.microsoft.com/office/drawing/2014/main" id="{149ECFF1-23D6-0510-8427-CDD7FB4E5331}"/>
              </a:ext>
            </a:extLst>
          </p:cNvPr>
          <p:cNvGraphicFramePr>
            <a:graphicFrameLocks noGrp="1"/>
          </p:cNvGraphicFramePr>
          <p:nvPr/>
        </p:nvGraphicFramePr>
        <p:xfrm>
          <a:off x="4953000" y="1414463"/>
          <a:ext cx="6445250" cy="2159001"/>
        </p:xfrm>
        <a:graphic>
          <a:graphicData uri="http://schemas.openxmlformats.org/drawingml/2006/table">
            <a:tbl>
              <a:tblPr firstRow="1" bandRow="1">
                <a:tableStyleId>{C4B1156A-380E-4F78-BDF5-A606A8083BF9}</a:tableStyleId>
              </a:tblPr>
              <a:tblGrid>
                <a:gridCol w="651233">
                  <a:extLst>
                    <a:ext uri="{9D8B030D-6E8A-4147-A177-3AD203B41FA5}">
                      <a16:colId xmlns:a16="http://schemas.microsoft.com/office/drawing/2014/main" val="20000"/>
                    </a:ext>
                  </a:extLst>
                </a:gridCol>
                <a:gridCol w="882533">
                  <a:extLst>
                    <a:ext uri="{9D8B030D-6E8A-4147-A177-3AD203B41FA5}">
                      <a16:colId xmlns:a16="http://schemas.microsoft.com/office/drawing/2014/main" val="20001"/>
                    </a:ext>
                  </a:extLst>
                </a:gridCol>
                <a:gridCol w="1036017">
                  <a:extLst>
                    <a:ext uri="{9D8B030D-6E8A-4147-A177-3AD203B41FA5}">
                      <a16:colId xmlns:a16="http://schemas.microsoft.com/office/drawing/2014/main" val="20002"/>
                    </a:ext>
                  </a:extLst>
                </a:gridCol>
                <a:gridCol w="959274">
                  <a:extLst>
                    <a:ext uri="{9D8B030D-6E8A-4147-A177-3AD203B41FA5}">
                      <a16:colId xmlns:a16="http://schemas.microsoft.com/office/drawing/2014/main" val="20003"/>
                    </a:ext>
                  </a:extLst>
                </a:gridCol>
                <a:gridCol w="1043268">
                  <a:extLst>
                    <a:ext uri="{9D8B030D-6E8A-4147-A177-3AD203B41FA5}">
                      <a16:colId xmlns:a16="http://schemas.microsoft.com/office/drawing/2014/main" val="20004"/>
                    </a:ext>
                  </a:extLst>
                </a:gridCol>
                <a:gridCol w="990671">
                  <a:extLst>
                    <a:ext uri="{9D8B030D-6E8A-4147-A177-3AD203B41FA5}">
                      <a16:colId xmlns:a16="http://schemas.microsoft.com/office/drawing/2014/main" val="20005"/>
                    </a:ext>
                  </a:extLst>
                </a:gridCol>
                <a:gridCol w="882254">
                  <a:extLst>
                    <a:ext uri="{9D8B030D-6E8A-4147-A177-3AD203B41FA5}">
                      <a16:colId xmlns:a16="http://schemas.microsoft.com/office/drawing/2014/main" val="20006"/>
                    </a:ext>
                  </a:extLst>
                </a:gridCol>
              </a:tblGrid>
              <a:tr h="634051">
                <a:tc>
                  <a:txBody>
                    <a:bodyPr/>
                    <a:lstStyle/>
                    <a:p>
                      <a:pPr algn="ctr"/>
                      <a:r>
                        <a:rPr lang="en-IN" sz="1400" err="1"/>
                        <a:t>S.No</a:t>
                      </a:r>
                      <a:endParaRPr lang="en-IN" sz="1400"/>
                    </a:p>
                  </a:txBody>
                  <a:tcPr marL="91447" marR="91447" marT="45748" marB="45748"/>
                </a:tc>
                <a:tc>
                  <a:txBody>
                    <a:bodyPr/>
                    <a:lstStyle/>
                    <a:p>
                      <a:pPr algn="ctr"/>
                      <a:r>
                        <a:rPr lang="en-IN" sz="1400"/>
                        <a:t>Epochs</a:t>
                      </a:r>
                    </a:p>
                  </a:txBody>
                  <a:tcPr marL="91447" marR="91447" marT="45748" marB="45748"/>
                </a:tc>
                <a:tc>
                  <a:txBody>
                    <a:bodyPr/>
                    <a:lstStyle/>
                    <a:p>
                      <a:pPr algn="ctr"/>
                      <a:r>
                        <a:rPr lang="en-IN" sz="1400"/>
                        <a:t>Training Accuracy</a:t>
                      </a:r>
                    </a:p>
                  </a:txBody>
                  <a:tcPr marL="91447" marR="91447" marT="45748" marB="45748"/>
                </a:tc>
                <a:tc>
                  <a:txBody>
                    <a:bodyPr/>
                    <a:lstStyle/>
                    <a:p>
                      <a:pPr algn="ctr"/>
                      <a:r>
                        <a:rPr lang="en-IN" sz="1400"/>
                        <a:t>Training Loss</a:t>
                      </a:r>
                    </a:p>
                  </a:txBody>
                  <a:tcPr marL="91447" marR="91447" marT="45748" marB="45748"/>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1400"/>
                        <a:t>Validation</a:t>
                      </a:r>
                    </a:p>
                    <a:p>
                      <a:pPr marL="0" marR="0" lvl="0" indent="0" algn="ctr" defTabSz="914400" rtl="0" eaLnBrk="1" fontAlgn="auto" latinLnBrk="0" hangingPunct="1">
                        <a:lnSpc>
                          <a:spcPct val="100000"/>
                        </a:lnSpc>
                        <a:spcBef>
                          <a:spcPct val="0"/>
                        </a:spcBef>
                        <a:spcAft>
                          <a:spcPct val="0"/>
                        </a:spcAft>
                        <a:buClrTx/>
                        <a:buSzTx/>
                        <a:buFontTx/>
                        <a:buNone/>
                        <a:defRPr/>
                      </a:pPr>
                      <a:r>
                        <a:rPr lang="en-IN" sz="1400"/>
                        <a:t>Accuracy</a:t>
                      </a:r>
                    </a:p>
                  </a:txBody>
                  <a:tcPr marL="91447" marR="91447" marT="45748" marB="45748"/>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1400"/>
                        <a:t>Validation Loss</a:t>
                      </a:r>
                    </a:p>
                  </a:txBody>
                  <a:tcPr marL="91447" marR="91447" marT="45748" marB="45748"/>
                </a:tc>
                <a:tc>
                  <a:txBody>
                    <a:bodyPr/>
                    <a:lstStyle/>
                    <a:p>
                      <a:pPr marL="0" marR="0" lvl="0" indent="0" algn="ctr" defTabSz="914400" rtl="0" eaLnBrk="1" fontAlgn="auto" latinLnBrk="0" hangingPunct="1">
                        <a:lnSpc>
                          <a:spcPct val="100000"/>
                        </a:lnSpc>
                        <a:spcBef>
                          <a:spcPct val="0"/>
                        </a:spcBef>
                        <a:spcAft>
                          <a:spcPct val="0"/>
                        </a:spcAft>
                        <a:buClrTx/>
                        <a:buSzTx/>
                        <a:buFontTx/>
                        <a:buNone/>
                        <a:defRPr/>
                      </a:pPr>
                      <a:r>
                        <a:rPr lang="en-IN" sz="1400"/>
                        <a:t>AUC</a:t>
                      </a:r>
                    </a:p>
                  </a:txBody>
                  <a:tcPr marL="91447" marR="91447" marT="45748" marB="45748"/>
                </a:tc>
                <a:extLst>
                  <a:ext uri="{0D108BD9-81ED-4DB2-BD59-A6C34878D82A}">
                    <a16:rowId xmlns:a16="http://schemas.microsoft.com/office/drawing/2014/main" val="10000"/>
                  </a:ext>
                </a:extLst>
              </a:tr>
              <a:tr h="304990">
                <a:tc>
                  <a:txBody>
                    <a:bodyPr/>
                    <a:lstStyle/>
                    <a:p>
                      <a:pPr algn="ctr"/>
                      <a:r>
                        <a:rPr lang="en-IN" sz="1400"/>
                        <a:t>1</a:t>
                      </a:r>
                    </a:p>
                  </a:txBody>
                  <a:tcPr marL="91447" marR="91447" marT="45748" marB="45748"/>
                </a:tc>
                <a:tc>
                  <a:txBody>
                    <a:bodyPr/>
                    <a:lstStyle/>
                    <a:p>
                      <a:pPr algn="ctr"/>
                      <a:r>
                        <a:rPr lang="en-IN" sz="1400"/>
                        <a:t>1-20</a:t>
                      </a:r>
                    </a:p>
                  </a:txBody>
                  <a:tcPr marL="91447" marR="91447" marT="45748" marB="45748"/>
                </a:tc>
                <a:tc>
                  <a:txBody>
                    <a:bodyPr/>
                    <a:lstStyle/>
                    <a:p>
                      <a:pPr algn="ctr"/>
                      <a:r>
                        <a:rPr lang="en-IN" sz="1400"/>
                        <a:t>0.58</a:t>
                      </a:r>
                    </a:p>
                  </a:txBody>
                  <a:tcPr marL="91447" marR="91447" marT="45748" marB="45748"/>
                </a:tc>
                <a:tc>
                  <a:txBody>
                    <a:bodyPr/>
                    <a:lstStyle/>
                    <a:p>
                      <a:pPr algn="ctr"/>
                      <a:r>
                        <a:rPr lang="en-IN" sz="1400"/>
                        <a:t>1.11</a:t>
                      </a:r>
                    </a:p>
                  </a:txBody>
                  <a:tcPr marL="91447" marR="91447" marT="45748" marB="45748"/>
                </a:tc>
                <a:tc>
                  <a:txBody>
                    <a:bodyPr/>
                    <a:lstStyle/>
                    <a:p>
                      <a:pPr algn="ctr"/>
                      <a:r>
                        <a:rPr lang="en-IN" sz="1400"/>
                        <a:t>0.47</a:t>
                      </a:r>
                    </a:p>
                  </a:txBody>
                  <a:tcPr marL="91447" marR="91447" marT="45748" marB="45748"/>
                </a:tc>
                <a:tc>
                  <a:txBody>
                    <a:bodyPr/>
                    <a:lstStyle/>
                    <a:p>
                      <a:pPr algn="ctr"/>
                      <a:r>
                        <a:rPr lang="en-IN" sz="1400"/>
                        <a:t>1.01</a:t>
                      </a:r>
                    </a:p>
                  </a:txBody>
                  <a:tcPr marL="91447" marR="91447" marT="45748" marB="45748"/>
                </a:tc>
                <a:tc>
                  <a:txBody>
                    <a:bodyPr/>
                    <a:lstStyle/>
                    <a:p>
                      <a:pPr algn="ctr"/>
                      <a:r>
                        <a:rPr lang="en-IN" sz="1400"/>
                        <a:t>0.87</a:t>
                      </a:r>
                    </a:p>
                  </a:txBody>
                  <a:tcPr marL="91447" marR="91447" marT="45748" marB="45748"/>
                </a:tc>
                <a:extLst>
                  <a:ext uri="{0D108BD9-81ED-4DB2-BD59-A6C34878D82A}">
                    <a16:rowId xmlns:a16="http://schemas.microsoft.com/office/drawing/2014/main" val="10001"/>
                  </a:ext>
                </a:extLst>
              </a:tr>
              <a:tr h="304990">
                <a:tc>
                  <a:txBody>
                    <a:bodyPr/>
                    <a:lstStyle/>
                    <a:p>
                      <a:pPr algn="ctr"/>
                      <a:r>
                        <a:rPr lang="en-IN" sz="1400"/>
                        <a:t>2</a:t>
                      </a:r>
                    </a:p>
                  </a:txBody>
                  <a:tcPr marL="91447" marR="91447" marT="45748" marB="45748"/>
                </a:tc>
                <a:tc>
                  <a:txBody>
                    <a:bodyPr/>
                    <a:lstStyle/>
                    <a:p>
                      <a:pPr algn="ctr"/>
                      <a:r>
                        <a:rPr lang="en-IN" sz="1400"/>
                        <a:t>20-40</a:t>
                      </a:r>
                    </a:p>
                  </a:txBody>
                  <a:tcPr marL="91447" marR="91447" marT="45748" marB="45748"/>
                </a:tc>
                <a:tc>
                  <a:txBody>
                    <a:bodyPr/>
                    <a:lstStyle/>
                    <a:p>
                      <a:pPr algn="ctr"/>
                      <a:r>
                        <a:rPr lang="en-IN" sz="1400"/>
                        <a:t>0.60</a:t>
                      </a:r>
                    </a:p>
                  </a:txBody>
                  <a:tcPr marL="91447" marR="91447" marT="45748" marB="45748"/>
                </a:tc>
                <a:tc>
                  <a:txBody>
                    <a:bodyPr/>
                    <a:lstStyle/>
                    <a:p>
                      <a:pPr algn="ctr"/>
                      <a:r>
                        <a:rPr lang="en-IN" sz="1400"/>
                        <a:t>0.96</a:t>
                      </a:r>
                    </a:p>
                  </a:txBody>
                  <a:tcPr marL="91447" marR="91447" marT="45748" marB="45748"/>
                </a:tc>
                <a:tc>
                  <a:txBody>
                    <a:bodyPr/>
                    <a:lstStyle/>
                    <a:p>
                      <a:pPr algn="ctr"/>
                      <a:r>
                        <a:rPr lang="en-IN" sz="1400"/>
                        <a:t>0.51</a:t>
                      </a:r>
                    </a:p>
                  </a:txBody>
                  <a:tcPr marL="91447" marR="91447" marT="45748" marB="45748"/>
                </a:tc>
                <a:tc>
                  <a:txBody>
                    <a:bodyPr/>
                    <a:lstStyle/>
                    <a:p>
                      <a:pPr algn="ctr"/>
                      <a:r>
                        <a:rPr lang="en-IN" sz="1400"/>
                        <a:t>0.90</a:t>
                      </a:r>
                    </a:p>
                  </a:txBody>
                  <a:tcPr marL="91447" marR="91447" marT="45748" marB="45748"/>
                </a:tc>
                <a:tc>
                  <a:txBody>
                    <a:bodyPr/>
                    <a:lstStyle/>
                    <a:p>
                      <a:pPr algn="ctr"/>
                      <a:r>
                        <a:rPr lang="en-IN" sz="1400"/>
                        <a:t>0.89</a:t>
                      </a:r>
                    </a:p>
                  </a:txBody>
                  <a:tcPr marL="91447" marR="91447" marT="45748" marB="45748"/>
                </a:tc>
                <a:extLst>
                  <a:ext uri="{0D108BD9-81ED-4DB2-BD59-A6C34878D82A}">
                    <a16:rowId xmlns:a16="http://schemas.microsoft.com/office/drawing/2014/main" val="10002"/>
                  </a:ext>
                </a:extLst>
              </a:tr>
              <a:tr h="304990">
                <a:tc>
                  <a:txBody>
                    <a:bodyPr/>
                    <a:lstStyle/>
                    <a:p>
                      <a:pPr algn="ctr"/>
                      <a:r>
                        <a:rPr lang="en-IN" sz="1400"/>
                        <a:t>3</a:t>
                      </a:r>
                    </a:p>
                  </a:txBody>
                  <a:tcPr marL="91447" marR="91447" marT="45748" marB="45748"/>
                </a:tc>
                <a:tc>
                  <a:txBody>
                    <a:bodyPr/>
                    <a:lstStyle/>
                    <a:p>
                      <a:pPr algn="ctr"/>
                      <a:r>
                        <a:rPr lang="en-IN" sz="1400"/>
                        <a:t>40-60</a:t>
                      </a:r>
                    </a:p>
                  </a:txBody>
                  <a:tcPr marL="91447" marR="91447" marT="45748" marB="45748"/>
                </a:tc>
                <a:tc>
                  <a:txBody>
                    <a:bodyPr/>
                    <a:lstStyle/>
                    <a:p>
                      <a:pPr algn="ctr"/>
                      <a:r>
                        <a:rPr lang="en-IN" sz="1400"/>
                        <a:t>0.66</a:t>
                      </a:r>
                    </a:p>
                  </a:txBody>
                  <a:tcPr marL="91447" marR="91447" marT="45748" marB="45748"/>
                </a:tc>
                <a:tc>
                  <a:txBody>
                    <a:bodyPr/>
                    <a:lstStyle/>
                    <a:p>
                      <a:pPr algn="ctr"/>
                      <a:r>
                        <a:rPr lang="en-IN" sz="1400"/>
                        <a:t>0.87</a:t>
                      </a:r>
                    </a:p>
                  </a:txBody>
                  <a:tcPr marL="91447" marR="91447" marT="45748" marB="45748"/>
                </a:tc>
                <a:tc>
                  <a:txBody>
                    <a:bodyPr/>
                    <a:lstStyle/>
                    <a:p>
                      <a:pPr algn="ctr"/>
                      <a:r>
                        <a:rPr lang="en-IN" sz="1400"/>
                        <a:t>0.68</a:t>
                      </a:r>
                    </a:p>
                  </a:txBody>
                  <a:tcPr marL="91447" marR="91447" marT="45748" marB="45748"/>
                </a:tc>
                <a:tc>
                  <a:txBody>
                    <a:bodyPr/>
                    <a:lstStyle/>
                    <a:p>
                      <a:pPr algn="ctr"/>
                      <a:r>
                        <a:rPr lang="en-IN" sz="1400"/>
                        <a:t>0.89</a:t>
                      </a:r>
                    </a:p>
                  </a:txBody>
                  <a:tcPr marL="91447" marR="91447" marT="45748" marB="45748"/>
                </a:tc>
                <a:tc>
                  <a:txBody>
                    <a:bodyPr/>
                    <a:lstStyle/>
                    <a:p>
                      <a:pPr algn="ctr"/>
                      <a:r>
                        <a:rPr lang="en-IN" sz="1400"/>
                        <a:t>0.90</a:t>
                      </a:r>
                    </a:p>
                  </a:txBody>
                  <a:tcPr marL="91447" marR="91447" marT="45748" marB="45748"/>
                </a:tc>
                <a:extLst>
                  <a:ext uri="{0D108BD9-81ED-4DB2-BD59-A6C34878D82A}">
                    <a16:rowId xmlns:a16="http://schemas.microsoft.com/office/drawing/2014/main" val="10003"/>
                  </a:ext>
                </a:extLst>
              </a:tr>
              <a:tr h="304990">
                <a:tc>
                  <a:txBody>
                    <a:bodyPr/>
                    <a:lstStyle/>
                    <a:p>
                      <a:pPr algn="ctr"/>
                      <a:r>
                        <a:rPr lang="en-IN" sz="1400"/>
                        <a:t>4</a:t>
                      </a:r>
                    </a:p>
                  </a:txBody>
                  <a:tcPr marL="91447" marR="91447" marT="45748" marB="45748"/>
                </a:tc>
                <a:tc>
                  <a:txBody>
                    <a:bodyPr/>
                    <a:lstStyle/>
                    <a:p>
                      <a:pPr algn="ctr"/>
                      <a:r>
                        <a:rPr lang="en-IN" sz="1400"/>
                        <a:t>60-80</a:t>
                      </a:r>
                    </a:p>
                  </a:txBody>
                  <a:tcPr marL="91447" marR="91447" marT="45748" marB="45748"/>
                </a:tc>
                <a:tc>
                  <a:txBody>
                    <a:bodyPr/>
                    <a:lstStyle/>
                    <a:p>
                      <a:pPr algn="ctr"/>
                      <a:r>
                        <a:rPr lang="en-IN" sz="1400"/>
                        <a:t>0.71</a:t>
                      </a:r>
                    </a:p>
                  </a:txBody>
                  <a:tcPr marL="91447" marR="91447" marT="45748" marB="45748"/>
                </a:tc>
                <a:tc>
                  <a:txBody>
                    <a:bodyPr/>
                    <a:lstStyle/>
                    <a:p>
                      <a:pPr algn="ctr"/>
                      <a:r>
                        <a:rPr lang="en-IN" sz="1400"/>
                        <a:t>0.84</a:t>
                      </a:r>
                    </a:p>
                  </a:txBody>
                  <a:tcPr marL="91447" marR="91447" marT="45748" marB="45748"/>
                </a:tc>
                <a:tc>
                  <a:txBody>
                    <a:bodyPr/>
                    <a:lstStyle/>
                    <a:p>
                      <a:pPr algn="ctr"/>
                      <a:r>
                        <a:rPr lang="en-IN" sz="1400"/>
                        <a:t>0.70</a:t>
                      </a:r>
                    </a:p>
                  </a:txBody>
                  <a:tcPr marL="91447" marR="91447" marT="45748" marB="45748"/>
                </a:tc>
                <a:tc>
                  <a:txBody>
                    <a:bodyPr/>
                    <a:lstStyle/>
                    <a:p>
                      <a:pPr algn="ctr"/>
                      <a:r>
                        <a:rPr lang="en-IN" sz="1400"/>
                        <a:t>0.85</a:t>
                      </a:r>
                    </a:p>
                  </a:txBody>
                  <a:tcPr marL="91447" marR="91447" marT="45748" marB="45748"/>
                </a:tc>
                <a:tc>
                  <a:txBody>
                    <a:bodyPr/>
                    <a:lstStyle/>
                    <a:p>
                      <a:pPr algn="ctr"/>
                      <a:r>
                        <a:rPr lang="en-IN" sz="1400"/>
                        <a:t>0.915</a:t>
                      </a:r>
                    </a:p>
                  </a:txBody>
                  <a:tcPr marL="91447" marR="91447" marT="45748" marB="45748"/>
                </a:tc>
                <a:extLst>
                  <a:ext uri="{0D108BD9-81ED-4DB2-BD59-A6C34878D82A}">
                    <a16:rowId xmlns:a16="http://schemas.microsoft.com/office/drawing/2014/main" val="10004"/>
                  </a:ext>
                </a:extLst>
              </a:tr>
              <a:tr h="304990">
                <a:tc>
                  <a:txBody>
                    <a:bodyPr/>
                    <a:lstStyle/>
                    <a:p>
                      <a:pPr algn="ctr"/>
                      <a:r>
                        <a:rPr lang="en-IN" sz="1400"/>
                        <a:t>5</a:t>
                      </a:r>
                    </a:p>
                  </a:txBody>
                  <a:tcPr marL="91447" marR="91447" marT="45748" marB="45748"/>
                </a:tc>
                <a:tc>
                  <a:txBody>
                    <a:bodyPr/>
                    <a:lstStyle/>
                    <a:p>
                      <a:pPr algn="ctr"/>
                      <a:r>
                        <a:rPr lang="en-IN" sz="1400"/>
                        <a:t>80-100</a:t>
                      </a:r>
                    </a:p>
                  </a:txBody>
                  <a:tcPr marL="91447" marR="91447" marT="45748" marB="45748"/>
                </a:tc>
                <a:tc>
                  <a:txBody>
                    <a:bodyPr/>
                    <a:lstStyle/>
                    <a:p>
                      <a:pPr algn="ctr"/>
                      <a:r>
                        <a:rPr lang="en-IN" sz="1400"/>
                        <a:t>0.72</a:t>
                      </a:r>
                    </a:p>
                  </a:txBody>
                  <a:tcPr marL="91447" marR="91447" marT="45748" marB="45748"/>
                </a:tc>
                <a:tc>
                  <a:txBody>
                    <a:bodyPr/>
                    <a:lstStyle/>
                    <a:p>
                      <a:pPr algn="ctr"/>
                      <a:r>
                        <a:rPr lang="en-IN" sz="1400"/>
                        <a:t>0.81</a:t>
                      </a:r>
                    </a:p>
                  </a:txBody>
                  <a:tcPr marL="91447" marR="91447" marT="45748" marB="45748"/>
                </a:tc>
                <a:tc>
                  <a:txBody>
                    <a:bodyPr/>
                    <a:lstStyle/>
                    <a:p>
                      <a:pPr algn="ctr"/>
                      <a:r>
                        <a:rPr lang="en-IN" sz="1400"/>
                        <a:t>0.72</a:t>
                      </a:r>
                    </a:p>
                  </a:txBody>
                  <a:tcPr marL="91447" marR="91447" marT="45748" marB="45748"/>
                </a:tc>
                <a:tc>
                  <a:txBody>
                    <a:bodyPr/>
                    <a:lstStyle/>
                    <a:p>
                      <a:pPr algn="ctr"/>
                      <a:r>
                        <a:rPr lang="en-IN" sz="1400"/>
                        <a:t>0.82</a:t>
                      </a:r>
                    </a:p>
                  </a:txBody>
                  <a:tcPr marL="91447" marR="91447" marT="45748" marB="45748"/>
                </a:tc>
                <a:tc>
                  <a:txBody>
                    <a:bodyPr/>
                    <a:lstStyle/>
                    <a:p>
                      <a:pPr algn="ctr"/>
                      <a:r>
                        <a:rPr lang="en-IN" sz="1400"/>
                        <a:t>0.917</a:t>
                      </a:r>
                    </a:p>
                  </a:txBody>
                  <a:tcPr marL="91447" marR="91447" marT="45748" marB="45748"/>
                </a:tc>
                <a:extLst>
                  <a:ext uri="{0D108BD9-81ED-4DB2-BD59-A6C34878D82A}">
                    <a16:rowId xmlns:a16="http://schemas.microsoft.com/office/drawing/2014/main" val="10005"/>
                  </a:ext>
                </a:extLst>
              </a:tr>
            </a:tbl>
          </a:graphicData>
        </a:graphic>
      </p:graphicFrame>
      <p:pic>
        <p:nvPicPr>
          <p:cNvPr id="23616" name="Picture 9">
            <a:extLst>
              <a:ext uri="{FF2B5EF4-FFF2-40B4-BE49-F238E27FC236}">
                <a16:creationId xmlns:a16="http://schemas.microsoft.com/office/drawing/2014/main" id="{8168561D-FE7E-A4AC-C79D-CBEF03853E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96200" y="3868738"/>
            <a:ext cx="262890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17" name="Picture 11">
            <a:extLst>
              <a:ext uri="{FF2B5EF4-FFF2-40B4-BE49-F238E27FC236}">
                <a16:creationId xmlns:a16="http://schemas.microsoft.com/office/drawing/2014/main" id="{81FD440B-0A22-DE2B-ED25-19D507B2239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30763" y="3863975"/>
            <a:ext cx="2628900"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CD49AA55-7C31-F131-C3C1-6E87F1F05B90}"/>
              </a:ext>
            </a:extLst>
          </p:cNvPr>
          <p:cNvSpPr txBox="1"/>
          <p:nvPr/>
        </p:nvSpPr>
        <p:spPr>
          <a:xfrm>
            <a:off x="10515600" y="4572000"/>
            <a:ext cx="1333500" cy="600075"/>
          </a:xfrm>
          <a:prstGeom prst="rect">
            <a:avLst/>
          </a:prstGeom>
          <a:noFill/>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IN" sz="1100">
                <a:latin typeface="+mj-lt"/>
              </a:rPr>
              <a:t>Precision: 0.3357</a:t>
            </a:r>
          </a:p>
          <a:p>
            <a:pPr>
              <a:defRPr/>
            </a:pPr>
            <a:r>
              <a:rPr lang="en-IN" sz="1100">
                <a:latin typeface="+mj-lt"/>
              </a:rPr>
              <a:t>Recall: 0.4144</a:t>
            </a:r>
          </a:p>
          <a:p>
            <a:pPr>
              <a:defRPr/>
            </a:pPr>
            <a:r>
              <a:rPr lang="en-IN" sz="1100">
                <a:latin typeface="+mj-lt"/>
              </a:rPr>
              <a:t>F1 Score: 0.3671</a:t>
            </a:r>
          </a:p>
        </p:txBody>
      </p:sp>
      <p:sp>
        <p:nvSpPr>
          <p:cNvPr id="2" name="TextBox 1">
            <a:extLst>
              <a:ext uri="{FF2B5EF4-FFF2-40B4-BE49-F238E27FC236}">
                <a16:creationId xmlns:a16="http://schemas.microsoft.com/office/drawing/2014/main" id="{84C2DEC7-F2DA-B002-22E5-42DD52E8F816}"/>
              </a:ext>
            </a:extLst>
          </p:cNvPr>
          <p:cNvSpPr txBox="1"/>
          <p:nvPr/>
        </p:nvSpPr>
        <p:spPr>
          <a:xfrm>
            <a:off x="704399" y="419070"/>
            <a:ext cx="1491114" cy="40011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t>For example</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A2DE-D677-FE01-C0E4-F0BB6B6592EF}"/>
              </a:ext>
            </a:extLst>
          </p:cNvPr>
          <p:cNvSpPr>
            <a:spLocks noGrp="1"/>
          </p:cNvSpPr>
          <p:nvPr>
            <p:ph type="title"/>
          </p:nvPr>
        </p:nvSpPr>
        <p:spPr>
          <a:xfrm>
            <a:off x="838200" y="365127"/>
            <a:ext cx="10515600" cy="625473"/>
          </a:xfrm>
        </p:spPr>
        <p:txBody>
          <a:bodyPr>
            <a:normAutofit fontScale="90000"/>
          </a:bodyPr>
          <a:lstStyle/>
          <a:p>
            <a:r>
              <a:rPr lang="en-US" b="1">
                <a:solidFill>
                  <a:srgbClr val="CC0066"/>
                </a:solidFill>
                <a:latin typeface="Times New Roman" panose="02020603050405020304" pitchFamily="18" charset="0"/>
                <a:cs typeface="Times New Roman" panose="02020603050405020304" pitchFamily="18" charset="0"/>
              </a:rPr>
              <a:t>Contributions</a:t>
            </a:r>
          </a:p>
        </p:txBody>
      </p:sp>
      <p:graphicFrame>
        <p:nvGraphicFramePr>
          <p:cNvPr id="5" name="Content Placeholder 4">
            <a:extLst>
              <a:ext uri="{FF2B5EF4-FFF2-40B4-BE49-F238E27FC236}">
                <a16:creationId xmlns:a16="http://schemas.microsoft.com/office/drawing/2014/main" id="{EDFCC67A-6EAA-A882-EC2C-332FA3F3C051}"/>
              </a:ext>
            </a:extLst>
          </p:cNvPr>
          <p:cNvGraphicFramePr>
            <a:graphicFrameLocks noGrp="1"/>
          </p:cNvGraphicFramePr>
          <p:nvPr>
            <p:ph idx="1"/>
            <p:extLst>
              <p:ext uri="{D42A27DB-BD31-4B8C-83A1-F6EECF244321}">
                <p14:modId xmlns:p14="http://schemas.microsoft.com/office/powerpoint/2010/main" val="1406062141"/>
              </p:ext>
            </p:extLst>
          </p:nvPr>
        </p:nvGraphicFramePr>
        <p:xfrm>
          <a:off x="838200" y="1460954"/>
          <a:ext cx="7361179" cy="2286000"/>
        </p:xfrm>
        <a:graphic>
          <a:graphicData uri="http://schemas.openxmlformats.org/drawingml/2006/table">
            <a:tbl>
              <a:tblPr firstRow="1" bandRow="1">
                <a:tableStyleId>{5C22544A-7EE6-4342-B048-85BDC9FD1C3A}</a:tableStyleId>
              </a:tblPr>
              <a:tblGrid>
                <a:gridCol w="2635619">
                  <a:extLst>
                    <a:ext uri="{9D8B030D-6E8A-4147-A177-3AD203B41FA5}">
                      <a16:colId xmlns:a16="http://schemas.microsoft.com/office/drawing/2014/main" val="4118981284"/>
                    </a:ext>
                  </a:extLst>
                </a:gridCol>
                <a:gridCol w="2160879">
                  <a:extLst>
                    <a:ext uri="{9D8B030D-6E8A-4147-A177-3AD203B41FA5}">
                      <a16:colId xmlns:a16="http://schemas.microsoft.com/office/drawing/2014/main" val="3362724327"/>
                    </a:ext>
                  </a:extLst>
                </a:gridCol>
                <a:gridCol w="2564681">
                  <a:extLst>
                    <a:ext uri="{9D8B030D-6E8A-4147-A177-3AD203B41FA5}">
                      <a16:colId xmlns:a16="http://schemas.microsoft.com/office/drawing/2014/main" val="3714134445"/>
                    </a:ext>
                  </a:extLst>
                </a:gridCol>
              </a:tblGrid>
              <a:tr h="370840">
                <a:tc>
                  <a:txBody>
                    <a:bodyPr/>
                    <a:lstStyle/>
                    <a:p>
                      <a:pPr algn="ctr"/>
                      <a:r>
                        <a:rPr lang="en-US" sz="2000" err="1">
                          <a:latin typeface="Times New Roman"/>
                          <a:cs typeface="Times New Roman"/>
                        </a:rPr>
                        <a:t>Roll.No</a:t>
                      </a:r>
                    </a:p>
                  </a:txBody>
                  <a:tcPr/>
                </a:tc>
                <a:tc>
                  <a:txBody>
                    <a:bodyPr/>
                    <a:lstStyle/>
                    <a:p>
                      <a:pPr algn="ctr"/>
                      <a:r>
                        <a:rPr lang="en-US" sz="2000">
                          <a:latin typeface="Times New Roman"/>
                          <a:cs typeface="Times New Roman"/>
                        </a:rPr>
                        <a:t>Name</a:t>
                      </a:r>
                    </a:p>
                  </a:txBody>
                  <a:tcPr/>
                </a:tc>
                <a:tc>
                  <a:txBody>
                    <a:bodyPr/>
                    <a:lstStyle/>
                    <a:p>
                      <a:pPr algn="ctr"/>
                      <a:r>
                        <a:rPr lang="en-US" sz="2000">
                          <a:latin typeface="Times New Roman"/>
                          <a:cs typeface="Times New Roman"/>
                        </a:rPr>
                        <a:t>Contribution</a:t>
                      </a:r>
                    </a:p>
                    <a:p>
                      <a:pPr algn="ctr"/>
                      <a:r>
                        <a:rPr lang="en-US" sz="2000">
                          <a:latin typeface="Times New Roman"/>
                          <a:cs typeface="Times New Roman"/>
                        </a:rPr>
                        <a:t>(Architecture Name)</a:t>
                      </a:r>
                    </a:p>
                  </a:txBody>
                  <a:tcPr/>
                </a:tc>
                <a:extLst>
                  <a:ext uri="{0D108BD9-81ED-4DB2-BD59-A6C34878D82A}">
                    <a16:rowId xmlns:a16="http://schemas.microsoft.com/office/drawing/2014/main" val="427488512"/>
                  </a:ext>
                </a:extLst>
              </a:tr>
              <a:tr h="370840">
                <a:tc>
                  <a:txBody>
                    <a:bodyPr/>
                    <a:lstStyle/>
                    <a:p>
                      <a:r>
                        <a:rPr lang="en-US" sz="2000">
                          <a:latin typeface="Times New Roman"/>
                          <a:cs typeface="Times New Roman"/>
                        </a:rPr>
                        <a:t>CB.EN.U4CSE21309</a:t>
                      </a:r>
                    </a:p>
                  </a:txBody>
                  <a:tcPr/>
                </a:tc>
                <a:tc>
                  <a:txBody>
                    <a:bodyPr/>
                    <a:lstStyle/>
                    <a:p>
                      <a:r>
                        <a:rPr lang="en-US" sz="2000">
                          <a:latin typeface="Times New Roman"/>
                          <a:cs typeface="Times New Roman"/>
                        </a:rPr>
                        <a:t>DARNESHWAR</a:t>
                      </a:r>
                    </a:p>
                  </a:txBody>
                  <a:tcPr/>
                </a:tc>
                <a:tc>
                  <a:txBody>
                    <a:bodyPr/>
                    <a:lstStyle/>
                    <a:p>
                      <a:r>
                        <a:rPr lang="en-US" sz="2000">
                          <a:latin typeface="Times New Roman"/>
                          <a:cs typeface="Times New Roman"/>
                        </a:rPr>
                        <a:t>Xception</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3802123"/>
                  </a:ext>
                </a:extLst>
              </a:tr>
              <a:tr h="370840">
                <a:tc>
                  <a:txBody>
                    <a:bodyPr/>
                    <a:lstStyle/>
                    <a:p>
                      <a:pPr marL="0" marR="0" lvl="0" indent="0" algn="l" defTabSz="914377" rtl="0" eaLnBrk="1" fontAlgn="auto" latinLnBrk="0" hangingPunct="1">
                        <a:lnSpc>
                          <a:spcPct val="100000"/>
                        </a:lnSpc>
                        <a:spcBef>
                          <a:spcPct val="0"/>
                        </a:spcBef>
                        <a:spcAft>
                          <a:spcPct val="0"/>
                        </a:spcAft>
                        <a:buClrTx/>
                        <a:buSzTx/>
                        <a:buFontTx/>
                        <a:buNone/>
                        <a:defRPr/>
                      </a:pPr>
                      <a:r>
                        <a:rPr lang="en-US" sz="2000">
                          <a:latin typeface="Times New Roman"/>
                          <a:cs typeface="Times New Roman"/>
                        </a:rPr>
                        <a:t>CB.EN.U4CSE21349</a:t>
                      </a:r>
                    </a:p>
                  </a:txBody>
                  <a:tcPr/>
                </a:tc>
                <a:tc>
                  <a:txBody>
                    <a:bodyPr/>
                    <a:lstStyle/>
                    <a:p>
                      <a:r>
                        <a:rPr lang="en-US" sz="2000">
                          <a:latin typeface="Times New Roman"/>
                          <a:cs typeface="Times New Roman"/>
                        </a:rPr>
                        <a:t>KEERTHANA</a:t>
                      </a:r>
                    </a:p>
                  </a:txBody>
                  <a:tcPr/>
                </a:tc>
                <a:tc>
                  <a:txBody>
                    <a:bodyPr/>
                    <a:lstStyle/>
                    <a:p>
                      <a:r>
                        <a:rPr lang="en-US" sz="2000">
                          <a:latin typeface="Times New Roman"/>
                          <a:cs typeface="Times New Roman"/>
                        </a:rPr>
                        <a:t>VGG</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76564814"/>
                  </a:ext>
                </a:extLst>
              </a:tr>
              <a:tr h="370840">
                <a:tc>
                  <a:txBody>
                    <a:bodyPr/>
                    <a:lstStyle/>
                    <a:p>
                      <a:pPr marL="0" marR="0" lvl="0" indent="0" algn="l" defTabSz="914377" rtl="0" eaLnBrk="1" fontAlgn="auto" latinLnBrk="0" hangingPunct="1">
                        <a:lnSpc>
                          <a:spcPct val="100000"/>
                        </a:lnSpc>
                        <a:spcBef>
                          <a:spcPct val="0"/>
                        </a:spcBef>
                        <a:spcAft>
                          <a:spcPct val="0"/>
                        </a:spcAft>
                        <a:buClrTx/>
                        <a:buSzTx/>
                        <a:buFontTx/>
                        <a:buNone/>
                        <a:defRPr/>
                      </a:pPr>
                      <a:r>
                        <a:rPr lang="en-US" sz="2000">
                          <a:latin typeface="Times New Roman"/>
                          <a:cs typeface="Times New Roman"/>
                        </a:rPr>
                        <a:t>CB.EN.U4CSE21365</a:t>
                      </a:r>
                    </a:p>
                  </a:txBody>
                  <a:tcPr/>
                </a:tc>
                <a:tc>
                  <a:txBody>
                    <a:bodyPr/>
                    <a:lstStyle/>
                    <a:p>
                      <a:r>
                        <a:rPr lang="en-US" sz="2000">
                          <a:latin typeface="Times New Roman"/>
                          <a:cs typeface="Times New Roman"/>
                        </a:rPr>
                        <a:t>PREETHI</a:t>
                      </a:r>
                    </a:p>
                  </a:txBody>
                  <a:tcPr/>
                </a:tc>
                <a:tc>
                  <a:txBody>
                    <a:bodyPr/>
                    <a:lstStyle/>
                    <a:p>
                      <a:r>
                        <a:rPr lang="en-US" sz="2000">
                          <a:latin typeface="Times New Roman"/>
                          <a:cs typeface="Times New Roman"/>
                        </a:rPr>
                        <a:t>Inception</a:t>
                      </a:r>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960820"/>
                  </a:ext>
                </a:extLst>
              </a:tr>
              <a:tr h="370840">
                <a:tc>
                  <a:txBody>
                    <a:bodyPr/>
                    <a:lstStyle/>
                    <a:p>
                      <a:endParaRPr lang="en-US" sz="2000">
                        <a:latin typeface="Times New Roman" panose="02020603050405020304" pitchFamily="18" charset="0"/>
                        <a:cs typeface="Times New Roman" panose="02020603050405020304" pitchFamily="18" charset="0"/>
                      </a:endParaRPr>
                    </a:p>
                  </a:txBody>
                  <a:tcPr/>
                </a:tc>
                <a:tc>
                  <a:txBody>
                    <a:bodyPr/>
                    <a:lstStyle/>
                    <a:p>
                      <a:endParaRPr lang="en-US" sz="2000">
                        <a:latin typeface="Times New Roman" panose="02020603050405020304" pitchFamily="18" charset="0"/>
                        <a:cs typeface="Times New Roman" panose="02020603050405020304" pitchFamily="18" charset="0"/>
                      </a:endParaRPr>
                    </a:p>
                  </a:txBody>
                  <a:tcPr/>
                </a:tc>
                <a:tc>
                  <a:txBody>
                    <a:bodyPr/>
                    <a:lstStyle/>
                    <a:p>
                      <a:endParaRPr lang="en-US" sz="20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51926214"/>
                  </a:ext>
                </a:extLst>
              </a:tr>
            </a:tbl>
          </a:graphicData>
        </a:graphic>
      </p:graphicFrame>
    </p:spTree>
    <p:extLst>
      <p:ext uri="{BB962C8B-B14F-4D97-AF65-F5344CB8AC3E}">
        <p14:creationId xmlns:p14="http://schemas.microsoft.com/office/powerpoint/2010/main" val="1095090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41E1-B7DC-4655-9930-9204B2637D61}"/>
              </a:ext>
            </a:extLst>
          </p:cNvPr>
          <p:cNvSpPr>
            <a:spLocks noGrp="1"/>
          </p:cNvSpPr>
          <p:nvPr>
            <p:ph type="title"/>
          </p:nvPr>
        </p:nvSpPr>
        <p:spPr>
          <a:xfrm>
            <a:off x="538843" y="370570"/>
            <a:ext cx="10515600" cy="516616"/>
          </a:xfrm>
        </p:spPr>
        <p:txBody>
          <a:bodyPr>
            <a:normAutofit fontScale="90000"/>
          </a:bodyPr>
          <a:lstStyle/>
          <a:p>
            <a:r>
              <a:rPr lang="en-US" sz="3600" b="1">
                <a:solidFill>
                  <a:srgbClr val="CC0066"/>
                </a:solidFill>
                <a:latin typeface="Times New Roman" panose="02020603050405020304" pitchFamily="18" charset="0"/>
                <a:cs typeface="Times New Roman" panose="02020603050405020304" pitchFamily="18" charset="0"/>
              </a:rPr>
              <a:t>References</a:t>
            </a:r>
            <a:endParaRPr lang="en-US" sz="3600"/>
          </a:p>
        </p:txBody>
      </p:sp>
      <p:sp>
        <p:nvSpPr>
          <p:cNvPr id="3" name="Content Placeholder 2">
            <a:extLst>
              <a:ext uri="{FF2B5EF4-FFF2-40B4-BE49-F238E27FC236}">
                <a16:creationId xmlns:a16="http://schemas.microsoft.com/office/drawing/2014/main" id="{60A384AE-F4B2-B6AB-72D0-4DF68C4541E1}"/>
              </a:ext>
            </a:extLst>
          </p:cNvPr>
          <p:cNvSpPr>
            <a:spLocks noGrp="1"/>
          </p:cNvSpPr>
          <p:nvPr>
            <p:ph idx="1"/>
          </p:nvPr>
        </p:nvSpPr>
        <p:spPr>
          <a:xfrm>
            <a:off x="604158" y="1128939"/>
            <a:ext cx="10515600" cy="4351338"/>
          </a:xfrm>
        </p:spPr>
        <p:txBody>
          <a:bodyPr>
            <a:normAutofit/>
          </a:bodyPr>
          <a:lstStyle/>
          <a:p>
            <a:r>
              <a:rPr lang="en-US" sz="2000" b="1">
                <a:latin typeface="Times New Roman" panose="02020603050405020304" pitchFamily="18" charset="0"/>
                <a:cs typeface="Times New Roman" panose="02020603050405020304" pitchFamily="18" charset="0"/>
              </a:rPr>
              <a:t>Note: </a:t>
            </a:r>
            <a:r>
              <a:rPr lang="en-US" sz="2000">
                <a:latin typeface="Times New Roman" panose="02020603050405020304" pitchFamily="18" charset="0"/>
                <a:cs typeface="Times New Roman" panose="02020603050405020304" pitchFamily="18" charset="0"/>
              </a:rPr>
              <a:t>Use IEEE citation format generator to provide thee references in IEEE format. Necessary info for getting the format is DOI. </a:t>
            </a:r>
          </a:p>
          <a:p>
            <a:r>
              <a:rPr lang="en-US" sz="2000">
                <a:latin typeface="Times New Roman" panose="02020603050405020304" pitchFamily="18" charset="0"/>
                <a:cs typeface="Times New Roman" panose="02020603050405020304" pitchFamily="18" charset="0"/>
              </a:rPr>
              <a:t>Citations must be given for each reference. (Can refer the application named Litmaps for a graphical view. Follow this link           </a:t>
            </a:r>
            <a:r>
              <a:rPr lang="en-US" sz="2000" b="1">
                <a:latin typeface="Times New Roman" panose="02020603050405020304" pitchFamily="18" charset="0"/>
                <a:cs typeface="Times New Roman" panose="02020603050405020304" pitchFamily="18" charset="0"/>
                <a:hlinkClick r:id="rId2"/>
              </a:rPr>
              <a:t>Litmaps | Your Literature Review Assistant</a:t>
            </a:r>
            <a:r>
              <a:rPr lang="en-US" sz="2000">
                <a:latin typeface="Times New Roman" panose="02020603050405020304" pitchFamily="18" charset="0"/>
                <a:cs typeface="Times New Roman" panose="02020603050405020304" pitchFamily="18" charset="0"/>
              </a:rPr>
              <a:t>). In the next slide sample graph from Litmaps is shown for the datasets.</a:t>
            </a:r>
          </a:p>
          <a:p>
            <a:pPr marL="0" indent="0">
              <a:buNone/>
            </a:pPr>
            <a:endParaRPr lang="en-US" sz="2000">
              <a:latin typeface="Times New Roman" panose="02020603050405020304" pitchFamily="18" charset="0"/>
              <a:cs typeface="Times New Roman" panose="02020603050405020304" pitchFamily="18" charset="0"/>
            </a:endParaRPr>
          </a:p>
        </p:txBody>
      </p:sp>
      <p:pic>
        <p:nvPicPr>
          <p:cNvPr id="6" name="Graphic 5" descr="Arrow: Slight curve with solid fill">
            <a:extLst>
              <a:ext uri="{FF2B5EF4-FFF2-40B4-BE49-F238E27FC236}">
                <a16:creationId xmlns:a16="http://schemas.microsoft.com/office/drawing/2014/main" id="{FD2B8AE8-A5E0-D94B-F0B1-7C160407C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1128" y="2068286"/>
            <a:ext cx="691243" cy="445816"/>
          </a:xfrm>
          <a:prstGeom prst="rect">
            <a:avLst/>
          </a:prstGeom>
        </p:spPr>
      </p:pic>
    </p:spTree>
    <p:extLst>
      <p:ext uri="{BB962C8B-B14F-4D97-AF65-F5344CB8AC3E}">
        <p14:creationId xmlns:p14="http://schemas.microsoft.com/office/powerpoint/2010/main" val="242779415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6FE1-BE3A-E444-EF9B-B6330AA8D529}"/>
              </a:ext>
            </a:extLst>
          </p:cNvPr>
          <p:cNvSpPr>
            <a:spLocks noGrp="1"/>
          </p:cNvSpPr>
          <p:nvPr>
            <p:ph type="ctrTitle"/>
          </p:nvPr>
        </p:nvSpPr>
        <p:spPr>
          <a:xfrm>
            <a:off x="108989" y="157705"/>
            <a:ext cx="11974022" cy="859971"/>
          </a:xfrm>
        </p:spPr>
        <p:txBody>
          <a:bodyPr>
            <a:normAutofit/>
          </a:bodyPr>
          <a:lstStyle/>
          <a:p>
            <a:pPr>
              <a:lnSpc>
                <a:spcPct val="150000"/>
              </a:lnSpc>
            </a:pPr>
            <a:r>
              <a:rPr lang="en-US" sz="3600" b="1">
                <a:solidFill>
                  <a:schemeClr val="accent6">
                    <a:lumMod val="50000"/>
                  </a:schemeClr>
                </a:solidFill>
                <a:latin typeface="Times New Roman" panose="02020603050405020304" pitchFamily="18" charset="0"/>
                <a:ea typeface="Calibri" panose="020F0502020204030204" pitchFamily="34" charset="0"/>
                <a:cs typeface="Times New Roman" panose="02020603050405020304" pitchFamily="18" charset="0"/>
              </a:rPr>
              <a:t>Paddy Disease detection</a:t>
            </a:r>
            <a:endParaRPr lang="en-IN" sz="3600">
              <a:solidFill>
                <a:srgbClr val="086072"/>
              </a:solidFill>
            </a:endParaRPr>
          </a:p>
        </p:txBody>
      </p:sp>
      <p:sp>
        <p:nvSpPr>
          <p:cNvPr id="3" name="TextBox 2">
            <a:extLst>
              <a:ext uri="{FF2B5EF4-FFF2-40B4-BE49-F238E27FC236}">
                <a16:creationId xmlns:a16="http://schemas.microsoft.com/office/drawing/2014/main" id="{F3D37333-7145-4224-B5D5-8A3FA2D72CB9}"/>
              </a:ext>
            </a:extLst>
          </p:cNvPr>
          <p:cNvSpPr txBox="1"/>
          <p:nvPr/>
        </p:nvSpPr>
        <p:spPr>
          <a:xfrm>
            <a:off x="3466298" y="2123623"/>
            <a:ext cx="4989896" cy="230832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a:t>S KEERTHANA</a:t>
            </a:r>
          </a:p>
          <a:p>
            <a:pPr algn="ctr"/>
            <a:r>
              <a:rPr lang="en-US" sz="3600"/>
              <a:t>          CB.EN.U4CSE21349</a:t>
            </a:r>
          </a:p>
          <a:p>
            <a:pPr algn="ctr"/>
            <a:r>
              <a:rPr lang="en-US" sz="3600"/>
              <a:t>Review-2	 </a:t>
            </a:r>
          </a:p>
          <a:p>
            <a:pPr algn="ctr"/>
            <a:r>
              <a:rPr lang="en-US" sz="3600"/>
              <a:t>23.9.24        </a:t>
            </a:r>
            <a:endParaRPr lang="en-US" sz="3600">
              <a:cs typeface="Calibri"/>
            </a:endParaRPr>
          </a:p>
        </p:txBody>
      </p:sp>
    </p:spTree>
    <p:extLst>
      <p:ext uri="{BB962C8B-B14F-4D97-AF65-F5344CB8AC3E}">
        <p14:creationId xmlns:p14="http://schemas.microsoft.com/office/powerpoint/2010/main" val="400113492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2FDE-859A-8EAE-F81D-EBB718011EFB}"/>
              </a:ext>
            </a:extLst>
          </p:cNvPr>
          <p:cNvSpPr>
            <a:spLocks noGrp="1"/>
          </p:cNvSpPr>
          <p:nvPr>
            <p:ph type="title"/>
          </p:nvPr>
        </p:nvSpPr>
        <p:spPr/>
        <p:txBody>
          <a:bodyPr/>
          <a:lstStyle/>
          <a:p>
            <a:r>
              <a:rPr lang="en-IN"/>
              <a:t>Review - 2</a:t>
            </a:r>
          </a:p>
        </p:txBody>
      </p:sp>
      <p:sp>
        <p:nvSpPr>
          <p:cNvPr id="3" name="Content Placeholder 2">
            <a:extLst>
              <a:ext uri="{FF2B5EF4-FFF2-40B4-BE49-F238E27FC236}">
                <a16:creationId xmlns:a16="http://schemas.microsoft.com/office/drawing/2014/main" id="{F5B83AB6-A5A2-6FCF-A776-D8C6ACD23F6B}"/>
              </a:ext>
            </a:extLst>
          </p:cNvPr>
          <p:cNvSpPr>
            <a:spLocks noGrp="1"/>
          </p:cNvSpPr>
          <p:nvPr>
            <p:ph idx="1"/>
          </p:nvPr>
        </p:nvSpPr>
        <p:spPr>
          <a:xfrm>
            <a:off x="838200" y="1411739"/>
            <a:ext cx="10515600" cy="4351338"/>
          </a:xfrm>
        </p:spPr>
        <p:txBody>
          <a:bodyPr>
            <a:normAutofit lnSpcReduction="10000"/>
          </a:bodyPr>
          <a:lstStyle/>
          <a:p>
            <a:r>
              <a:rPr lang="en-IN" sz="1800">
                <a:highlight>
                  <a:srgbClr val="FFFF00"/>
                </a:highlight>
              </a:rPr>
              <a:t>1.</a:t>
            </a:r>
            <a:r>
              <a:rPr lang="en-IN" sz="1800"/>
              <a:t>Introduction -3</a:t>
            </a:r>
          </a:p>
          <a:p>
            <a:r>
              <a:rPr lang="en-IN" sz="1800"/>
              <a:t>2.literature survey –3</a:t>
            </a:r>
          </a:p>
          <a:p>
            <a:r>
              <a:rPr lang="en-IN" sz="1800"/>
              <a:t>3.Features of the Deep learning architecture-2</a:t>
            </a:r>
          </a:p>
          <a:p>
            <a:r>
              <a:rPr lang="en-IN" sz="1800"/>
              <a:t>4.Computer vision based approach -2</a:t>
            </a:r>
          </a:p>
          <a:p>
            <a:r>
              <a:rPr lang="en-IN" sz="1800"/>
              <a:t>5.Methodolofy /approach -5 Mark	</a:t>
            </a:r>
          </a:p>
          <a:p>
            <a:r>
              <a:rPr lang="en-IN" sz="1800"/>
              <a:t>Diagram -3(including diagram drawn with deep learning tool)	</a:t>
            </a:r>
          </a:p>
          <a:p>
            <a:r>
              <a:rPr lang="en-IN" sz="1800"/>
              <a:t>Algorithm---2 mark</a:t>
            </a:r>
          </a:p>
          <a:p>
            <a:r>
              <a:rPr lang="en-IN" sz="1800"/>
              <a:t>6.Why this architecture? ---2 mark</a:t>
            </a:r>
          </a:p>
          <a:p>
            <a:r>
              <a:rPr lang="en-IN" sz="1800"/>
              <a:t>7.Hyperatameter table ---3 marks</a:t>
            </a:r>
          </a:p>
          <a:p>
            <a:r>
              <a:rPr lang="en-IN" sz="1800"/>
              <a:t>8.Hyperparameter Tuning--2 mark</a:t>
            </a:r>
          </a:p>
          <a:p>
            <a:r>
              <a:rPr lang="en-IN" sz="1800"/>
              <a:t>9.Set up planned ---2 marks</a:t>
            </a:r>
          </a:p>
          <a:p>
            <a:r>
              <a:rPr lang="en-IN" sz="1800"/>
              <a:t>10.Formula for the performance metrics planned on the project --1 mark</a:t>
            </a:r>
          </a:p>
        </p:txBody>
      </p:sp>
    </p:spTree>
    <p:extLst>
      <p:ext uri="{BB962C8B-B14F-4D97-AF65-F5344CB8AC3E}">
        <p14:creationId xmlns:p14="http://schemas.microsoft.com/office/powerpoint/2010/main" val="2787651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728D-1808-DCE3-35F1-0EA57A574574}"/>
              </a:ext>
            </a:extLst>
          </p:cNvPr>
          <p:cNvSpPr>
            <a:spLocks noGrp="1"/>
          </p:cNvSpPr>
          <p:nvPr>
            <p:ph type="ctrTitle"/>
          </p:nvPr>
        </p:nvSpPr>
        <p:spPr>
          <a:xfrm>
            <a:off x="75414" y="75988"/>
            <a:ext cx="11576116" cy="762998"/>
          </a:xfrm>
        </p:spPr>
        <p:txBody>
          <a:bodyPr>
            <a:noAutofit/>
          </a:bodyPr>
          <a:lstStyle/>
          <a:p>
            <a:r>
              <a:rPr lang="en-US" sz="4400" b="1">
                <a:solidFill>
                  <a:srgbClr val="CC0066"/>
                </a:solidFill>
                <a:latin typeface="Times New Roman" panose="02020603050405020304" pitchFamily="18" charset="0"/>
                <a:cs typeface="Times New Roman" panose="02020603050405020304" pitchFamily="18" charset="0"/>
              </a:rPr>
              <a:t>INTRODUCTION</a:t>
            </a:r>
            <a:endParaRPr lang="en-IN" sz="4400"/>
          </a:p>
        </p:txBody>
      </p:sp>
      <p:sp>
        <p:nvSpPr>
          <p:cNvPr id="3" name="Subtitle 2">
            <a:extLst>
              <a:ext uri="{FF2B5EF4-FFF2-40B4-BE49-F238E27FC236}">
                <a16:creationId xmlns:a16="http://schemas.microsoft.com/office/drawing/2014/main" id="{31500A10-C030-5CC3-6C01-DCA580C17404}"/>
              </a:ext>
            </a:extLst>
          </p:cNvPr>
          <p:cNvSpPr>
            <a:spLocks noGrp="1"/>
          </p:cNvSpPr>
          <p:nvPr>
            <p:ph type="subTitle" idx="1"/>
          </p:nvPr>
        </p:nvSpPr>
        <p:spPr>
          <a:xfrm>
            <a:off x="311284" y="547647"/>
            <a:ext cx="10366342" cy="5343013"/>
          </a:xfrm>
        </p:spPr>
        <p:txBody>
          <a:bodyPr vert="horz" lIns="91440" tIns="45720" rIns="91440" bIns="45720" rtlCol="0" anchor="t">
            <a:normAutofit fontScale="92500" lnSpcReduction="10000"/>
          </a:bodyPr>
          <a:lstStyle/>
          <a:p>
            <a:pPr algn="l"/>
            <a:endParaRPr lang="en-US" b="1">
              <a:latin typeface="+mn-lt"/>
            </a:endParaRPr>
          </a:p>
          <a:p>
            <a:pPr marL="182563" indent="-182563" algn="l">
              <a:buFont typeface="Arial" pitchFamily="34" charset="0"/>
              <a:buChar char="•"/>
            </a:pPr>
            <a:r>
              <a:rPr lang="en-US" b="1">
                <a:latin typeface="+mn-lt"/>
              </a:rPr>
              <a:t>What is Computer Vision?</a:t>
            </a:r>
          </a:p>
          <a:p>
            <a:pPr marL="182563" indent="-182563" algn="l">
              <a:buFont typeface="Arial" pitchFamily="34" charset="0"/>
              <a:buChar char="•"/>
            </a:pPr>
            <a:r>
              <a:rPr lang="en-US" b="0" i="0">
                <a:effectLst/>
                <a:latin typeface="+mn-lt"/>
              </a:rPr>
              <a:t>Computer vision is a part of artificial intelligence (AI) that helps computers understand and process visual information, like images and videos. This technology allows machines to perform tasks such as recognizing objects and faces, similar to how humans see and interpret the world.</a:t>
            </a:r>
            <a:r>
              <a:rPr lang="en-US">
                <a:latin typeface="+mn-lt"/>
              </a:rPr>
              <a:t>.</a:t>
            </a:r>
          </a:p>
          <a:p>
            <a:pPr algn="l">
              <a:buFont typeface="Arial" pitchFamily="34" charset="0"/>
              <a:buChar char="•"/>
            </a:pPr>
            <a:r>
              <a:rPr lang="en-US" b="1">
                <a:latin typeface="+mn-lt"/>
              </a:rPr>
              <a:t>What is Deep Learning in Computer Vision?</a:t>
            </a:r>
            <a:endParaRPr lang="en-US">
              <a:latin typeface="+mn-lt"/>
            </a:endParaRPr>
          </a:p>
          <a:p>
            <a:pPr marL="342900" indent="-342900" algn="l">
              <a:buFont typeface="Arial" pitchFamily="34" charset="0"/>
              <a:buChar char="•"/>
            </a:pPr>
            <a:r>
              <a:rPr lang="en-US">
                <a:latin typeface="+mn-lt"/>
              </a:rPr>
              <a:t>Deep learning is a method that uses neural networks to analyze visual data. It enables computers to learn patterns from large amounts of data, which helps them make accurate predictions for tasks like classifying images and detecting objects.</a:t>
            </a:r>
            <a:endParaRPr lang="en-US" b="0" i="0">
              <a:effectLst/>
              <a:latin typeface="+mn-lt"/>
            </a:endParaRPr>
          </a:p>
          <a:p>
            <a:pPr algn="l">
              <a:buFont typeface="Arial" pitchFamily="34" charset="0"/>
              <a:buChar char="•"/>
            </a:pPr>
            <a:r>
              <a:rPr lang="en-US" b="1">
                <a:latin typeface="+mn-lt"/>
              </a:rPr>
              <a:t>Why is Deep Learning Needed in Computer Vision?</a:t>
            </a:r>
            <a:endParaRPr lang="en-US">
              <a:latin typeface="+mn-lt"/>
            </a:endParaRPr>
          </a:p>
          <a:p>
            <a:pPr marL="342900" indent="-342900" algn="l">
              <a:buFont typeface="Arial" pitchFamily="34" charset="0"/>
              <a:buChar char="•"/>
            </a:pPr>
            <a:r>
              <a:rPr lang="en-US" b="0" i="0">
                <a:effectLst/>
                <a:latin typeface="+mn-lt"/>
              </a:rPr>
              <a:t> enhances computer vision by improving accuracy, handling large datasets, enabling real-time processing, extracting complex features, and adapting to variations in visual data.</a:t>
            </a:r>
          </a:p>
          <a:p>
            <a:pPr algn="l"/>
            <a:r>
              <a:rPr lang="en-US" sz="1700"/>
              <a:t>Example: Traditional methods fail in low-light conditions, but deep learning can learn to handle such variations by training on diverse data.</a:t>
            </a:r>
          </a:p>
          <a:p>
            <a:pPr algn="l"/>
            <a:endParaRPr lang="en-IN">
              <a:latin typeface="+mn-lt"/>
            </a:endParaRPr>
          </a:p>
        </p:txBody>
      </p:sp>
    </p:spTree>
    <p:extLst>
      <p:ext uri="{BB962C8B-B14F-4D97-AF65-F5344CB8AC3E}">
        <p14:creationId xmlns:p14="http://schemas.microsoft.com/office/powerpoint/2010/main" val="2680835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1A14A-84D5-E8CC-72D7-88B748D69E64}"/>
              </a:ext>
            </a:extLst>
          </p:cNvPr>
          <p:cNvSpPr>
            <a:spLocks noGrp="1"/>
          </p:cNvSpPr>
          <p:nvPr>
            <p:ph type="title"/>
          </p:nvPr>
        </p:nvSpPr>
        <p:spPr>
          <a:xfrm>
            <a:off x="838200" y="365127"/>
            <a:ext cx="10515600" cy="712559"/>
          </a:xfrm>
        </p:spPr>
        <p:txBody>
          <a:bodyPr>
            <a:normAutofit/>
          </a:bodyPr>
          <a:lstStyle/>
          <a:p>
            <a:endParaRPr lang="en-US" sz="3600" b="1">
              <a:solidFill>
                <a:srgbClr val="CC0066"/>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172EAC9-A880-C5C1-A4A8-F5CC6A456DCC}"/>
              </a:ext>
            </a:extLst>
          </p:cNvPr>
          <p:cNvSpPr>
            <a:spLocks noGrp="1"/>
          </p:cNvSpPr>
          <p:nvPr>
            <p:ph idx="1"/>
          </p:nvPr>
        </p:nvSpPr>
        <p:spPr>
          <a:xfrm>
            <a:off x="930728" y="1113066"/>
            <a:ext cx="10515600" cy="4351338"/>
          </a:xfrm>
        </p:spPr>
        <p:txBody>
          <a:bodyPr>
            <a:normAutofit lnSpcReduction="10000"/>
          </a:bodyPr>
          <a:lstStyle/>
          <a:p>
            <a:pPr marL="0" indent="0">
              <a:buNone/>
            </a:pPr>
            <a:r>
              <a:rPr lang="en-US" sz="1600" b="1"/>
              <a:t>Computer Vision in Paddy disease detection</a:t>
            </a:r>
          </a:p>
          <a:p>
            <a:pPr marL="0" indent="0">
              <a:buNone/>
            </a:pPr>
            <a:r>
              <a:rPr lang="en-US" sz="1600" b="1" u="sng"/>
              <a:t>Automated Disease Identification</a:t>
            </a:r>
            <a:r>
              <a:rPr lang="en-US" sz="1600"/>
              <a:t>: Computer vision models, such as convolutional neural networks (CNNs), are employed to identify and classify paddy diseases from images of rice plants.</a:t>
            </a:r>
          </a:p>
          <a:p>
            <a:pPr marL="0" indent="0">
              <a:buNone/>
            </a:pPr>
            <a:r>
              <a:rPr lang="en-US" sz="1600" b="1" u="sng"/>
              <a:t>Disease Severity Assessment</a:t>
            </a:r>
            <a:r>
              <a:rPr lang="en-US" sz="1600"/>
              <a:t>: By analyzing leaf images, computer vision helps assess the severity of diseases, aiding in timely interventions and management strategies.</a:t>
            </a:r>
          </a:p>
          <a:p>
            <a:pPr marL="0" indent="0">
              <a:buNone/>
            </a:pPr>
            <a:r>
              <a:rPr lang="en-US" sz="1500" b="1"/>
              <a:t>Deep Learning with Computer Vision</a:t>
            </a:r>
          </a:p>
          <a:p>
            <a:pPr>
              <a:buFont typeface="+mj-lt"/>
              <a:buAutoNum type="arabicPeriod"/>
            </a:pPr>
            <a:r>
              <a:rPr lang="en-US" sz="1500" u="sng"/>
              <a:t>Feature Extraction: </a:t>
            </a:r>
            <a:r>
              <a:rPr lang="en-US" sz="1500"/>
              <a:t>CNNs automatically learn and extract important features from images.</a:t>
            </a:r>
          </a:p>
          <a:p>
            <a:pPr>
              <a:buFont typeface="+mj-lt"/>
              <a:buAutoNum type="arabicPeriod"/>
            </a:pPr>
            <a:r>
              <a:rPr lang="en-US" sz="1500" u="sng"/>
              <a:t>High Accuracy: </a:t>
            </a:r>
            <a:r>
              <a:rPr lang="en-US" sz="1500"/>
              <a:t>Deep learning improves accuracy in tasks like object detection and image classification.</a:t>
            </a:r>
          </a:p>
          <a:p>
            <a:pPr>
              <a:buFont typeface="+mj-lt"/>
              <a:buAutoNum type="arabicPeriod"/>
            </a:pPr>
            <a:r>
              <a:rPr lang="en-US" sz="1500" u="sng"/>
              <a:t>Real-Time Analysis: </a:t>
            </a:r>
            <a:r>
              <a:rPr lang="en-US" sz="1500"/>
              <a:t>Models lenable fast real-time processing for applications like surveillance.</a:t>
            </a:r>
          </a:p>
          <a:p>
            <a:pPr marL="0" indent="0">
              <a:buNone/>
            </a:pPr>
            <a:endParaRPr lang="en-US" sz="1500"/>
          </a:p>
          <a:p>
            <a:pPr marL="0" indent="0">
              <a:buNone/>
            </a:pPr>
            <a:r>
              <a:rPr lang="en-IN" sz="1500" b="1"/>
              <a:t>What Deep Learning Solves</a:t>
            </a:r>
          </a:p>
          <a:p>
            <a:pPr>
              <a:buFont typeface="+mj-lt"/>
              <a:buAutoNum type="arabicPeriod"/>
            </a:pPr>
            <a:r>
              <a:rPr lang="en-IN" sz="1500" u="sng"/>
              <a:t>Detects Complex Patterns: </a:t>
            </a:r>
            <a:r>
              <a:rPr lang="en-IN" sz="1500"/>
              <a:t>Captures intricate details in images.</a:t>
            </a:r>
          </a:p>
          <a:p>
            <a:pPr>
              <a:buFont typeface="+mj-lt"/>
              <a:buAutoNum type="arabicPeriod"/>
            </a:pPr>
            <a:r>
              <a:rPr lang="en-IN" sz="1500" u="sng"/>
              <a:t>Handles Large Data: </a:t>
            </a:r>
            <a:r>
              <a:rPr lang="en-IN" sz="1500"/>
              <a:t>Processes vast datasets for better accuracy.</a:t>
            </a:r>
          </a:p>
          <a:p>
            <a:pPr>
              <a:buFont typeface="+mj-lt"/>
              <a:buAutoNum type="arabicPeriod"/>
            </a:pPr>
            <a:r>
              <a:rPr lang="en-IN" sz="1500" u="sng"/>
              <a:t>Automates Tasks: </a:t>
            </a:r>
            <a:r>
              <a:rPr lang="en-IN" sz="1500"/>
              <a:t>Enables scalable, real-time image analysis.</a:t>
            </a:r>
          </a:p>
          <a:p>
            <a:pPr>
              <a:buFont typeface="+mj-lt"/>
              <a:buAutoNum type="arabicPeriod"/>
            </a:pPr>
            <a:endParaRPr lang="en-US" sz="1500"/>
          </a:p>
          <a:p>
            <a:pPr marL="0" indent="0">
              <a:buNone/>
            </a:pPr>
            <a:endParaRPr lang="en-US" sz="1600">
              <a:latin typeface="Times New Roman" panose="02020603050405020304" pitchFamily="18" charset="0"/>
              <a:cs typeface="Times New Roman" panose="02020603050405020304" pitchFamily="18" charset="0"/>
            </a:endParaRPr>
          </a:p>
          <a:p>
            <a:pPr>
              <a:buFont typeface="Arial" pitchFamily="34" charset="0"/>
              <a:buChar char="•"/>
            </a:pPr>
            <a:endParaRPr lang="en-US" sz="1600"/>
          </a:p>
        </p:txBody>
      </p:sp>
    </p:spTree>
    <p:extLst>
      <p:ext uri="{BB962C8B-B14F-4D97-AF65-F5344CB8AC3E}">
        <p14:creationId xmlns:p14="http://schemas.microsoft.com/office/powerpoint/2010/main" val="362773770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A2DE-D677-FE01-C0E4-F0BB6B6592EF}"/>
              </a:ext>
            </a:extLst>
          </p:cNvPr>
          <p:cNvSpPr>
            <a:spLocks noGrp="1"/>
          </p:cNvSpPr>
          <p:nvPr>
            <p:ph type="title"/>
          </p:nvPr>
        </p:nvSpPr>
        <p:spPr>
          <a:xfrm>
            <a:off x="697230" y="0"/>
            <a:ext cx="10515600" cy="534034"/>
          </a:xfrm>
        </p:spPr>
        <p:txBody>
          <a:bodyPr>
            <a:normAutofit fontScale="90000"/>
          </a:bodyPr>
          <a:lstStyle/>
          <a:p>
            <a:r>
              <a:rPr lang="en-US" b="1">
                <a:solidFill>
                  <a:srgbClr val="CC0066"/>
                </a:solidFill>
                <a:latin typeface="Times New Roman" panose="02020603050405020304" pitchFamily="18" charset="0"/>
                <a:cs typeface="Times New Roman" panose="02020603050405020304" pitchFamily="18" charset="0"/>
              </a:rPr>
              <a:t>Literature survey – paper 1 </a:t>
            </a:r>
          </a:p>
        </p:txBody>
      </p:sp>
      <p:sp>
        <p:nvSpPr>
          <p:cNvPr id="4" name="Content Placeholder 3">
            <a:extLst>
              <a:ext uri="{FF2B5EF4-FFF2-40B4-BE49-F238E27FC236}">
                <a16:creationId xmlns:a16="http://schemas.microsoft.com/office/drawing/2014/main" id="{C139BF00-4CA5-6170-2AC1-5F01D5B2789A}"/>
              </a:ext>
            </a:extLst>
          </p:cNvPr>
          <p:cNvSpPr>
            <a:spLocks noGrp="1"/>
          </p:cNvSpPr>
          <p:nvPr>
            <p:ph idx="1"/>
          </p:nvPr>
        </p:nvSpPr>
        <p:spPr>
          <a:xfrm>
            <a:off x="556260" y="534034"/>
            <a:ext cx="10797540" cy="6026216"/>
          </a:xfrm>
        </p:spPr>
        <p:txBody>
          <a:bodyPr>
            <a:noAutofit/>
          </a:bodyPr>
          <a:lstStyle/>
          <a:p>
            <a:pPr marL="0" indent="0">
              <a:buNone/>
            </a:pPr>
            <a:r>
              <a:rPr lang="en-US" sz="1400" b="1" u="sng">
                <a:latin typeface="+mn-lt"/>
              </a:rPr>
              <a:t>Paper Title</a:t>
            </a:r>
            <a:r>
              <a:rPr lang="en-US" sz="1400" u="sng">
                <a:latin typeface="+mn-lt"/>
              </a:rPr>
              <a:t>: Deep learning model for detection of brown spot rice leaf disease with smart agriculture</a:t>
            </a:r>
          </a:p>
          <a:p>
            <a:pPr marL="0" indent="0">
              <a:buNone/>
            </a:pPr>
            <a:r>
              <a:rPr lang="en-US" sz="1400" u="sng">
                <a:latin typeface="+mn-lt"/>
              </a:rPr>
              <a:t> [ https://doi.org/10.1016/j.compeleceng.2023.108659]</a:t>
            </a:r>
          </a:p>
          <a:p>
            <a:pPr marL="0" indent="0" algn="l">
              <a:buNone/>
            </a:pPr>
            <a:r>
              <a:rPr lang="en-US" sz="1400" b="1" i="0">
                <a:effectLst/>
                <a:latin typeface="+mn-lt"/>
              </a:rPr>
              <a:t>Summary of Findings</a:t>
            </a:r>
          </a:p>
          <a:p>
            <a:pPr marL="0" indent="0" algn="l">
              <a:buNone/>
            </a:pPr>
            <a:r>
              <a:rPr lang="en-US" sz="1400" b="0" i="0">
                <a:effectLst/>
                <a:latin typeface="+mn-lt"/>
              </a:rPr>
              <a:t>The proposed system utilizes a CNN-VGG19 model for detecting brown spot rice leaf disease, achieving an accuracy of 93.0%. This model employs transfer learning for precise identification, outperforming traditional methods.</a:t>
            </a:r>
          </a:p>
          <a:p>
            <a:pPr marL="0" indent="0" algn="l">
              <a:buNone/>
            </a:pPr>
            <a:r>
              <a:rPr lang="en-US" sz="1400" b="1" i="0">
                <a:effectLst/>
                <a:latin typeface="+mn-lt"/>
              </a:rPr>
              <a:t>Methodology</a:t>
            </a:r>
          </a:p>
          <a:p>
            <a:pPr marL="342900" indent="-342900" algn="l">
              <a:buFont typeface="+mj-lt"/>
              <a:buAutoNum type="arabicPeriod"/>
            </a:pPr>
            <a:r>
              <a:rPr lang="en-US" sz="1400" b="0" i="0">
                <a:effectLst/>
                <a:latin typeface="+mn-lt"/>
              </a:rPr>
              <a:t>Data Collection: Gather images of rice leaves affected by diseases.</a:t>
            </a:r>
          </a:p>
          <a:p>
            <a:pPr marL="342900" indent="-342900" algn="l">
              <a:buFont typeface="+mj-lt"/>
              <a:buAutoNum type="arabicPeriod"/>
            </a:pPr>
            <a:r>
              <a:rPr lang="en-US" sz="1400" b="0" i="0">
                <a:effectLst/>
                <a:latin typeface="+mn-lt"/>
              </a:rPr>
              <a:t>Preprocessing: Normalize images and prepare datasets for training.</a:t>
            </a:r>
          </a:p>
          <a:p>
            <a:pPr marL="342900" indent="-342900" algn="l">
              <a:buFont typeface="+mj-lt"/>
              <a:buAutoNum type="arabicPeriod"/>
            </a:pPr>
            <a:r>
              <a:rPr lang="en-US" sz="1400" b="0" i="0">
                <a:effectLst/>
                <a:latin typeface="+mn-lt"/>
              </a:rPr>
              <a:t>Model Training: Train the CNN-VGG19 model for disease classification.</a:t>
            </a:r>
          </a:p>
          <a:p>
            <a:pPr marL="342900" indent="-342900" algn="l">
              <a:buFont typeface="+mj-lt"/>
              <a:buAutoNum type="arabicPeriod"/>
            </a:pPr>
            <a:r>
              <a:rPr lang="en-US" sz="1400" b="0" i="0">
                <a:effectLst/>
                <a:latin typeface="+mn-lt"/>
              </a:rPr>
              <a:t>Evaluation: Compare results against baseline models using accuracy and other metrics.</a:t>
            </a:r>
          </a:p>
          <a:p>
            <a:pPr marL="0" indent="0" algn="l">
              <a:buNone/>
            </a:pPr>
            <a:r>
              <a:rPr lang="en-US" sz="1400" b="1" i="0">
                <a:effectLst/>
                <a:latin typeface="+mn-lt"/>
              </a:rPr>
              <a:t>Why This Architecture</a:t>
            </a:r>
          </a:p>
          <a:p>
            <a:pPr marL="342900" indent="-342900" algn="l">
              <a:buFont typeface="+mj-lt"/>
              <a:buAutoNum type="arabicPeriod"/>
            </a:pPr>
            <a:r>
              <a:rPr lang="en-US" sz="1400" b="0" i="0">
                <a:effectLst/>
                <a:latin typeface="+mn-lt"/>
              </a:rPr>
              <a:t>High Accuracy: The CNN-VGG19 model achieves high precision in disease detection.</a:t>
            </a:r>
          </a:p>
          <a:p>
            <a:pPr marL="342900" indent="-342900" algn="l">
              <a:buFont typeface="+mj-lt"/>
              <a:buAutoNum type="arabicPeriod"/>
            </a:pPr>
            <a:r>
              <a:rPr lang="en-US" sz="1400" b="0" i="0">
                <a:effectLst/>
                <a:latin typeface="+mn-lt"/>
              </a:rPr>
              <a:t>Transfer Learning: Leverages pre-trained weights to enhance performance.</a:t>
            </a:r>
          </a:p>
          <a:p>
            <a:pPr marL="342900" indent="-342900" algn="l">
              <a:buFont typeface="+mj-lt"/>
              <a:buAutoNum type="arabicPeriod"/>
            </a:pPr>
            <a:r>
              <a:rPr lang="en-US" sz="1400" b="0" i="0">
                <a:effectLst/>
                <a:latin typeface="+mn-lt"/>
              </a:rPr>
              <a:t>Robustness: Effectively identifies diseases from varying image conditions.</a:t>
            </a:r>
          </a:p>
          <a:p>
            <a:pPr marL="342900" indent="-342900" algn="l">
              <a:buFont typeface="+mj-lt"/>
              <a:buAutoNum type="arabicPeriod"/>
            </a:pPr>
            <a:r>
              <a:rPr lang="en-US" sz="1400" b="0" i="0">
                <a:effectLst/>
                <a:latin typeface="+mn-lt"/>
              </a:rPr>
              <a:t>Scalability: Adaptable for different rice diseases and agricultural settings.</a:t>
            </a:r>
          </a:p>
          <a:p>
            <a:pPr marL="0" indent="0" algn="l">
              <a:buNone/>
            </a:pPr>
            <a:r>
              <a:rPr lang="en-US" sz="1400" b="0" i="0">
                <a:effectLst/>
                <a:latin typeface="+mn-lt"/>
              </a:rPr>
              <a:t>Key Contributions</a:t>
            </a:r>
          </a:p>
          <a:p>
            <a:pPr marL="0" indent="0">
              <a:buNone/>
            </a:pPr>
            <a:r>
              <a:rPr lang="en-US" sz="1400" b="0" i="0">
                <a:effectLst/>
                <a:latin typeface="+mn-lt"/>
              </a:rPr>
              <a:t>Developed a CNN-VGG19 model that significantly improves disease detection accuracy.Conducted a comprehensive literature review highlighting the need for automated disease recognition.Demonstrated the effectiveness of transfer learning in agricultural applications.</a:t>
            </a:r>
          </a:p>
          <a:p>
            <a:pPr marL="0" indent="0">
              <a:buNone/>
            </a:pPr>
            <a:r>
              <a:rPr lang="en-US" sz="1400" b="0" i="0">
                <a:effectLst/>
                <a:latin typeface="+mn-lt"/>
              </a:rPr>
              <a:t>Achieved a sensitivity of 89.5%, surpassing existing baseline models.</a:t>
            </a:r>
          </a:p>
          <a:p>
            <a:pPr marL="0" indent="0">
              <a:buNone/>
            </a:pPr>
            <a:endParaRPr lang="en-IN" sz="1400">
              <a:latin typeface="+mn-lt"/>
            </a:endParaRPr>
          </a:p>
        </p:txBody>
      </p:sp>
    </p:spTree>
    <p:extLst>
      <p:ext uri="{BB962C8B-B14F-4D97-AF65-F5344CB8AC3E}">
        <p14:creationId xmlns:p14="http://schemas.microsoft.com/office/powerpoint/2010/main" val="2702904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A2DE-D677-FE01-C0E4-F0BB6B6592EF}"/>
              </a:ext>
            </a:extLst>
          </p:cNvPr>
          <p:cNvSpPr>
            <a:spLocks noGrp="1"/>
          </p:cNvSpPr>
          <p:nvPr>
            <p:ph type="title"/>
          </p:nvPr>
        </p:nvSpPr>
        <p:spPr>
          <a:xfrm>
            <a:off x="838200" y="124496"/>
            <a:ext cx="10515600" cy="213993"/>
          </a:xfrm>
        </p:spPr>
        <p:txBody>
          <a:bodyPr>
            <a:normAutofit fontScale="90000"/>
          </a:bodyPr>
          <a:lstStyle/>
          <a:p>
            <a:r>
              <a:rPr lang="en-US" b="1">
                <a:solidFill>
                  <a:srgbClr val="CC0066"/>
                </a:solidFill>
                <a:latin typeface="Times New Roman" panose="02020603050405020304" pitchFamily="18" charset="0"/>
                <a:cs typeface="Times New Roman" panose="02020603050405020304" pitchFamily="18" charset="0"/>
              </a:rPr>
              <a:t>Literature survey- paper 2</a:t>
            </a:r>
          </a:p>
        </p:txBody>
      </p:sp>
      <p:sp>
        <p:nvSpPr>
          <p:cNvPr id="3" name="Rectangle 1">
            <a:extLst>
              <a:ext uri="{FF2B5EF4-FFF2-40B4-BE49-F238E27FC236}">
                <a16:creationId xmlns:a16="http://schemas.microsoft.com/office/drawing/2014/main" id="{6DA99AEA-D0BB-2467-4A84-985F0776FDB5}"/>
              </a:ext>
            </a:extLst>
          </p:cNvPr>
          <p:cNvSpPr>
            <a:spLocks noGrp="1" noChangeArrowheads="1"/>
          </p:cNvSpPr>
          <p:nvPr>
            <p:ph idx="1"/>
          </p:nvPr>
        </p:nvSpPr>
        <p:spPr bwMode="auto">
          <a:xfrm>
            <a:off x="622434" y="546551"/>
            <a:ext cx="11490960" cy="4864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buNone/>
            </a:pPr>
            <a:r>
              <a:rPr lang="en-US" sz="1100" b="1"/>
              <a:t>Paper Title: Convolutional Neural Network in Rice Disease Recognition: Accuracy, Speed, and Lightweight</a:t>
            </a:r>
            <a:br>
              <a:rPr lang="en-US" sz="1100"/>
            </a:br>
            <a:r>
              <a:rPr lang="en-US" sz="1100" b="1"/>
              <a:t>Summary of Findings:</a:t>
            </a:r>
            <a:br>
              <a:rPr lang="en-US" sz="1100"/>
            </a:br>
            <a:r>
              <a:rPr lang="en-US" sz="1100"/>
              <a:t>This paper reviews the application of convolutional neural networks (CNN) in rice disease detection. It highlights the effectiveness of CNNs in enhancing recognition accuracy, processing speed, and deployment on mobile devices. Key advancements include the use of lightweight CNN models to improve real-time performance and reduce computational requirements without sacrificing accuracy.</a:t>
            </a:r>
          </a:p>
          <a:p>
            <a:pPr marL="0" indent="0">
              <a:buNone/>
            </a:pPr>
            <a:r>
              <a:rPr lang="en-US" sz="1100" b="1"/>
              <a:t>Methodology:</a:t>
            </a:r>
            <a:endParaRPr lang="en-US" sz="1100"/>
          </a:p>
          <a:p>
            <a:pPr marL="228600" indent="-228600">
              <a:buFont typeface="+mj-lt"/>
              <a:buAutoNum type="arabicPeriod"/>
            </a:pPr>
            <a:r>
              <a:rPr lang="en-US" sz="1100" b="1"/>
              <a:t>Data Collection:</a:t>
            </a:r>
            <a:r>
              <a:rPr lang="en-US" sz="1100"/>
              <a:t> Rice disease images from various datasets, including field images and online sources.</a:t>
            </a:r>
          </a:p>
          <a:p>
            <a:pPr marL="228600" indent="-228600">
              <a:buFont typeface="+mj-lt"/>
              <a:buAutoNum type="arabicPeriod"/>
            </a:pPr>
            <a:r>
              <a:rPr lang="en-US" sz="1100" b="1"/>
              <a:t>Preprocessing:</a:t>
            </a:r>
            <a:r>
              <a:rPr lang="en-US" sz="1100"/>
              <a:t> Images are augmented and preprocessed (e.g., resizing, noise reduction) to improve model training.</a:t>
            </a:r>
          </a:p>
          <a:p>
            <a:pPr marL="228600" indent="-228600">
              <a:buFont typeface="+mj-lt"/>
              <a:buAutoNum type="arabicPeriod"/>
            </a:pPr>
            <a:r>
              <a:rPr lang="en-US" sz="1100" b="1"/>
              <a:t>Model Training:</a:t>
            </a:r>
            <a:r>
              <a:rPr lang="en-US" sz="1100"/>
              <a:t> Different CNN models such </a:t>
            </a:r>
            <a:r>
              <a:rPr lang="en-US" sz="1100" u="sng"/>
              <a:t>as </a:t>
            </a:r>
            <a:r>
              <a:rPr lang="en-US" sz="1400" u="sng"/>
              <a:t>VGG-19</a:t>
            </a:r>
            <a:r>
              <a:rPr lang="en-US" sz="1100"/>
              <a:t>, InceptionV3, and DenseNet are trained on augmented datasets.</a:t>
            </a:r>
          </a:p>
          <a:p>
            <a:pPr marL="228600" indent="-228600">
              <a:buFont typeface="+mj-lt"/>
              <a:buAutoNum type="arabicPeriod"/>
            </a:pPr>
            <a:r>
              <a:rPr lang="en-US" sz="1100" b="1"/>
              <a:t>Evaluation:</a:t>
            </a:r>
            <a:r>
              <a:rPr lang="en-US" sz="1100"/>
              <a:t> Models are compared using accuracy and computational efficiency, with a focus on lightweight architectures suitable for mobile deployment.</a:t>
            </a:r>
          </a:p>
          <a:p>
            <a:pPr marL="0" indent="0">
              <a:buNone/>
            </a:pPr>
            <a:r>
              <a:rPr lang="en-US" sz="1100" b="1"/>
              <a:t>Why This Architecture:</a:t>
            </a:r>
            <a:endParaRPr lang="en-US" sz="1100"/>
          </a:p>
          <a:p>
            <a:pPr marL="228600" indent="-228600">
              <a:buFont typeface="+mj-lt"/>
              <a:buAutoNum type="arabicPeriod"/>
            </a:pPr>
            <a:r>
              <a:rPr lang="en-US" sz="1100" b="1"/>
              <a:t>Lightweight Design:</a:t>
            </a:r>
            <a:r>
              <a:rPr lang="en-US" sz="1100"/>
              <a:t> The CNN models are designed to be lightweight, reducing the number of parameters and memory usage, which is crucial for real-time applications in agriculture.</a:t>
            </a:r>
          </a:p>
          <a:p>
            <a:pPr marL="228600" indent="-228600">
              <a:buFont typeface="+mj-lt"/>
              <a:buAutoNum type="arabicPeriod"/>
            </a:pPr>
            <a:r>
              <a:rPr lang="en-US" sz="1100" b="1"/>
              <a:t>Real-Time Efficiency:</a:t>
            </a:r>
            <a:r>
              <a:rPr lang="en-US" sz="1100"/>
              <a:t> Enhancements in model structure (like pruning and quantization) enable fast identification of rice diseases, making it suitable for use in the field.</a:t>
            </a:r>
          </a:p>
          <a:p>
            <a:pPr marL="228600" indent="-228600">
              <a:buFont typeface="+mj-lt"/>
              <a:buAutoNum type="arabicPeriod"/>
            </a:pPr>
            <a:r>
              <a:rPr lang="en-US" sz="1100" b="1"/>
              <a:t>Transfer Learning:</a:t>
            </a:r>
            <a:r>
              <a:rPr lang="en-US" sz="1100"/>
              <a:t> The use of pre-trained models on larger datasets (like ImageNet) reduces training time and improves accuracy on small rice disease datasets.</a:t>
            </a:r>
          </a:p>
          <a:p>
            <a:pPr marL="0" indent="0">
              <a:buNone/>
            </a:pPr>
            <a:r>
              <a:rPr lang="en-US" sz="1100" b="1"/>
              <a:t>Key Contributions:</a:t>
            </a:r>
            <a:endParaRPr lang="en-US" sz="1100"/>
          </a:p>
          <a:p>
            <a:pPr marL="0" indent="0">
              <a:buNone/>
            </a:pPr>
            <a:r>
              <a:rPr lang="en-US" sz="1100"/>
              <a:t>Detailed a lightweight CNN approach for rice disease recognition, improving mobile deployment feasibility.</a:t>
            </a:r>
          </a:p>
          <a:p>
            <a:pPr marL="0" indent="0">
              <a:buNone/>
            </a:pPr>
            <a:r>
              <a:rPr lang="en-US" sz="1100"/>
              <a:t>Summarized existing techniques for enhancing recognition accuracy, including data augmentation and model compression.</a:t>
            </a:r>
          </a:p>
          <a:p>
            <a:pPr marL="0" indent="0">
              <a:buNone/>
            </a:pPr>
            <a:r>
              <a:rPr lang="en-US" sz="1100"/>
              <a:t>Addressed challenges in real-time recognition by proposing efficient network structures and deployment strategies​</a:t>
            </a:r>
          </a:p>
          <a:p>
            <a:pPr marL="0" indent="0" defTabSz="914400" eaLnBrk="0" fontAlgn="base" hangingPunct="0">
              <a:lnSpc>
                <a:spcPct val="100000"/>
              </a:lnSpc>
              <a:spcBef>
                <a:spcPct val="0"/>
              </a:spcBef>
              <a:spcAft>
                <a:spcPct val="0"/>
              </a:spcAft>
              <a:buNone/>
            </a:pPr>
            <a:endParaRPr kumimoji="0" lang="en-US" altLang="en-US" sz="11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45303323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A2DE-D677-FE01-C0E4-F0BB6B6592EF}"/>
              </a:ext>
            </a:extLst>
          </p:cNvPr>
          <p:cNvSpPr>
            <a:spLocks noGrp="1"/>
          </p:cNvSpPr>
          <p:nvPr>
            <p:ph type="title"/>
          </p:nvPr>
        </p:nvSpPr>
        <p:spPr>
          <a:xfrm>
            <a:off x="838200" y="136527"/>
            <a:ext cx="10515600" cy="625473"/>
          </a:xfrm>
        </p:spPr>
        <p:txBody>
          <a:bodyPr>
            <a:noAutofit/>
          </a:bodyPr>
          <a:lstStyle/>
          <a:p>
            <a:r>
              <a:rPr lang="en-US" sz="3600" b="1">
                <a:solidFill>
                  <a:srgbClr val="CC0066"/>
                </a:solidFill>
                <a:latin typeface="Times New Roman" panose="02020603050405020304" pitchFamily="18" charset="0"/>
                <a:cs typeface="Times New Roman" panose="02020603050405020304" pitchFamily="18" charset="0"/>
              </a:rPr>
              <a:t>Literature survey – paper 3</a:t>
            </a:r>
          </a:p>
        </p:txBody>
      </p:sp>
      <p:sp>
        <p:nvSpPr>
          <p:cNvPr id="4" name="Content Placeholder 3">
            <a:extLst>
              <a:ext uri="{FF2B5EF4-FFF2-40B4-BE49-F238E27FC236}">
                <a16:creationId xmlns:a16="http://schemas.microsoft.com/office/drawing/2014/main" id="{C139BF00-4CA5-6170-2AC1-5F01D5B2789A}"/>
              </a:ext>
            </a:extLst>
          </p:cNvPr>
          <p:cNvSpPr>
            <a:spLocks noGrp="1"/>
          </p:cNvSpPr>
          <p:nvPr>
            <p:ph idx="1"/>
          </p:nvPr>
        </p:nvSpPr>
        <p:spPr>
          <a:xfrm>
            <a:off x="685800" y="762000"/>
            <a:ext cx="10668000" cy="5273040"/>
          </a:xfrm>
        </p:spPr>
        <p:txBody>
          <a:bodyPr>
            <a:normAutofit fontScale="47500" lnSpcReduction="20000"/>
          </a:bodyPr>
          <a:lstStyle/>
          <a:p>
            <a:pPr marL="0" indent="0">
              <a:buNone/>
            </a:pPr>
            <a:r>
              <a:rPr lang="en-US" b="1"/>
              <a:t>Rice Plant Disease Diagnosing Using Machine Learning Techniques: A Comprehensive Review</a:t>
            </a:r>
            <a:endParaRPr lang="en-US"/>
          </a:p>
          <a:p>
            <a:pPr marL="0" indent="0">
              <a:buNone/>
            </a:pPr>
            <a:r>
              <a:rPr lang="en-US" b="1"/>
              <a:t>Summary of Findings:</a:t>
            </a:r>
            <a:br>
              <a:rPr lang="en-US"/>
            </a:br>
            <a:r>
              <a:rPr lang="en-US"/>
              <a:t>This paper provides a comprehensive review of machine learning techniques used for diagnosing rice plant diseases. It highlights the effectiveness of deep learning models such as CNN, VGG-16, VGG-19, MobileNet, LeNet5, and ResNet-50 in identifying various rice diseases. The review finds that ResNet-50 is the most accurate model for rice disease detection, achieving superior results in terms of accuracy and training efficiency.</a:t>
            </a:r>
          </a:p>
          <a:p>
            <a:pPr marL="0" indent="0">
              <a:buNone/>
            </a:pPr>
            <a:r>
              <a:rPr lang="en-US" b="1"/>
              <a:t>Methodology:</a:t>
            </a:r>
            <a:endParaRPr lang="en-US"/>
          </a:p>
          <a:p>
            <a:pPr marL="514350" indent="-514350">
              <a:buFont typeface="+mj-lt"/>
              <a:buAutoNum type="arabicPeriod"/>
            </a:pPr>
            <a:r>
              <a:rPr lang="en-US" b="1"/>
              <a:t>Data Collection:</a:t>
            </a:r>
            <a:r>
              <a:rPr lang="en-US"/>
              <a:t> A range of datasets is used, some collected manually using devices like mobile phones and cameras, while others are publicly available (e.g., Kaggle).</a:t>
            </a:r>
          </a:p>
          <a:p>
            <a:pPr marL="514350" indent="-514350">
              <a:buFont typeface="+mj-lt"/>
              <a:buAutoNum type="arabicPeriod"/>
            </a:pPr>
            <a:r>
              <a:rPr lang="en-US" b="1"/>
              <a:t>Preprocessing:</a:t>
            </a:r>
            <a:r>
              <a:rPr lang="en-US"/>
              <a:t> Techniques like image segmentation (K-means) and feature extraction (GLCM) are commonly employed.</a:t>
            </a:r>
          </a:p>
          <a:p>
            <a:pPr marL="514350" indent="-514350">
              <a:buFont typeface="+mj-lt"/>
              <a:buAutoNum type="arabicPeriod"/>
            </a:pPr>
            <a:r>
              <a:rPr lang="en-US" b="1"/>
              <a:t>Model Training:</a:t>
            </a:r>
            <a:r>
              <a:rPr lang="en-US"/>
              <a:t> Various CNN architectures are trained for disease detection, with a focus on improving speed and accuracy.</a:t>
            </a:r>
          </a:p>
          <a:p>
            <a:pPr marL="514350" indent="-514350">
              <a:buFont typeface="+mj-lt"/>
              <a:buAutoNum type="arabicPeriod"/>
            </a:pPr>
            <a:r>
              <a:rPr lang="en-US" b="1"/>
              <a:t>Evaluation:</a:t>
            </a:r>
            <a:r>
              <a:rPr lang="en-US"/>
              <a:t> The models are evaluated based on accuracy, precision, and recall. Hybrid models (e.g., combining VGGNet, DenseNet-121, and SE-ResNet-50) are shown to outperform traditional machine learning techniques.</a:t>
            </a:r>
          </a:p>
          <a:p>
            <a:pPr marL="0" indent="0">
              <a:buNone/>
            </a:pPr>
            <a:r>
              <a:rPr lang="en-US" b="1"/>
              <a:t>Why This Architecture:</a:t>
            </a:r>
            <a:endParaRPr lang="en-US"/>
          </a:p>
          <a:p>
            <a:pPr marL="514350" indent="-514350">
              <a:buFont typeface="+mj-lt"/>
              <a:buAutoNum type="arabicPeriod"/>
            </a:pPr>
            <a:r>
              <a:rPr lang="en-US" b="1"/>
              <a:t>Accuracy and Efficiency:</a:t>
            </a:r>
            <a:r>
              <a:rPr lang="en-US"/>
              <a:t> ResNet-50 and VGGNet are highlighted for their ability to accurately detect rice plant diseases while maintaining computational efficiency.</a:t>
            </a:r>
          </a:p>
          <a:p>
            <a:pPr marL="514350" indent="-514350">
              <a:buFont typeface="+mj-lt"/>
              <a:buAutoNum type="arabicPeriod"/>
            </a:pPr>
            <a:r>
              <a:rPr lang="en-US" b="1"/>
              <a:t>Transfer Learning:</a:t>
            </a:r>
            <a:r>
              <a:rPr lang="en-US"/>
              <a:t> Pre-trained models are used to improve performance on smaller datasets.</a:t>
            </a:r>
          </a:p>
          <a:p>
            <a:pPr marL="514350" indent="-514350">
              <a:buFont typeface="+mj-lt"/>
              <a:buAutoNum type="arabicPeriod"/>
            </a:pPr>
            <a:r>
              <a:rPr lang="en-US" b="1"/>
              <a:t>Hybrid Approaches:</a:t>
            </a:r>
            <a:r>
              <a:rPr lang="en-US"/>
              <a:t> The use of hybrid models, which combine multiple architectures, leads to improved performance in challenging disease recognition scenarios.</a:t>
            </a:r>
          </a:p>
          <a:p>
            <a:pPr marL="0" indent="0">
              <a:buNone/>
            </a:pPr>
            <a:r>
              <a:rPr lang="en-US" b="1"/>
              <a:t>Key Contributions:</a:t>
            </a:r>
            <a:endParaRPr lang="en-US"/>
          </a:p>
          <a:p>
            <a:pPr marL="0" indent="0">
              <a:buNone/>
            </a:pPr>
            <a:r>
              <a:rPr lang="en-US"/>
              <a:t>A detailed analysis of machine learning techniques for rice disease detection, identifying ResNet-50 as the best-performing model.</a:t>
            </a:r>
          </a:p>
          <a:p>
            <a:pPr marL="0" indent="0">
              <a:buNone/>
            </a:pPr>
            <a:r>
              <a:rPr lang="en-US"/>
              <a:t>Highlighted the benefits of hybrid models, such as combining CNN architectures to improve accuracy.</a:t>
            </a:r>
          </a:p>
          <a:p>
            <a:pPr marL="0" indent="0">
              <a:buNone/>
            </a:pPr>
            <a:r>
              <a:rPr lang="en-US"/>
              <a:t>Reviewed various deep learning applications in rice disease diagnosis and offered suggestions for future improvements​</a:t>
            </a:r>
          </a:p>
          <a:p>
            <a:pPr marL="0" indent="0">
              <a:buNone/>
            </a:pPr>
            <a:endParaRPr lang="en-IN"/>
          </a:p>
        </p:txBody>
      </p:sp>
    </p:spTree>
    <p:extLst>
      <p:ext uri="{BB962C8B-B14F-4D97-AF65-F5344CB8AC3E}">
        <p14:creationId xmlns:p14="http://schemas.microsoft.com/office/powerpoint/2010/main" val="1665321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22E77-B818-9594-6288-535C38AC7812}"/>
              </a:ext>
            </a:extLst>
          </p:cNvPr>
          <p:cNvSpPr>
            <a:spLocks noGrp="1"/>
          </p:cNvSpPr>
          <p:nvPr>
            <p:ph idx="1"/>
          </p:nvPr>
        </p:nvSpPr>
        <p:spPr>
          <a:xfrm>
            <a:off x="330437" y="215740"/>
            <a:ext cx="11861563" cy="573155"/>
          </a:xfrm>
        </p:spPr>
        <p:txBody>
          <a:bodyPr>
            <a:normAutofit/>
          </a:bodyPr>
          <a:lstStyle/>
          <a:p>
            <a:pPr marL="0" indent="0" algn="ctr">
              <a:buNone/>
            </a:pPr>
            <a:r>
              <a:rPr lang="en-US" sz="3200" b="1">
                <a:solidFill>
                  <a:srgbClr val="FF0000"/>
                </a:solidFill>
                <a:latin typeface="Times New Roman" panose="02020603050405020304" pitchFamily="18" charset="0"/>
                <a:cs typeface="Times New Roman" panose="02020603050405020304" pitchFamily="18" charset="0"/>
              </a:rPr>
              <a:t>Key Features of  VGGNet  architecture</a:t>
            </a:r>
          </a:p>
          <a:p>
            <a:pPr marL="0" indent="0" algn="ctr">
              <a:buNone/>
            </a:pPr>
            <a:endParaRPr lang="en-US" sz="3200" b="1">
              <a:solidFill>
                <a:srgbClr val="FF0000"/>
              </a:solidFill>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4D7F83B9-8F10-8F76-4E8E-1326F79696AB}"/>
              </a:ext>
            </a:extLst>
          </p:cNvPr>
          <p:cNvSpPr>
            <a:spLocks noChangeArrowheads="1"/>
          </p:cNvSpPr>
          <p:nvPr/>
        </p:nvSpPr>
        <p:spPr bwMode="auto">
          <a:xfrm>
            <a:off x="330438" y="511896"/>
            <a:ext cx="11613324"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High Detection Accuracy:</a:t>
            </a:r>
            <a:br>
              <a:rPr lang="en-US"/>
            </a:br>
            <a:r>
              <a:rPr lang="en-US"/>
              <a:t>VGGNet’s deep architecture captures subtle differences in rice leaf diseases, ensuring high accuracy across multiple disease types.</a:t>
            </a:r>
          </a:p>
          <a:p>
            <a:r>
              <a:rPr lang="en-US" b="1"/>
              <a:t>Efficient Design:</a:t>
            </a:r>
            <a:br>
              <a:rPr lang="en-US"/>
            </a:br>
            <a:r>
              <a:rPr lang="en-US"/>
              <a:t>With small (3x3) filters and uniform layers, VGGNet is simple to implement and fine-tune, making it ideal for agricultural tasks.</a:t>
            </a:r>
          </a:p>
          <a:p>
            <a:r>
              <a:rPr lang="en-US" b="1"/>
              <a:t>Powerful Feature Extraction:</a:t>
            </a:r>
            <a:br>
              <a:rPr lang="en-US"/>
            </a:br>
            <a:r>
              <a:rPr lang="en-US"/>
              <a:t>Its 16-19 layers capture detailed, hierarchical features, improving the identification of complex paddy diseases.</a:t>
            </a:r>
          </a:p>
          <a:p>
            <a:r>
              <a:rPr lang="en-US" b="1"/>
              <a:t>Boosted by Transfer Learning:</a:t>
            </a:r>
            <a:br>
              <a:rPr lang="en-US"/>
            </a:br>
            <a:r>
              <a:rPr lang="en-US"/>
              <a:t>Pre-trained on large datasets, VGGNet accelerates training on smaller paddy disease datasets, enhancing detection accuracy.</a:t>
            </a:r>
          </a:p>
          <a:p>
            <a:r>
              <a:rPr lang="en-US" b="1"/>
              <a:t>Scalable Across Devices:</a:t>
            </a:r>
            <a:br>
              <a:rPr lang="en-US"/>
            </a:br>
            <a:r>
              <a:rPr lang="en-US"/>
              <a:t>VGGNet adapts well to different hardware, making it suitable for real-time monitoring on mobile devices in smart agriculture.</a:t>
            </a:r>
          </a:p>
          <a:p>
            <a:r>
              <a:rPr lang="en-US" b="1"/>
              <a:t>Consistent in Varied Conditions:</a:t>
            </a:r>
            <a:br>
              <a:rPr lang="en-US"/>
            </a:br>
            <a:r>
              <a:rPr lang="en-US"/>
              <a:t>The architecture is robust against variations in lighting and angles, ensuring reliable performance in diverse paddy field conditions.</a:t>
            </a:r>
          </a:p>
          <a:p>
            <a:r>
              <a:rPr lang="en-US" b="1"/>
              <a:t>Adaptable and Tunable:</a:t>
            </a:r>
            <a:br>
              <a:rPr lang="en-US"/>
            </a:br>
            <a:r>
              <a:rPr lang="en-US"/>
              <a:t>VGGNet’s modular design allows easy fine-tuning, enabling flexibility in detecting both common and rare diseases.</a:t>
            </a:r>
          </a:p>
          <a:p>
            <a:pPr marL="0" marR="0" lvl="0" indent="0"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43759658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22E77-B818-9594-6288-535C38AC7812}"/>
              </a:ext>
            </a:extLst>
          </p:cNvPr>
          <p:cNvSpPr>
            <a:spLocks noGrp="1"/>
          </p:cNvSpPr>
          <p:nvPr>
            <p:ph idx="1"/>
          </p:nvPr>
        </p:nvSpPr>
        <p:spPr>
          <a:xfrm>
            <a:off x="330437" y="215740"/>
            <a:ext cx="11861563" cy="573155"/>
          </a:xfrm>
        </p:spPr>
        <p:txBody>
          <a:bodyPr vert="horz" lIns="91440" tIns="45720" rIns="91440" bIns="45720" rtlCol="0" anchor="t">
            <a:normAutofit/>
          </a:bodyPr>
          <a:lstStyle/>
          <a:p>
            <a:pPr marL="0" indent="0">
              <a:buNone/>
            </a:pPr>
            <a:r>
              <a:rPr lang="en-US" sz="3200" b="1">
                <a:solidFill>
                  <a:srgbClr val="FF0000"/>
                </a:solidFill>
                <a:latin typeface="Times New Roman"/>
                <a:cs typeface="Times New Roman"/>
              </a:rPr>
              <a:t>Computer vision perspective of VGGNet architecture</a:t>
            </a:r>
          </a:p>
        </p:txBody>
      </p:sp>
      <p:sp>
        <p:nvSpPr>
          <p:cNvPr id="7" name="TextBox 6">
            <a:extLst>
              <a:ext uri="{FF2B5EF4-FFF2-40B4-BE49-F238E27FC236}">
                <a16:creationId xmlns:a16="http://schemas.microsoft.com/office/drawing/2014/main" id="{9554BB39-09BE-0365-AB64-9E7C706897F3}"/>
              </a:ext>
            </a:extLst>
          </p:cNvPr>
          <p:cNvSpPr txBox="1"/>
          <p:nvPr/>
        </p:nvSpPr>
        <p:spPr>
          <a:xfrm>
            <a:off x="298075" y="1104037"/>
            <a:ext cx="10952629" cy="3693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t>.</a:t>
            </a:r>
          </a:p>
        </p:txBody>
      </p:sp>
      <p:sp>
        <p:nvSpPr>
          <p:cNvPr id="5" name="TextBox 4">
            <a:extLst>
              <a:ext uri="{FF2B5EF4-FFF2-40B4-BE49-F238E27FC236}">
                <a16:creationId xmlns:a16="http://schemas.microsoft.com/office/drawing/2014/main" id="{45FAE63E-15E3-D780-6BFF-2175A6605197}"/>
              </a:ext>
            </a:extLst>
          </p:cNvPr>
          <p:cNvSpPr txBox="1"/>
          <p:nvPr/>
        </p:nvSpPr>
        <p:spPr>
          <a:xfrm>
            <a:off x="330437" y="1104037"/>
            <a:ext cx="11359299" cy="541686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err="1"/>
              <a:t>VGGNet</a:t>
            </a:r>
            <a:r>
              <a:rPr lang="en-US" sz="2000"/>
              <a:t> is recognized for its ability to capture detailed features through a deep architecture, making it ideal for image classification and fine-grained visual tasks</a:t>
            </a:r>
            <a:r>
              <a:rPr lang="en-US"/>
              <a:t>.</a:t>
            </a:r>
            <a:endParaRPr lang="en-US" b="1"/>
          </a:p>
          <a:p>
            <a:endParaRPr lang="en-US" b="1"/>
          </a:p>
          <a:p>
            <a:r>
              <a:rPr lang="en-US" b="1"/>
              <a:t>Accurate Feature Hierarchy:</a:t>
            </a:r>
            <a:br>
              <a:rPr lang="en-US"/>
            </a:br>
            <a:r>
              <a:rPr lang="en-US"/>
              <a:t>VGGNet excels at extracting hierarchical features from images, allowing it to capture both fine details (e.g., textures) and high-level patterns (e.g., disease spots) crucial for tasks like object classification.</a:t>
            </a:r>
          </a:p>
          <a:p>
            <a:r>
              <a:rPr lang="en-US" b="1"/>
              <a:t>Deep Layered Structure:</a:t>
            </a:r>
            <a:br>
              <a:rPr lang="en-US"/>
            </a:br>
            <a:r>
              <a:rPr lang="en-US"/>
              <a:t>The deep structure (16 or 19 layers) of VGGNet enhances its ability to detect intricate visual features, improving accuracy in complex tasks such as medical imaging or agricultural disease detection.</a:t>
            </a:r>
          </a:p>
          <a:p>
            <a:r>
              <a:rPr lang="en-US" b="1"/>
              <a:t>Consistent Receptive Fields:</a:t>
            </a:r>
            <a:br>
              <a:rPr lang="en-US"/>
            </a:br>
            <a:r>
              <a:rPr lang="en-US"/>
              <a:t>With uniform 3x3 convolutional filters, VGGNet ensures consistent feature extraction across the image, making it well-suited for detecting subtle differences in image datasets like paddy disease detection.</a:t>
            </a:r>
          </a:p>
          <a:p>
            <a:r>
              <a:rPr lang="en-US" b="1"/>
              <a:t>Transfer Learning-Friendly:</a:t>
            </a:r>
            <a:br>
              <a:rPr lang="en-US"/>
            </a:br>
            <a:r>
              <a:rPr lang="en-US"/>
              <a:t>VGGNet's pre-trained weights on large datasets like ImageNet make it highly adaptable for transfer learning, reducing training time while maintaining high accuracy across different computer vision tasks.</a:t>
            </a:r>
          </a:p>
          <a:p>
            <a:r>
              <a:rPr lang="en-US" b="1"/>
              <a:t>Wide Applicability:</a:t>
            </a:r>
            <a:br>
              <a:rPr lang="en-US"/>
            </a:br>
            <a:r>
              <a:rPr lang="en-US"/>
              <a:t>Despite its relatively simple design, VGGNet performs well across a variety of computer vision tasks, from object recognition to segmentation, due to its reliable feature extraction capabilities.</a:t>
            </a:r>
          </a:p>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69993522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Problem Statement</a:t>
            </a:r>
            <a:endParaRPr lang="en-IN"/>
          </a:p>
        </p:txBody>
      </p:sp>
      <p:sp>
        <p:nvSpPr>
          <p:cNvPr id="3" name="Content Placeholder 2"/>
          <p:cNvSpPr>
            <a:spLocks noGrp="1"/>
          </p:cNvSpPr>
          <p:nvPr>
            <p:ph idx="1"/>
          </p:nvPr>
        </p:nvSpPr>
        <p:spPr/>
        <p:txBody>
          <a:bodyPr/>
          <a:lstStyle/>
          <a:p>
            <a:pPr marL="0" indent="0">
              <a:buNone/>
            </a:pPr>
            <a:r>
              <a:rPr lang="en-US" sz="2800"/>
              <a:t>Develop advanced machine learning and deep learning models to accurately classify diseases in paddy crops from images. Leveraging state-of-the-art computer vision techniques, the project aims to enable early detection and diagnosis, improving crop management</a:t>
            </a:r>
            <a:endParaRPr lang="en-IN" sz="2800"/>
          </a:p>
          <a:p>
            <a:endParaRPr lang="en-IN"/>
          </a:p>
        </p:txBody>
      </p:sp>
    </p:spTree>
    <p:extLst>
      <p:ext uri="{BB962C8B-B14F-4D97-AF65-F5344CB8AC3E}">
        <p14:creationId xmlns:p14="http://schemas.microsoft.com/office/powerpoint/2010/main" val="389406930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2BEC1-6B95-22B3-D04E-BB6B557F98B0}"/>
              </a:ext>
            </a:extLst>
          </p:cNvPr>
          <p:cNvSpPr>
            <a:spLocks noGrp="1"/>
          </p:cNvSpPr>
          <p:nvPr>
            <p:ph type="title"/>
          </p:nvPr>
        </p:nvSpPr>
        <p:spPr>
          <a:xfrm>
            <a:off x="270310" y="143747"/>
            <a:ext cx="3031156" cy="616650"/>
          </a:xfrm>
        </p:spPr>
        <p:txBody>
          <a:bodyPr>
            <a:normAutofit/>
          </a:bodyPr>
          <a:lstStyle/>
          <a:p>
            <a:r>
              <a:rPr lang="en-IN" sz="3200"/>
              <a:t>REFERENCES</a:t>
            </a:r>
          </a:p>
        </p:txBody>
      </p:sp>
      <p:sp>
        <p:nvSpPr>
          <p:cNvPr id="3" name="Content Placeholder 2">
            <a:extLst>
              <a:ext uri="{FF2B5EF4-FFF2-40B4-BE49-F238E27FC236}">
                <a16:creationId xmlns:a16="http://schemas.microsoft.com/office/drawing/2014/main" id="{A381143F-7C63-E2CC-116B-B3768CA86036}"/>
              </a:ext>
            </a:extLst>
          </p:cNvPr>
          <p:cNvSpPr>
            <a:spLocks noGrp="1"/>
          </p:cNvSpPr>
          <p:nvPr>
            <p:ph idx="1"/>
          </p:nvPr>
        </p:nvSpPr>
        <p:spPr>
          <a:xfrm>
            <a:off x="123925" y="760397"/>
            <a:ext cx="11944149" cy="5518452"/>
          </a:xfrm>
        </p:spPr>
        <p:txBody>
          <a:bodyPr>
            <a:normAutofit/>
          </a:bodyPr>
          <a:lstStyle/>
          <a:p>
            <a:pPr marL="514350" indent="-514350" algn="l">
              <a:buFont typeface="+mj-lt"/>
              <a:buAutoNum type="arabicPeriod"/>
            </a:pPr>
            <a:endParaRPr lang="en-IN" sz="1200" b="0" i="1">
              <a:effectLst/>
              <a:latin typeface="var(--font-fk-grotesk)"/>
            </a:endParaRPr>
          </a:p>
          <a:p>
            <a:pPr marL="514350" indent="-514350" algn="l">
              <a:buFont typeface="+mj-lt"/>
              <a:buAutoNum type="arabicPeriod"/>
            </a:pPr>
            <a:r>
              <a:rPr lang="en-IN" sz="1200" b="0" i="1">
                <a:effectLst/>
                <a:latin typeface="__fkGroteskNeue_598ab8"/>
              </a:rPr>
              <a:t>Senthil Pandi, S., Senthilselvi, A., Gitanjali, J., Arivuselvan, K., Gopal, J., &amp; Vellingiri, J. (2022). Rice plant disease classification using dilated convolutional neural network with global average pooling. Ecological Modelling, 474, 110166. doi: 10.1016/j.ecolmodel.2022.110166</a:t>
            </a:r>
          </a:p>
          <a:p>
            <a:pPr marL="514350" indent="-514350" algn="l">
              <a:buFont typeface="+mj-lt"/>
              <a:buAutoNum type="arabicPeriod"/>
            </a:pPr>
            <a:r>
              <a:rPr lang="en-IN" sz="1200" b="0" i="1">
                <a:effectLst/>
                <a:latin typeface="__fkGroteskNeue_598ab8"/>
              </a:rPr>
              <a:t>Aggarwal, M., Khullar, V., Goyal, N., Singh, A., Tolba, A., Thompson, E. B., ... &amp; Jain, A. (2023). Pre-trained deep neural network-based features selection supported machine learning for rice leaf disease classification. Agriculture, 13, 936–959. doi: 10.3390/agriculture13050936</a:t>
            </a:r>
          </a:p>
          <a:p>
            <a:pPr marL="514350" indent="-514350" algn="l">
              <a:buFont typeface="+mj-lt"/>
              <a:buAutoNum type="arabicPeriod"/>
            </a:pPr>
            <a:r>
              <a:rPr lang="en-IN" sz="1200" b="0" i="1" err="1">
                <a:effectLst/>
                <a:latin typeface="__fkGroteskNeue_598ab8"/>
              </a:rPr>
              <a:t>Arinichev, I. V., Polyanskikh, S. V., Volkova, G. V., &amp; Arinicheva, I. V. (2021). Rice fungal diseases recognition using modern computer vision techniques. International Journal of Fuzzy Systems, 21, 1–11. doi: 10.5391/IJFIS.2021.21.1.1</a:t>
            </a:r>
          </a:p>
          <a:p>
            <a:pPr marL="514350" indent="-514350" algn="l">
              <a:buFont typeface="+mj-lt"/>
              <a:buAutoNum type="arabicPeriod"/>
            </a:pPr>
            <a:r>
              <a:rPr lang="en-IN" sz="1200" b="0" i="1" err="1">
                <a:effectLst/>
                <a:latin typeface="__fkGroteskNeue_598ab8"/>
              </a:rPr>
              <a:t>Sethy, P. K., Barpanda, N. K., Rath, A. K., &amp; Behera, S. K. (2020). Deep feature based rice leaf disease identification using support vector machine. Computers and Electronics in Agriculture, 175, 105527. doi: 10.1016/j.compag.2020.105527</a:t>
            </a:r>
          </a:p>
          <a:p>
            <a:pPr marL="514350" indent="-514350" algn="l">
              <a:buFont typeface="+mj-lt"/>
              <a:buAutoNum type="arabicPeriod"/>
            </a:pPr>
            <a:r>
              <a:rPr lang="en-IN" sz="1200" b="0" i="1">
                <a:effectLst/>
                <a:latin typeface="__fkGroteskNeue_598ab8"/>
              </a:rPr>
              <a:t>Shrivastava, V. K., Pradhan, M. K., Minz, S., &amp; Thakur, M. P. (2019). Rice plant disease classification using transfer learning of deep convolution neural network. International Archives of the Photogrammetry, Remote Sensing &amp; Spatial Information Sciences, 42(3), W6.</a:t>
            </a:r>
          </a:p>
          <a:p>
            <a:pPr marL="514350" indent="-514350" algn="l">
              <a:buFont typeface="+mj-lt"/>
              <a:buAutoNum type="arabicPeriod"/>
            </a:pPr>
            <a:r>
              <a:rPr lang="en-US" sz="1200" b="0" i="1" err="1">
                <a:effectLst/>
                <a:latin typeface="__fkGroteskNeue_598ab8"/>
              </a:rPr>
              <a:t>Sethy, P. K., Barpanda, N. K., Rath, A. K., &amp; Behera, S. K. (2020). Deep feature based rice leaf disease identification using support vector machine. Computers and Electronics in Agriculture, 175, 105527. doi: 10.1016/j.compag.2020.105527</a:t>
            </a:r>
          </a:p>
          <a:p>
            <a:pPr marL="514350" indent="-514350" algn="l">
              <a:buFont typeface="+mj-lt"/>
              <a:buAutoNum type="arabicPeriod"/>
            </a:pPr>
            <a:r>
              <a:rPr lang="en-US" sz="1200" b="0" i="1">
                <a:effectLst/>
                <a:latin typeface="__fkGroteskNeue_598ab8"/>
              </a:rPr>
              <a:t>Li, D., Zhang, Y., &amp; Wang, Y. (2023). Rice Disease Detection Using Deep Learning VGG-16 Model and Flask Application Development for Farmers' Use. ResearchGate. doi: 10.13140/RG.2.2.19343.23206</a:t>
            </a:r>
          </a:p>
          <a:p>
            <a:pPr marL="514350" indent="-514350" algn="l">
              <a:buFont typeface="+mj-lt"/>
              <a:buAutoNum type="arabicPeriod"/>
            </a:pPr>
            <a:endParaRPr lang="en-IN" sz="1200" b="0" i="1">
              <a:effectLst/>
              <a:latin typeface="__fkGroteskNeue_598ab8"/>
            </a:endParaRPr>
          </a:p>
        </p:txBody>
      </p:sp>
    </p:spTree>
    <p:extLst>
      <p:ext uri="{BB962C8B-B14F-4D97-AF65-F5344CB8AC3E}">
        <p14:creationId xmlns:p14="http://schemas.microsoft.com/office/powerpoint/2010/main" val="11824186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2FBA-A2B2-A6E2-10A2-DECBA1684F26}"/>
              </a:ext>
            </a:extLst>
          </p:cNvPr>
          <p:cNvSpPr>
            <a:spLocks noGrp="1"/>
          </p:cNvSpPr>
          <p:nvPr>
            <p:ph type="title"/>
          </p:nvPr>
        </p:nvSpPr>
        <p:spPr>
          <a:xfrm>
            <a:off x="1088456" y="-135387"/>
            <a:ext cx="10515600" cy="1325563"/>
          </a:xfrm>
        </p:spPr>
        <p:txBody>
          <a:bodyPr/>
          <a:lstStyle/>
          <a:p>
            <a:r>
              <a:rPr lang="en-IN" b="1">
                <a:solidFill>
                  <a:srgbClr val="C00000"/>
                </a:solidFill>
              </a:rPr>
              <a:t>Algorithm - VGGNet</a:t>
            </a:r>
          </a:p>
        </p:txBody>
      </p:sp>
      <p:pic>
        <p:nvPicPr>
          <p:cNvPr id="5" name="Content Placeholder 4">
            <a:extLst>
              <a:ext uri="{FF2B5EF4-FFF2-40B4-BE49-F238E27FC236}">
                <a16:creationId xmlns:a16="http://schemas.microsoft.com/office/drawing/2014/main" id="{E89BEF05-B640-58AA-2710-C538053AABDD}"/>
              </a:ext>
            </a:extLst>
          </p:cNvPr>
          <p:cNvPicPr>
            <a:picLocks noGrp="1" noChangeAspect="1"/>
          </p:cNvPicPr>
          <p:nvPr>
            <p:ph idx="1"/>
          </p:nvPr>
        </p:nvPicPr>
        <p:blipFill>
          <a:blip r:embed="rId2"/>
          <a:stretch>
            <a:fillRect/>
          </a:stretch>
        </p:blipFill>
        <p:spPr>
          <a:xfrm>
            <a:off x="646940" y="1664453"/>
            <a:ext cx="5449060" cy="3105583"/>
          </a:xfrm>
        </p:spPr>
      </p:pic>
    </p:spTree>
    <p:extLst>
      <p:ext uri="{BB962C8B-B14F-4D97-AF65-F5344CB8AC3E}">
        <p14:creationId xmlns:p14="http://schemas.microsoft.com/office/powerpoint/2010/main" val="8052605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CD746A3-2D46-4412-9B7D-F036919C44AE}"/>
              </a:ext>
            </a:extLst>
          </p:cNvPr>
          <p:cNvPicPr>
            <a:picLocks noGrp="1" noChangeAspect="1"/>
          </p:cNvPicPr>
          <p:nvPr>
            <p:ph idx="1"/>
          </p:nvPr>
        </p:nvPicPr>
        <p:blipFill>
          <a:blip r:embed="rId2"/>
          <a:stretch>
            <a:fillRect/>
          </a:stretch>
        </p:blipFill>
        <p:spPr>
          <a:xfrm>
            <a:off x="887642" y="78793"/>
            <a:ext cx="6277851" cy="3667637"/>
          </a:xfrm>
        </p:spPr>
      </p:pic>
      <p:pic>
        <p:nvPicPr>
          <p:cNvPr id="7" name="Picture 6">
            <a:extLst>
              <a:ext uri="{FF2B5EF4-FFF2-40B4-BE49-F238E27FC236}">
                <a16:creationId xmlns:a16="http://schemas.microsoft.com/office/drawing/2014/main" id="{DEFBCC2C-C47A-4D96-C1EC-E7CB25436496}"/>
              </a:ext>
            </a:extLst>
          </p:cNvPr>
          <p:cNvPicPr>
            <a:picLocks noChangeAspect="1"/>
          </p:cNvPicPr>
          <p:nvPr/>
        </p:nvPicPr>
        <p:blipFill>
          <a:blip r:embed="rId3"/>
          <a:stretch>
            <a:fillRect/>
          </a:stretch>
        </p:blipFill>
        <p:spPr>
          <a:xfrm>
            <a:off x="887642" y="3693405"/>
            <a:ext cx="5992061" cy="2724530"/>
          </a:xfrm>
          <a:prstGeom prst="rect">
            <a:avLst/>
          </a:prstGeom>
        </p:spPr>
      </p:pic>
    </p:spTree>
    <p:extLst>
      <p:ext uri="{BB962C8B-B14F-4D97-AF65-F5344CB8AC3E}">
        <p14:creationId xmlns:p14="http://schemas.microsoft.com/office/powerpoint/2010/main" val="365195018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0698-BE0E-1D93-27A2-E89FE2DA38CC}"/>
              </a:ext>
            </a:extLst>
          </p:cNvPr>
          <p:cNvSpPr>
            <a:spLocks noGrp="1"/>
          </p:cNvSpPr>
          <p:nvPr>
            <p:ph type="title"/>
          </p:nvPr>
        </p:nvSpPr>
        <p:spPr>
          <a:xfrm>
            <a:off x="838200" y="-106510"/>
            <a:ext cx="10515600" cy="1325563"/>
          </a:xfrm>
        </p:spPr>
        <p:txBody>
          <a:bodyPr/>
          <a:lstStyle/>
          <a:p>
            <a:r>
              <a:rPr lang="en-IN" b="1">
                <a:solidFill>
                  <a:srgbClr val="C00000"/>
                </a:solidFill>
              </a:rPr>
              <a:t>Architecture diagram</a:t>
            </a:r>
          </a:p>
        </p:txBody>
      </p:sp>
      <p:pic>
        <p:nvPicPr>
          <p:cNvPr id="1026" name="Picture 2" descr="VGGNet architecture [19] | Download Scientific Diagram">
            <a:extLst>
              <a:ext uri="{FF2B5EF4-FFF2-40B4-BE49-F238E27FC236}">
                <a16:creationId xmlns:a16="http://schemas.microsoft.com/office/drawing/2014/main" id="{8DD35B2E-4022-4838-0B08-BF6A78B8F8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47875" y="1338709"/>
            <a:ext cx="7615889" cy="446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01990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D8B3-AAB5-471A-5D63-689951F5FDE0}"/>
              </a:ext>
            </a:extLst>
          </p:cNvPr>
          <p:cNvSpPr>
            <a:spLocks noGrp="1"/>
          </p:cNvSpPr>
          <p:nvPr>
            <p:ph type="title"/>
          </p:nvPr>
        </p:nvSpPr>
        <p:spPr>
          <a:xfrm>
            <a:off x="1107708" y="374752"/>
            <a:ext cx="10515600" cy="1325563"/>
          </a:xfrm>
        </p:spPr>
        <p:txBody>
          <a:bodyPr>
            <a:normAutofit fontScale="90000"/>
          </a:bodyPr>
          <a:lstStyle/>
          <a:p>
            <a:r>
              <a:rPr lang="en-IN">
                <a:solidFill>
                  <a:srgbClr val="C00000"/>
                </a:solidFill>
              </a:rPr>
              <a:t>Architecture diagram using tools </a:t>
            </a:r>
            <a:br>
              <a:rPr lang="en-IN">
                <a:solidFill>
                  <a:srgbClr val="C00000"/>
                </a:solidFill>
              </a:rPr>
            </a:br>
            <a:br>
              <a:rPr lang="en-IN">
                <a:solidFill>
                  <a:srgbClr val="C00000"/>
                </a:solidFill>
              </a:rPr>
            </a:br>
            <a:endParaRPr lang="en-IN">
              <a:solidFill>
                <a:srgbClr val="C00000"/>
              </a:solidFill>
            </a:endParaRPr>
          </a:p>
        </p:txBody>
      </p:sp>
      <p:sp>
        <p:nvSpPr>
          <p:cNvPr id="3" name="Content Placeholder 2">
            <a:extLst>
              <a:ext uri="{FF2B5EF4-FFF2-40B4-BE49-F238E27FC236}">
                <a16:creationId xmlns:a16="http://schemas.microsoft.com/office/drawing/2014/main" id="{06871FD7-A306-245D-D2F4-B0208A16CB7D}"/>
              </a:ext>
            </a:extLst>
          </p:cNvPr>
          <p:cNvSpPr>
            <a:spLocks noGrp="1"/>
          </p:cNvSpPr>
          <p:nvPr>
            <p:ph idx="1"/>
          </p:nvPr>
        </p:nvSpPr>
        <p:spPr/>
        <p:txBody>
          <a:bodyPr>
            <a:normAutofit/>
          </a:bodyPr>
          <a:lstStyle/>
          <a:p>
            <a:pPr marL="0" indent="0">
              <a:buNone/>
            </a:pPr>
            <a:endParaRPr lang="en-IN"/>
          </a:p>
          <a:p>
            <a:r>
              <a:rPr lang="en-IN"/>
              <a:t>NN-SVG</a:t>
            </a:r>
          </a:p>
          <a:p>
            <a:r>
              <a:rPr lang="en-IN"/>
              <a:t>Draw-covnet python code </a:t>
            </a:r>
          </a:p>
        </p:txBody>
      </p:sp>
    </p:spTree>
    <p:extLst>
      <p:ext uri="{BB962C8B-B14F-4D97-AF65-F5344CB8AC3E}">
        <p14:creationId xmlns:p14="http://schemas.microsoft.com/office/powerpoint/2010/main" val="82868056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DA640-93EE-A6BB-FCD6-D96A6A9643B0}"/>
              </a:ext>
            </a:extLst>
          </p:cNvPr>
          <p:cNvSpPr>
            <a:spLocks noGrp="1"/>
          </p:cNvSpPr>
          <p:nvPr>
            <p:ph type="title"/>
          </p:nvPr>
        </p:nvSpPr>
        <p:spPr>
          <a:xfrm>
            <a:off x="838200" y="365128"/>
            <a:ext cx="10515600" cy="558898"/>
          </a:xfrm>
        </p:spPr>
        <p:txBody>
          <a:bodyPr>
            <a:normAutofit fontScale="90000"/>
          </a:bodyPr>
          <a:lstStyle/>
          <a:p>
            <a:r>
              <a:rPr lang="en-IN" b="0" i="0">
                <a:solidFill>
                  <a:srgbClr val="C00000"/>
                </a:solidFill>
                <a:effectLst/>
                <a:latin typeface="var(--font-fk-grotesk)"/>
              </a:rPr>
              <a:t>TOOL 1 :</a:t>
            </a:r>
            <a:r>
              <a:rPr lang="en-IN" sz="3600" b="0" i="0">
                <a:solidFill>
                  <a:srgbClr val="C00000"/>
                </a:solidFill>
                <a:effectLst/>
                <a:latin typeface="var(--font-fk-grotesk)"/>
              </a:rPr>
              <a:t>Example Configuration for VGGNet in </a:t>
            </a:r>
            <a:r>
              <a:rPr lang="en-IN" sz="3600" b="0" i="0">
                <a:solidFill>
                  <a:srgbClr val="C00000"/>
                </a:solidFill>
                <a:effectLst/>
                <a:highlight>
                  <a:srgbClr val="FFFF00"/>
                </a:highlight>
                <a:latin typeface="var(--font-fk-grotesk)"/>
              </a:rPr>
              <a:t>NN-SVG</a:t>
            </a:r>
            <a:br>
              <a:rPr lang="en-IN" b="0" i="0">
                <a:solidFill>
                  <a:srgbClr val="C00000"/>
                </a:solidFill>
                <a:effectLst/>
                <a:latin typeface="var(--font-fk-grotesk)"/>
              </a:rPr>
            </a:br>
            <a:endParaRPr lang="en-IN">
              <a:solidFill>
                <a:srgbClr val="C00000"/>
              </a:solidFill>
            </a:endParaRPr>
          </a:p>
        </p:txBody>
      </p:sp>
      <p:sp>
        <p:nvSpPr>
          <p:cNvPr id="6" name="TextBox 5">
            <a:extLst>
              <a:ext uri="{FF2B5EF4-FFF2-40B4-BE49-F238E27FC236}">
                <a16:creationId xmlns:a16="http://schemas.microsoft.com/office/drawing/2014/main" id="{AA743CF4-8075-467E-0207-0B4E6BE1C99B}"/>
              </a:ext>
            </a:extLst>
          </p:cNvPr>
          <p:cNvSpPr txBox="1"/>
          <p:nvPr/>
        </p:nvSpPr>
        <p:spPr>
          <a:xfrm>
            <a:off x="596766" y="5775158"/>
            <a:ext cx="2937022" cy="25391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50"/>
              <a:t>*configuration with respect to the algorithm given</a:t>
            </a:r>
          </a:p>
        </p:txBody>
      </p:sp>
      <p:pic>
        <p:nvPicPr>
          <p:cNvPr id="8" name="Graphic 7">
            <a:extLst>
              <a:ext uri="{FF2B5EF4-FFF2-40B4-BE49-F238E27FC236}">
                <a16:creationId xmlns:a16="http://schemas.microsoft.com/office/drawing/2014/main" id="{D197000F-80CE-8081-A5C7-DE3D1A942F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1974" y="839805"/>
            <a:ext cx="6095999" cy="3167062"/>
          </a:xfrm>
          <a:prstGeom prst="rect">
            <a:avLst/>
          </a:prstGeom>
        </p:spPr>
      </p:pic>
      <p:sp>
        <p:nvSpPr>
          <p:cNvPr id="9" name="TextBox 8">
            <a:extLst>
              <a:ext uri="{FF2B5EF4-FFF2-40B4-BE49-F238E27FC236}">
                <a16:creationId xmlns:a16="http://schemas.microsoft.com/office/drawing/2014/main" id="{EED3E60A-F372-98BA-FA6B-E84D8C7DB29C}"/>
              </a:ext>
            </a:extLst>
          </p:cNvPr>
          <p:cNvSpPr txBox="1"/>
          <p:nvPr/>
        </p:nvSpPr>
        <p:spPr>
          <a:xfrm>
            <a:off x="10160685" y="4227628"/>
            <a:ext cx="1742556" cy="25391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50" err="1"/>
              <a:t>VGGnET shows part FCNN</a:t>
            </a:r>
          </a:p>
        </p:txBody>
      </p:sp>
      <p:pic>
        <p:nvPicPr>
          <p:cNvPr id="13" name="Picture 12">
            <a:extLst>
              <a:ext uri="{FF2B5EF4-FFF2-40B4-BE49-F238E27FC236}">
                <a16:creationId xmlns:a16="http://schemas.microsoft.com/office/drawing/2014/main" id="{FFE560D9-3C2B-932F-BE06-9775C1E2AD83}"/>
              </a:ext>
            </a:extLst>
          </p:cNvPr>
          <p:cNvPicPr>
            <a:picLocks noChangeAspect="1"/>
          </p:cNvPicPr>
          <p:nvPr/>
        </p:nvPicPr>
        <p:blipFill>
          <a:blip r:embed="rId4"/>
          <a:stretch>
            <a:fillRect/>
          </a:stretch>
        </p:blipFill>
        <p:spPr>
          <a:xfrm>
            <a:off x="650617" y="749712"/>
            <a:ext cx="2689349" cy="4877557"/>
          </a:xfrm>
          <a:prstGeom prst="rect">
            <a:avLst/>
          </a:prstGeom>
        </p:spPr>
      </p:pic>
    </p:spTree>
    <p:extLst>
      <p:ext uri="{BB962C8B-B14F-4D97-AF65-F5344CB8AC3E}">
        <p14:creationId xmlns:p14="http://schemas.microsoft.com/office/powerpoint/2010/main" val="3596953547"/>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BDFB-898C-515A-8448-1F09C104B160}"/>
              </a:ext>
            </a:extLst>
          </p:cNvPr>
          <p:cNvSpPr>
            <a:spLocks noGrp="1"/>
          </p:cNvSpPr>
          <p:nvPr>
            <p:ph type="title"/>
          </p:nvPr>
        </p:nvSpPr>
        <p:spPr>
          <a:xfrm>
            <a:off x="838199" y="365127"/>
            <a:ext cx="10885371" cy="1325563"/>
          </a:xfrm>
        </p:spPr>
        <p:txBody>
          <a:bodyPr>
            <a:normAutofit fontScale="90000"/>
          </a:bodyPr>
          <a:lstStyle/>
          <a:p>
            <a:r>
              <a:rPr lang="en-US" b="1" u="none" strike="noStrike">
                <a:solidFill>
                  <a:srgbClr val="C00000"/>
                </a:solidFill>
                <a:effectLst/>
                <a:hlinkClick r:id="rId2">
                  <a:extLst>
                    <a:ext uri="{A12FA001-AC4F-418D-AE19-62706E023703}">
                      <ahyp:hlinkClr xmlns:ahyp="http://schemas.microsoft.com/office/drawing/2018/hyperlinkcolor" val="tx"/>
                    </a:ext>
                  </a:extLst>
                </a:hlinkClick>
              </a:rPr>
              <a:t>TOOL 2 : </a:t>
            </a:r>
            <a:r>
              <a:rPr lang="en-US" sz="3600" b="1" u="none" strike="noStrike" err="1">
                <a:solidFill>
                  <a:srgbClr val="C00000"/>
                </a:solidFill>
                <a:effectLst/>
                <a:hlinkClick r:id="rId2">
                  <a:extLst>
                    <a:ext uri="{A12FA001-AC4F-418D-AE19-62706E023703}">
                      <ahyp:hlinkClr xmlns:ahyp="http://schemas.microsoft.com/office/drawing/2018/hyperlinkcolor" val="tx"/>
                    </a:ext>
                  </a:extLst>
                </a:hlinkClick>
              </a:rPr>
              <a:t>draw_convnet</a:t>
            </a:r>
            <a:r>
              <a:rPr lang="en-US" sz="3600" b="1" u="none" strike="noStrike">
                <a:solidFill>
                  <a:srgbClr val="C00000"/>
                </a:solidFill>
                <a:effectLst/>
              </a:rPr>
              <a:t> : </a:t>
            </a:r>
            <a:r>
              <a:rPr lang="en-US" sz="3600" b="0" i="0">
                <a:solidFill>
                  <a:srgbClr val="C00000"/>
                </a:solidFill>
                <a:effectLst/>
                <a:latin typeface="-apple-system"/>
              </a:rPr>
              <a:t>/</a:t>
            </a:r>
            <a:r>
              <a:rPr lang="en-US" sz="3600" b="1" i="0">
                <a:solidFill>
                  <a:srgbClr val="C00000"/>
                </a:solidFill>
                <a:effectLst/>
                <a:latin typeface="-apple-system"/>
              </a:rPr>
              <a:t>draw_convnet.py</a:t>
            </a:r>
            <a:br>
              <a:rPr lang="en-US" sz="3600" b="1" i="0">
                <a:solidFill>
                  <a:srgbClr val="C00000"/>
                </a:solidFill>
                <a:effectLst/>
                <a:latin typeface="-apple-system"/>
              </a:rPr>
            </a:br>
            <a:br>
              <a:rPr lang="en-US" sz="3600" b="1" i="0">
                <a:solidFill>
                  <a:srgbClr val="C00000"/>
                </a:solidFill>
                <a:effectLst/>
                <a:latin typeface="-apple-system"/>
              </a:rPr>
            </a:br>
            <a:r>
              <a:rPr lang="en-US" sz="3100" i="0">
                <a:solidFill>
                  <a:srgbClr val="C00000"/>
                </a:solidFill>
                <a:effectLst/>
                <a:latin typeface="-apple-system"/>
              </a:rPr>
              <a:t>run the python code in </a:t>
            </a:r>
            <a:r>
              <a:rPr lang="en-US" sz="3100" b="1" i="0" u="sng">
                <a:solidFill>
                  <a:srgbClr val="C00000"/>
                </a:solidFill>
                <a:effectLst/>
                <a:latin typeface="-apple-system"/>
              </a:rPr>
              <a:t>google colab with matplotlib </a:t>
            </a:r>
            <a:r>
              <a:rPr lang="en-US" sz="3100" i="0">
                <a:solidFill>
                  <a:srgbClr val="C00000"/>
                </a:solidFill>
                <a:effectLst/>
                <a:latin typeface="-apple-system"/>
              </a:rPr>
              <a:t>to generate the diagram image</a:t>
            </a:r>
            <a:br>
              <a:rPr lang="en-US" sz="3600" b="1" i="0">
                <a:solidFill>
                  <a:srgbClr val="C00000"/>
                </a:solidFill>
                <a:effectLst/>
                <a:latin typeface="-apple-system"/>
              </a:rPr>
            </a:br>
            <a:endParaRPr lang="en-IN" sz="3600">
              <a:solidFill>
                <a:srgbClr val="C00000"/>
              </a:solidFill>
            </a:endParaRPr>
          </a:p>
        </p:txBody>
      </p:sp>
      <p:pic>
        <p:nvPicPr>
          <p:cNvPr id="5" name="Content Placeholder 4">
            <a:extLst>
              <a:ext uri="{FF2B5EF4-FFF2-40B4-BE49-F238E27FC236}">
                <a16:creationId xmlns:a16="http://schemas.microsoft.com/office/drawing/2014/main" id="{085D013F-AD4A-369A-8B9A-236B58403656}"/>
              </a:ext>
            </a:extLst>
          </p:cNvPr>
          <p:cNvPicPr>
            <a:picLocks noGrp="1" noChangeAspect="1"/>
          </p:cNvPicPr>
          <p:nvPr>
            <p:ph idx="1"/>
          </p:nvPr>
        </p:nvPicPr>
        <p:blipFill>
          <a:blip r:embed="rId3"/>
          <a:stretch>
            <a:fillRect/>
          </a:stretch>
        </p:blipFill>
        <p:spPr>
          <a:xfrm>
            <a:off x="1928231" y="2319897"/>
            <a:ext cx="8335538" cy="3362794"/>
          </a:xfrm>
        </p:spPr>
      </p:pic>
    </p:spTree>
    <p:extLst>
      <p:ext uri="{BB962C8B-B14F-4D97-AF65-F5344CB8AC3E}">
        <p14:creationId xmlns:p14="http://schemas.microsoft.com/office/powerpoint/2010/main" val="364317389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22E77-B818-9594-6288-535C38AC7812}"/>
              </a:ext>
            </a:extLst>
          </p:cNvPr>
          <p:cNvSpPr>
            <a:spLocks noGrp="1"/>
          </p:cNvSpPr>
          <p:nvPr>
            <p:ph idx="1"/>
          </p:nvPr>
        </p:nvSpPr>
        <p:spPr>
          <a:xfrm>
            <a:off x="330437" y="215740"/>
            <a:ext cx="11861563" cy="573155"/>
          </a:xfrm>
        </p:spPr>
        <p:txBody>
          <a:bodyPr>
            <a:normAutofit/>
          </a:bodyPr>
          <a:lstStyle/>
          <a:p>
            <a:pPr marL="0" indent="0">
              <a:buNone/>
            </a:pPr>
            <a:r>
              <a:rPr lang="en-US" sz="3200" b="0" i="0">
                <a:solidFill>
                  <a:srgbClr val="C00000"/>
                </a:solidFill>
                <a:effectLst/>
                <a:latin typeface="var(--font-fk-grotesk)"/>
              </a:rPr>
              <a:t>Reasons for Choosing VGGNet for Paddy Disease Classification</a:t>
            </a:r>
          </a:p>
          <a:p>
            <a:pPr marL="0" indent="0">
              <a:buNone/>
            </a:pPr>
            <a:endParaRPr lang="en-US" sz="3200" b="1">
              <a:solidFill>
                <a:srgbClr val="C00000"/>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90182C7-1692-EA11-FDE8-1BFFDDF39B39}"/>
              </a:ext>
            </a:extLst>
          </p:cNvPr>
          <p:cNvSpPr>
            <a:spLocks noChangeArrowheads="1"/>
          </p:cNvSpPr>
          <p:nvPr/>
        </p:nvSpPr>
        <p:spPr bwMode="auto">
          <a:xfrm>
            <a:off x="330438" y="1164701"/>
            <a:ext cx="11424788"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mj-lt"/>
              <a:buAutoNum type="arabicPeriod"/>
            </a:pPr>
            <a:r>
              <a:rPr lang="en-US" sz="1400" b="1" i="0">
                <a:effectLst/>
                <a:latin typeface="__fkGroteskNeue_598ab8"/>
              </a:rPr>
              <a:t>High Accuracy</a:t>
            </a:r>
            <a:r>
              <a:rPr lang="en-US" sz="1400" b="0" i="0">
                <a:effectLst/>
                <a:latin typeface="__fkGroteskNeue_598ab8"/>
              </a:rPr>
              <a:t>: VGGNet's deep architecture (16-19 layers) captures intricate patterns and subtle differences in rice leaf diseases, ensuring high accuracy across multiple disease types.</a:t>
            </a:r>
          </a:p>
          <a:p>
            <a:pPr algn="l">
              <a:buFont typeface="+mj-lt"/>
              <a:buAutoNum type="arabicPeriod"/>
            </a:pPr>
            <a:endParaRPr lang="en-US" sz="1400" b="0" i="0">
              <a:effectLst/>
              <a:latin typeface="__fkGroteskNeue_598ab8"/>
            </a:endParaRPr>
          </a:p>
          <a:p>
            <a:pPr algn="l">
              <a:buFont typeface="+mj-lt"/>
              <a:buAutoNum type="arabicPeriod"/>
            </a:pPr>
            <a:r>
              <a:rPr lang="en-US" sz="1400" b="1" i="0">
                <a:effectLst/>
                <a:latin typeface="__fkGroteskNeue_598ab8"/>
              </a:rPr>
              <a:t>Effective Feature Extraction</a:t>
            </a:r>
            <a:r>
              <a:rPr lang="en-US" sz="1400" b="0" i="0">
                <a:effectLst/>
                <a:latin typeface="__fkGroteskNeue_598ab8"/>
              </a:rPr>
              <a:t>: Small (3x3) convolutional filters enable VGGNet to extract hierarchical features, crucial for distinguishing between fine details in different paddy disease classes.</a:t>
            </a:r>
          </a:p>
          <a:p>
            <a:pPr algn="l">
              <a:buFont typeface="+mj-lt"/>
              <a:buAutoNum type="arabicPeriod"/>
            </a:pPr>
            <a:endParaRPr lang="en-US" sz="1400" b="0" i="0">
              <a:effectLst/>
              <a:latin typeface="__fkGroteskNeue_598ab8"/>
            </a:endParaRPr>
          </a:p>
          <a:p>
            <a:pPr algn="l">
              <a:buFont typeface="+mj-lt"/>
              <a:buAutoNum type="arabicPeriod"/>
            </a:pPr>
            <a:r>
              <a:rPr lang="en-US" sz="1400" b="1" i="0">
                <a:effectLst/>
                <a:latin typeface="__fkGroteskNeue_598ab8"/>
              </a:rPr>
              <a:t>Transfer Learning Capability</a:t>
            </a:r>
            <a:r>
              <a:rPr lang="en-US" sz="1400" b="0" i="0">
                <a:effectLst/>
                <a:latin typeface="__fkGroteskNeue_598ab8"/>
              </a:rPr>
              <a:t>: Pre-trained weights from large datasets like ImageNet accelerate training on smaller paddy disease datasets while maintaining high accuracy.</a:t>
            </a:r>
          </a:p>
          <a:p>
            <a:pPr algn="l">
              <a:buFont typeface="+mj-lt"/>
              <a:buAutoNum type="arabicPeriod"/>
            </a:pPr>
            <a:endParaRPr lang="en-US" sz="1400" b="0" i="0">
              <a:effectLst/>
              <a:latin typeface="__fkGroteskNeue_598ab8"/>
            </a:endParaRPr>
          </a:p>
          <a:p>
            <a:pPr algn="l">
              <a:buFont typeface="+mj-lt"/>
              <a:buAutoNum type="arabicPeriod"/>
            </a:pPr>
            <a:r>
              <a:rPr lang="en-US" sz="1400" b="1" i="0">
                <a:effectLst/>
                <a:latin typeface="__fkGroteskNeue_598ab8"/>
              </a:rPr>
              <a:t>Robustness to Variations</a:t>
            </a:r>
            <a:r>
              <a:rPr lang="en-US" sz="1400" b="0" i="0">
                <a:effectLst/>
                <a:latin typeface="__fkGroteskNeue_598ab8"/>
              </a:rPr>
              <a:t>: The architecture is designed to be robust against variations in lighting, angles, and backgrounds, essential for real-world agricultural applications.</a:t>
            </a:r>
          </a:p>
          <a:p>
            <a:pPr algn="l">
              <a:buFont typeface="+mj-lt"/>
              <a:buAutoNum type="arabicPeriod"/>
            </a:pPr>
            <a:endParaRPr lang="en-US" sz="1400" b="0" i="0">
              <a:effectLst/>
              <a:latin typeface="__fkGroteskNeue_598ab8"/>
            </a:endParaRPr>
          </a:p>
          <a:p>
            <a:pPr algn="l">
              <a:buFont typeface="+mj-lt"/>
              <a:buAutoNum type="arabicPeriod"/>
            </a:pPr>
            <a:r>
              <a:rPr lang="en-US" sz="1400" b="1" i="0">
                <a:effectLst/>
                <a:latin typeface="__fkGroteskNeue_598ab8"/>
              </a:rPr>
              <a:t>Scalability Across Devices</a:t>
            </a:r>
            <a:r>
              <a:rPr lang="en-US" sz="1400" b="0" i="0">
                <a:effectLst/>
                <a:latin typeface="__fkGroteskNeue_598ab8"/>
              </a:rPr>
              <a:t>: VGGNet adapts well to different hardware platforms, making it suitable for real-time monitoring and mobile applications in smart agriculture.</a:t>
            </a:r>
          </a:p>
          <a:p>
            <a:pPr algn="l">
              <a:buFont typeface="+mj-lt"/>
              <a:buAutoNum type="arabicPeriod"/>
            </a:pPr>
            <a:endParaRPr lang="en-US" sz="1400" b="0" i="0">
              <a:effectLst/>
              <a:latin typeface="__fkGroteskNeue_598ab8"/>
            </a:endParaRPr>
          </a:p>
          <a:p>
            <a:pPr algn="l">
              <a:buFont typeface="+mj-lt"/>
              <a:buAutoNum type="arabicPeriod"/>
            </a:pPr>
            <a:r>
              <a:rPr lang="en-US" sz="1400" b="1" i="0">
                <a:effectLst/>
                <a:latin typeface="__fkGroteskNeue_598ab8"/>
              </a:rPr>
              <a:t>Modular Design</a:t>
            </a:r>
            <a:r>
              <a:rPr lang="en-US" sz="1400" b="0" i="0">
                <a:effectLst/>
                <a:latin typeface="__fkGroteskNeue_598ab8"/>
              </a:rPr>
              <a:t>: Easy fine-tuning and adaptation to specific tasks, enabling detection of both common and rare paddy diseases without extensive re-engineering.</a:t>
            </a:r>
          </a:p>
          <a:p>
            <a:pPr algn="l">
              <a:buFont typeface="+mj-lt"/>
              <a:buAutoNum type="arabicPeriod"/>
            </a:pPr>
            <a:endParaRPr lang="en-US" sz="1400" b="0" i="0">
              <a:effectLst/>
              <a:latin typeface="__fkGroteskNeue_598ab8"/>
            </a:endParaRPr>
          </a:p>
          <a:p>
            <a:pPr algn="l">
              <a:buFont typeface="+mj-lt"/>
              <a:buAutoNum type="arabicPeriod"/>
            </a:pPr>
            <a:r>
              <a:rPr lang="en-US" sz="1400" b="1" i="0">
                <a:effectLst/>
                <a:latin typeface="__fkGroteskNeue_598ab8"/>
              </a:rPr>
              <a:t>Established Performance</a:t>
            </a:r>
            <a:r>
              <a:rPr lang="en-US" sz="1400" b="0" i="0">
                <a:effectLst/>
                <a:latin typeface="__fkGroteskNeue_598ab8"/>
              </a:rPr>
              <a:t>: VGGNet has a proven track record in various image classification tasks, including medical imaging and agricultural applications.</a:t>
            </a:r>
          </a:p>
          <a:p>
            <a:pPr algn="l">
              <a:buFont typeface="+mj-lt"/>
              <a:buAutoNum type="arabicPeriod"/>
            </a:pPr>
            <a:endParaRPr lang="en-US" sz="1400" b="0" i="0">
              <a:effectLst/>
              <a:latin typeface="__fkGroteskNeue_598ab8"/>
            </a:endParaRPr>
          </a:p>
          <a:p>
            <a:pPr algn="l">
              <a:buFont typeface="+mj-lt"/>
              <a:buAutoNum type="arabicPeriod"/>
            </a:pPr>
            <a:r>
              <a:rPr lang="en-US" sz="1400" b="1" i="0">
                <a:effectLst/>
                <a:latin typeface="__fkGroteskNeue_598ab8"/>
              </a:rPr>
              <a:t>Support for Multi-Class Classification</a:t>
            </a:r>
            <a:r>
              <a:rPr lang="en-US" sz="1400" b="0" i="0">
                <a:effectLst/>
                <a:latin typeface="__fkGroteskNeue_598ab8"/>
              </a:rPr>
              <a:t>: The output layer can handle 10 different paddy disease classes, making it well-suited for the task. (our problem is a 10 class classification problem)</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400" b="0" i="0" u="none" strike="noStrike" cap="none" normalizeH="0" baseline="0">
              <a:ln>
                <a:noFill/>
              </a:ln>
              <a:solidFill>
                <a:schemeClr val="tx1"/>
              </a:solidFill>
              <a:effectLst/>
              <a:latin typeface="Arial" pitchFamily="34" charset="0"/>
            </a:endParaRPr>
          </a:p>
        </p:txBody>
      </p:sp>
      <p:sp>
        <p:nvSpPr>
          <p:cNvPr id="5" name="Rectangle 3">
            <a:extLst>
              <a:ext uri="{FF2B5EF4-FFF2-40B4-BE49-F238E27FC236}">
                <a16:creationId xmlns:a16="http://schemas.microsoft.com/office/drawing/2014/main" id="{46176F15-77E1-8FA9-328D-57DA26134281}"/>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70968539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22E77-B818-9594-6288-535C38AC7812}"/>
              </a:ext>
            </a:extLst>
          </p:cNvPr>
          <p:cNvSpPr>
            <a:spLocks noGrp="1"/>
          </p:cNvSpPr>
          <p:nvPr>
            <p:ph idx="1"/>
          </p:nvPr>
        </p:nvSpPr>
        <p:spPr>
          <a:xfrm>
            <a:off x="330437" y="215740"/>
            <a:ext cx="11861563" cy="573155"/>
          </a:xfrm>
        </p:spPr>
        <p:txBody>
          <a:bodyPr>
            <a:normAutofit/>
          </a:bodyPr>
          <a:lstStyle/>
          <a:p>
            <a:pPr marL="0" indent="0">
              <a:buNone/>
            </a:pPr>
            <a:r>
              <a:rPr lang="en-US" sz="3200" b="1">
                <a:solidFill>
                  <a:srgbClr val="FF0000"/>
                </a:solidFill>
                <a:latin typeface="Times New Roman" panose="02020603050405020304" pitchFamily="18" charset="0"/>
                <a:cs typeface="Times New Roman" panose="02020603050405020304" pitchFamily="18" charset="0"/>
              </a:rPr>
              <a:t>Hyperparameter - VGGNet </a:t>
            </a:r>
          </a:p>
        </p:txBody>
      </p:sp>
      <p:graphicFrame>
        <p:nvGraphicFramePr>
          <p:cNvPr id="2" name="Table 1">
            <a:extLst>
              <a:ext uri="{FF2B5EF4-FFF2-40B4-BE49-F238E27FC236}">
                <a16:creationId xmlns:a16="http://schemas.microsoft.com/office/drawing/2014/main" id="{150DC5A1-EC8C-3662-0F37-E3716DAEB2D2}"/>
              </a:ext>
            </a:extLst>
          </p:cNvPr>
          <p:cNvGraphicFramePr>
            <a:graphicFrameLocks noGrp="1"/>
          </p:cNvGraphicFramePr>
          <p:nvPr>
            <p:extLst>
              <p:ext uri="{D42A27DB-BD31-4B8C-83A1-F6EECF244321}">
                <p14:modId xmlns:p14="http://schemas.microsoft.com/office/powerpoint/2010/main" val="2844609928"/>
              </p:ext>
            </p:extLst>
          </p:nvPr>
        </p:nvGraphicFramePr>
        <p:xfrm>
          <a:off x="419297" y="851049"/>
          <a:ext cx="8127999" cy="51917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875365370"/>
                    </a:ext>
                  </a:extLst>
                </a:gridCol>
                <a:gridCol w="2709333">
                  <a:extLst>
                    <a:ext uri="{9D8B030D-6E8A-4147-A177-3AD203B41FA5}">
                      <a16:colId xmlns:a16="http://schemas.microsoft.com/office/drawing/2014/main" val="2010741255"/>
                    </a:ext>
                  </a:extLst>
                </a:gridCol>
                <a:gridCol w="2709333">
                  <a:extLst>
                    <a:ext uri="{9D8B030D-6E8A-4147-A177-3AD203B41FA5}">
                      <a16:colId xmlns:a16="http://schemas.microsoft.com/office/drawing/2014/main" val="2884421802"/>
                    </a:ext>
                  </a:extLst>
                </a:gridCol>
              </a:tblGrid>
              <a:tr h="370840">
                <a:tc>
                  <a:txBody>
                    <a:bodyPr/>
                    <a:lstStyle/>
                    <a:p>
                      <a:pPr algn="l" fontAlgn="b"/>
                      <a:r>
                        <a:rPr lang="en-IN" b="0">
                          <a:effectLst/>
                        </a:rPr>
                        <a:t>Hyperparameter</a:t>
                      </a:r>
                    </a:p>
                  </a:txBody>
                  <a:tcPr anchor="b"/>
                </a:tc>
                <a:tc>
                  <a:txBody>
                    <a:bodyPr/>
                    <a:lstStyle/>
                    <a:p>
                      <a:pPr algn="l" fontAlgn="b"/>
                      <a:r>
                        <a:rPr lang="en-IN" b="0">
                          <a:effectLst/>
                        </a:rPr>
                        <a:t>Existing VGGNet</a:t>
                      </a:r>
                    </a:p>
                  </a:txBody>
                  <a:tcPr anchor="b"/>
                </a:tc>
                <a:tc>
                  <a:txBody>
                    <a:bodyPr/>
                    <a:lstStyle/>
                    <a:p>
                      <a:pPr algn="l" fontAlgn="b"/>
                      <a:r>
                        <a:rPr lang="en-IN" b="0">
                          <a:effectLst/>
                        </a:rPr>
                        <a:t>Proposed Architecture</a:t>
                      </a:r>
                    </a:p>
                  </a:txBody>
                  <a:tcPr anchor="b"/>
                </a:tc>
                <a:extLst>
                  <a:ext uri="{0D108BD9-81ED-4DB2-BD59-A6C34878D82A}">
                    <a16:rowId xmlns:a16="http://schemas.microsoft.com/office/drawing/2014/main" val="2447921869"/>
                  </a:ext>
                </a:extLst>
              </a:tr>
              <a:tr h="370840">
                <a:tc>
                  <a:txBody>
                    <a:bodyPr/>
                    <a:lstStyle/>
                    <a:p>
                      <a:pPr algn="l" fontAlgn="base"/>
                      <a:r>
                        <a:rPr lang="en-IN" b="0">
                          <a:effectLst/>
                        </a:rPr>
                        <a:t>Input Size</a:t>
                      </a:r>
                      <a:endParaRPr lang="en-IN">
                        <a:effectLst/>
                      </a:endParaRPr>
                    </a:p>
                  </a:txBody>
                  <a:tcPr anchor="ctr"/>
                </a:tc>
                <a:tc>
                  <a:txBody>
                    <a:bodyPr/>
                    <a:lstStyle/>
                    <a:p>
                      <a:pPr algn="l" fontAlgn="base"/>
                      <a:r>
                        <a:rPr lang="en-IN">
                          <a:effectLst/>
                        </a:rPr>
                        <a:t>224 x 224 x 3</a:t>
                      </a:r>
                    </a:p>
                  </a:txBody>
                  <a:tcPr anchor="ctr"/>
                </a:tc>
                <a:tc>
                  <a:txBody>
                    <a:bodyPr/>
                    <a:lstStyle/>
                    <a:p>
                      <a:pPr algn="l" fontAlgn="base"/>
                      <a:r>
                        <a:rPr lang="en-IN">
                          <a:effectLst/>
                        </a:rPr>
                        <a:t>128 x 128 x 3</a:t>
                      </a:r>
                    </a:p>
                  </a:txBody>
                  <a:tcPr anchor="ctr"/>
                </a:tc>
                <a:extLst>
                  <a:ext uri="{0D108BD9-81ED-4DB2-BD59-A6C34878D82A}">
                    <a16:rowId xmlns:a16="http://schemas.microsoft.com/office/drawing/2014/main" val="3620443163"/>
                  </a:ext>
                </a:extLst>
              </a:tr>
              <a:tr h="370840">
                <a:tc>
                  <a:txBody>
                    <a:bodyPr/>
                    <a:lstStyle/>
                    <a:p>
                      <a:pPr algn="l" fontAlgn="base"/>
                      <a:r>
                        <a:rPr lang="en-IN" b="0">
                          <a:effectLst/>
                        </a:rPr>
                        <a:t>Convolutional Layers</a:t>
                      </a:r>
                      <a:endParaRPr lang="en-IN">
                        <a:effectLst/>
                      </a:endParaRPr>
                    </a:p>
                  </a:txBody>
                  <a:tcPr anchor="ctr"/>
                </a:tc>
                <a:tc>
                  <a:txBody>
                    <a:bodyPr/>
                    <a:lstStyle/>
                    <a:p>
                      <a:pPr algn="l" fontAlgn="base"/>
                      <a:r>
                        <a:rPr lang="en-IN">
                          <a:effectLst/>
                        </a:rPr>
                        <a:t>13</a:t>
                      </a:r>
                    </a:p>
                  </a:txBody>
                  <a:tcPr anchor="ctr"/>
                </a:tc>
                <a:tc>
                  <a:txBody>
                    <a:bodyPr/>
                    <a:lstStyle/>
                    <a:p>
                      <a:pPr algn="l" fontAlgn="base"/>
                      <a:r>
                        <a:rPr lang="en-IN">
                          <a:effectLst/>
                        </a:rPr>
                        <a:t>5</a:t>
                      </a:r>
                    </a:p>
                  </a:txBody>
                  <a:tcPr anchor="ctr"/>
                </a:tc>
                <a:extLst>
                  <a:ext uri="{0D108BD9-81ED-4DB2-BD59-A6C34878D82A}">
                    <a16:rowId xmlns:a16="http://schemas.microsoft.com/office/drawing/2014/main" val="2338236802"/>
                  </a:ext>
                </a:extLst>
              </a:tr>
              <a:tr h="370840">
                <a:tc>
                  <a:txBody>
                    <a:bodyPr/>
                    <a:lstStyle/>
                    <a:p>
                      <a:pPr algn="l" fontAlgn="base"/>
                      <a:r>
                        <a:rPr lang="en-IN" b="0">
                          <a:effectLst/>
                        </a:rPr>
                        <a:t>Filter Sizes</a:t>
                      </a:r>
                      <a:endParaRPr lang="en-IN">
                        <a:effectLst/>
                      </a:endParaRPr>
                    </a:p>
                  </a:txBody>
                  <a:tcPr anchor="ctr"/>
                </a:tc>
                <a:tc>
                  <a:txBody>
                    <a:bodyPr/>
                    <a:lstStyle/>
                    <a:p>
                      <a:pPr algn="l" fontAlgn="base"/>
                      <a:r>
                        <a:rPr lang="en-IN">
                          <a:effectLst/>
                        </a:rPr>
                        <a:t>3 x 3</a:t>
                      </a:r>
                    </a:p>
                  </a:txBody>
                  <a:tcPr anchor="ctr"/>
                </a:tc>
                <a:tc>
                  <a:txBody>
                    <a:bodyPr/>
                    <a:lstStyle/>
                    <a:p>
                      <a:pPr algn="l" fontAlgn="base"/>
                      <a:r>
                        <a:rPr lang="en-IN">
                          <a:effectLst/>
                        </a:rPr>
                        <a:t>3 x 3</a:t>
                      </a:r>
                    </a:p>
                  </a:txBody>
                  <a:tcPr anchor="ctr"/>
                </a:tc>
                <a:extLst>
                  <a:ext uri="{0D108BD9-81ED-4DB2-BD59-A6C34878D82A}">
                    <a16:rowId xmlns:a16="http://schemas.microsoft.com/office/drawing/2014/main" val="3645228297"/>
                  </a:ext>
                </a:extLst>
              </a:tr>
              <a:tr h="370840">
                <a:tc>
                  <a:txBody>
                    <a:bodyPr/>
                    <a:lstStyle/>
                    <a:p>
                      <a:pPr algn="l" fontAlgn="base"/>
                      <a:r>
                        <a:rPr lang="en-IN" b="0">
                          <a:effectLst/>
                        </a:rPr>
                        <a:t>Number of Filters</a:t>
                      </a:r>
                      <a:endParaRPr lang="en-IN">
                        <a:effectLst/>
                      </a:endParaRPr>
                    </a:p>
                  </a:txBody>
                  <a:tcPr anchor="ctr"/>
                </a:tc>
                <a:tc>
                  <a:txBody>
                    <a:bodyPr/>
                    <a:lstStyle/>
                    <a:p>
                      <a:pPr algn="l" fontAlgn="base"/>
                      <a:r>
                        <a:rPr lang="en-IN">
                          <a:effectLst/>
                        </a:rPr>
                        <a:t>Varies (64, 128, 256, 512)</a:t>
                      </a:r>
                    </a:p>
                  </a:txBody>
                  <a:tcPr anchor="ctr"/>
                </a:tc>
                <a:tc>
                  <a:txBody>
                    <a:bodyPr/>
                    <a:lstStyle/>
                    <a:p>
                      <a:pPr algn="l" fontAlgn="base"/>
                      <a:r>
                        <a:rPr lang="en-US">
                          <a:effectLst/>
                        </a:rPr>
                        <a:t>Reduced (32, 32, 48, 48)</a:t>
                      </a:r>
                    </a:p>
                  </a:txBody>
                  <a:tcPr anchor="ctr"/>
                </a:tc>
                <a:extLst>
                  <a:ext uri="{0D108BD9-81ED-4DB2-BD59-A6C34878D82A}">
                    <a16:rowId xmlns:a16="http://schemas.microsoft.com/office/drawing/2014/main" val="2388920921"/>
                  </a:ext>
                </a:extLst>
              </a:tr>
              <a:tr h="370840">
                <a:tc>
                  <a:txBody>
                    <a:bodyPr/>
                    <a:lstStyle/>
                    <a:p>
                      <a:pPr algn="l" fontAlgn="base"/>
                      <a:r>
                        <a:rPr lang="en-IN" b="0">
                          <a:effectLst/>
                        </a:rPr>
                        <a:t>Pooling Layers</a:t>
                      </a:r>
                      <a:endParaRPr lang="en-IN">
                        <a:effectLst/>
                      </a:endParaRPr>
                    </a:p>
                  </a:txBody>
                  <a:tcPr anchor="ctr"/>
                </a:tc>
                <a:tc>
                  <a:txBody>
                    <a:bodyPr/>
                    <a:lstStyle/>
                    <a:p>
                      <a:pPr algn="l" fontAlgn="base"/>
                      <a:r>
                        <a:rPr lang="en-IN">
                          <a:effectLst/>
                        </a:rPr>
                        <a:t>Max Pooling</a:t>
                      </a:r>
                    </a:p>
                  </a:txBody>
                  <a:tcPr anchor="ctr"/>
                </a:tc>
                <a:tc>
                  <a:txBody>
                    <a:bodyPr/>
                    <a:lstStyle/>
                    <a:p>
                      <a:pPr algn="l" fontAlgn="base"/>
                      <a:r>
                        <a:rPr lang="en-IN">
                          <a:effectLst/>
                        </a:rPr>
                        <a:t>Max Pooling</a:t>
                      </a:r>
                    </a:p>
                  </a:txBody>
                  <a:tcPr anchor="ctr"/>
                </a:tc>
                <a:extLst>
                  <a:ext uri="{0D108BD9-81ED-4DB2-BD59-A6C34878D82A}">
                    <a16:rowId xmlns:a16="http://schemas.microsoft.com/office/drawing/2014/main" val="2213749233"/>
                  </a:ext>
                </a:extLst>
              </a:tr>
              <a:tr h="370840">
                <a:tc>
                  <a:txBody>
                    <a:bodyPr/>
                    <a:lstStyle/>
                    <a:p>
                      <a:pPr algn="l" fontAlgn="base"/>
                      <a:r>
                        <a:rPr lang="en-IN" b="0">
                          <a:effectLst/>
                        </a:rPr>
                        <a:t>Fully Connected Layers</a:t>
                      </a:r>
                      <a:endParaRPr lang="en-IN">
                        <a:effectLst/>
                      </a:endParaRPr>
                    </a:p>
                  </a:txBody>
                  <a:tcPr anchor="ctr"/>
                </a:tc>
                <a:tc>
                  <a:txBody>
                    <a:bodyPr/>
                    <a:lstStyle/>
                    <a:p>
                      <a:pPr algn="l" fontAlgn="base"/>
                      <a:r>
                        <a:rPr lang="en-IN">
                          <a:effectLst/>
                        </a:rPr>
                        <a:t>3</a:t>
                      </a:r>
                    </a:p>
                  </a:txBody>
                  <a:tcPr anchor="ctr"/>
                </a:tc>
                <a:tc>
                  <a:txBody>
                    <a:bodyPr/>
                    <a:lstStyle/>
                    <a:p>
                      <a:pPr algn="l" fontAlgn="base"/>
                      <a:r>
                        <a:rPr lang="en-IN">
                          <a:effectLst/>
                        </a:rPr>
                        <a:t>2</a:t>
                      </a:r>
                    </a:p>
                  </a:txBody>
                  <a:tcPr anchor="ctr"/>
                </a:tc>
                <a:extLst>
                  <a:ext uri="{0D108BD9-81ED-4DB2-BD59-A6C34878D82A}">
                    <a16:rowId xmlns:a16="http://schemas.microsoft.com/office/drawing/2014/main" val="89550795"/>
                  </a:ext>
                </a:extLst>
              </a:tr>
              <a:tr h="370840">
                <a:tc>
                  <a:txBody>
                    <a:bodyPr/>
                    <a:lstStyle/>
                    <a:p>
                      <a:pPr algn="l" fontAlgn="base"/>
                      <a:r>
                        <a:rPr lang="en-IN" b="0">
                          <a:effectLst/>
                        </a:rPr>
                        <a:t>Units in FC Layers</a:t>
                      </a:r>
                      <a:endParaRPr lang="en-IN">
                        <a:effectLst/>
                      </a:endParaRPr>
                    </a:p>
                  </a:txBody>
                  <a:tcPr anchor="ctr"/>
                </a:tc>
                <a:tc>
                  <a:txBody>
                    <a:bodyPr/>
                    <a:lstStyle/>
                    <a:p>
                      <a:pPr algn="l" fontAlgn="base"/>
                      <a:r>
                        <a:rPr lang="en-IN">
                          <a:effectLst/>
                        </a:rPr>
                        <a:t>4096, 4096, 1000</a:t>
                      </a:r>
                    </a:p>
                  </a:txBody>
                  <a:tcPr anchor="ctr"/>
                </a:tc>
                <a:tc>
                  <a:txBody>
                    <a:bodyPr/>
                    <a:lstStyle/>
                    <a:p>
                      <a:pPr algn="l" fontAlgn="base"/>
                      <a:r>
                        <a:rPr lang="en-IN">
                          <a:effectLst/>
                        </a:rPr>
                        <a:t>512, 100</a:t>
                      </a:r>
                    </a:p>
                  </a:txBody>
                  <a:tcPr anchor="ctr"/>
                </a:tc>
                <a:extLst>
                  <a:ext uri="{0D108BD9-81ED-4DB2-BD59-A6C34878D82A}">
                    <a16:rowId xmlns:a16="http://schemas.microsoft.com/office/drawing/2014/main" val="14761743"/>
                  </a:ext>
                </a:extLst>
              </a:tr>
              <a:tr h="370840">
                <a:tc>
                  <a:txBody>
                    <a:bodyPr/>
                    <a:lstStyle/>
                    <a:p>
                      <a:pPr algn="l" fontAlgn="base"/>
                      <a:r>
                        <a:rPr lang="en-IN" b="0">
                          <a:effectLst/>
                        </a:rPr>
                        <a:t>Activation Function</a:t>
                      </a:r>
                      <a:endParaRPr lang="en-IN">
                        <a:effectLst/>
                      </a:endParaRPr>
                    </a:p>
                  </a:txBody>
                  <a:tcPr anchor="ctr"/>
                </a:tc>
                <a:tc>
                  <a:txBody>
                    <a:bodyPr/>
                    <a:lstStyle/>
                    <a:p>
                      <a:pPr algn="l" fontAlgn="base"/>
                      <a:r>
                        <a:rPr lang="en-IN">
                          <a:effectLst/>
                        </a:rPr>
                        <a:t>ReLU</a:t>
                      </a:r>
                    </a:p>
                  </a:txBody>
                  <a:tcPr anchor="ctr"/>
                </a:tc>
                <a:tc>
                  <a:txBody>
                    <a:bodyPr/>
                    <a:lstStyle/>
                    <a:p>
                      <a:pPr algn="l" fontAlgn="base"/>
                      <a:r>
                        <a:rPr lang="en-IN">
                          <a:effectLst/>
                        </a:rPr>
                        <a:t>ReLU</a:t>
                      </a:r>
                    </a:p>
                  </a:txBody>
                  <a:tcPr anchor="ctr"/>
                </a:tc>
                <a:extLst>
                  <a:ext uri="{0D108BD9-81ED-4DB2-BD59-A6C34878D82A}">
                    <a16:rowId xmlns:a16="http://schemas.microsoft.com/office/drawing/2014/main" val="719933450"/>
                  </a:ext>
                </a:extLst>
              </a:tr>
              <a:tr h="370840">
                <a:tc>
                  <a:txBody>
                    <a:bodyPr/>
                    <a:lstStyle/>
                    <a:p>
                      <a:pPr algn="l" fontAlgn="base"/>
                      <a:r>
                        <a:rPr lang="en-IN" b="0">
                          <a:effectLst/>
                        </a:rPr>
                        <a:t>Learning Rate</a:t>
                      </a:r>
                      <a:endParaRPr lang="en-IN">
                        <a:effectLst/>
                      </a:endParaRPr>
                    </a:p>
                  </a:txBody>
                  <a:tcPr anchor="ctr"/>
                </a:tc>
                <a:tc>
                  <a:txBody>
                    <a:bodyPr/>
                    <a:lstStyle/>
                    <a:p>
                      <a:pPr algn="l" fontAlgn="base"/>
                      <a:r>
                        <a:rPr lang="en-IN">
                          <a:effectLst/>
                        </a:rPr>
                        <a:t>0.01</a:t>
                      </a:r>
                    </a:p>
                  </a:txBody>
                  <a:tcPr anchor="ctr"/>
                </a:tc>
                <a:tc>
                  <a:txBody>
                    <a:bodyPr/>
                    <a:lstStyle/>
                    <a:p>
                      <a:pPr algn="l" fontAlgn="base"/>
                      <a:r>
                        <a:rPr lang="en-IN">
                          <a:effectLst/>
                        </a:rPr>
                        <a:t>0.001</a:t>
                      </a:r>
                    </a:p>
                  </a:txBody>
                  <a:tcPr anchor="ctr"/>
                </a:tc>
                <a:extLst>
                  <a:ext uri="{0D108BD9-81ED-4DB2-BD59-A6C34878D82A}">
                    <a16:rowId xmlns:a16="http://schemas.microsoft.com/office/drawing/2014/main" val="3534645333"/>
                  </a:ext>
                </a:extLst>
              </a:tr>
              <a:tr h="370840">
                <a:tc>
                  <a:txBody>
                    <a:bodyPr/>
                    <a:lstStyle/>
                    <a:p>
                      <a:pPr algn="l" fontAlgn="base"/>
                      <a:r>
                        <a:rPr lang="en-IN" b="0">
                          <a:effectLst/>
                        </a:rPr>
                        <a:t>Batch Size</a:t>
                      </a:r>
                      <a:endParaRPr lang="en-IN">
                        <a:effectLst/>
                      </a:endParaRPr>
                    </a:p>
                  </a:txBody>
                  <a:tcPr anchor="ctr"/>
                </a:tc>
                <a:tc>
                  <a:txBody>
                    <a:bodyPr/>
                    <a:lstStyle/>
                    <a:p>
                      <a:pPr algn="l" fontAlgn="base"/>
                      <a:r>
                        <a:rPr lang="en-IN">
                          <a:effectLst/>
                        </a:rPr>
                        <a:t>256</a:t>
                      </a:r>
                    </a:p>
                  </a:txBody>
                  <a:tcPr anchor="ctr"/>
                </a:tc>
                <a:tc>
                  <a:txBody>
                    <a:bodyPr/>
                    <a:lstStyle/>
                    <a:p>
                      <a:pPr algn="l" fontAlgn="base"/>
                      <a:r>
                        <a:rPr lang="en-IN">
                          <a:effectLst/>
                        </a:rPr>
                        <a:t>32</a:t>
                      </a:r>
                    </a:p>
                  </a:txBody>
                  <a:tcPr anchor="ctr"/>
                </a:tc>
                <a:extLst>
                  <a:ext uri="{0D108BD9-81ED-4DB2-BD59-A6C34878D82A}">
                    <a16:rowId xmlns:a16="http://schemas.microsoft.com/office/drawing/2014/main" val="4054781193"/>
                  </a:ext>
                </a:extLst>
              </a:tr>
              <a:tr h="370840">
                <a:tc>
                  <a:txBody>
                    <a:bodyPr/>
                    <a:lstStyle/>
                    <a:p>
                      <a:pPr algn="l" fontAlgn="base"/>
                      <a:r>
                        <a:rPr lang="en-IN" b="0">
                          <a:effectLst/>
                        </a:rPr>
                        <a:t>Epochs</a:t>
                      </a:r>
                      <a:endParaRPr lang="en-IN">
                        <a:effectLst/>
                      </a:endParaRPr>
                    </a:p>
                  </a:txBody>
                  <a:tcPr anchor="ctr"/>
                </a:tc>
                <a:tc>
                  <a:txBody>
                    <a:bodyPr/>
                    <a:lstStyle/>
                    <a:p>
                      <a:pPr algn="l" fontAlgn="base"/>
                      <a:r>
                        <a:rPr lang="en-IN">
                          <a:effectLst/>
                        </a:rPr>
                        <a:t>Varies (typically &gt;100)</a:t>
                      </a:r>
                    </a:p>
                  </a:txBody>
                  <a:tcPr anchor="ctr"/>
                </a:tc>
                <a:tc>
                  <a:txBody>
                    <a:bodyPr/>
                    <a:lstStyle/>
                    <a:p>
                      <a:pPr algn="l" fontAlgn="base"/>
                      <a:r>
                        <a:rPr lang="en-IN">
                          <a:effectLst/>
                        </a:rPr>
                        <a:t>50</a:t>
                      </a:r>
                    </a:p>
                  </a:txBody>
                  <a:tcPr anchor="ctr"/>
                </a:tc>
                <a:extLst>
                  <a:ext uri="{0D108BD9-81ED-4DB2-BD59-A6C34878D82A}">
                    <a16:rowId xmlns:a16="http://schemas.microsoft.com/office/drawing/2014/main" val="2926278221"/>
                  </a:ext>
                </a:extLst>
              </a:tr>
              <a:tr h="370840">
                <a:tc>
                  <a:txBody>
                    <a:bodyPr/>
                    <a:lstStyle/>
                    <a:p>
                      <a:pPr algn="l" fontAlgn="base"/>
                      <a:r>
                        <a:rPr lang="en-IN" b="0">
                          <a:effectLst/>
                        </a:rPr>
                        <a:t>Optimizer</a:t>
                      </a:r>
                      <a:endParaRPr lang="en-IN">
                        <a:effectLst/>
                      </a:endParaRPr>
                    </a:p>
                  </a:txBody>
                  <a:tcPr anchor="ctr"/>
                </a:tc>
                <a:tc>
                  <a:txBody>
                    <a:bodyPr/>
                    <a:lstStyle/>
                    <a:p>
                      <a:pPr algn="l" fontAlgn="base"/>
                      <a:r>
                        <a:rPr lang="en-IN">
                          <a:effectLst/>
                        </a:rPr>
                        <a:t>SGD with momentum</a:t>
                      </a:r>
                    </a:p>
                  </a:txBody>
                  <a:tcPr anchor="ctr"/>
                </a:tc>
                <a:tc>
                  <a:txBody>
                    <a:bodyPr/>
                    <a:lstStyle/>
                    <a:p>
                      <a:pPr algn="l" fontAlgn="base"/>
                      <a:r>
                        <a:rPr lang="en-IN">
                          <a:effectLst/>
                        </a:rPr>
                        <a:t>Adam</a:t>
                      </a:r>
                    </a:p>
                  </a:txBody>
                  <a:tcPr anchor="ctr"/>
                </a:tc>
                <a:extLst>
                  <a:ext uri="{0D108BD9-81ED-4DB2-BD59-A6C34878D82A}">
                    <a16:rowId xmlns:a16="http://schemas.microsoft.com/office/drawing/2014/main" val="1066100694"/>
                  </a:ext>
                </a:extLst>
              </a:tr>
              <a:tr h="370840">
                <a:tc>
                  <a:txBody>
                    <a:bodyPr/>
                    <a:lstStyle/>
                    <a:p>
                      <a:pPr algn="l" fontAlgn="base"/>
                      <a:r>
                        <a:rPr lang="en-IN" b="0">
                          <a:effectLst/>
                        </a:rPr>
                        <a:t>Dropout Rate</a:t>
                      </a:r>
                      <a:endParaRPr lang="en-IN">
                        <a:effectLst/>
                      </a:endParaRPr>
                    </a:p>
                  </a:txBody>
                  <a:tcPr anchor="ctr"/>
                </a:tc>
                <a:tc>
                  <a:txBody>
                    <a:bodyPr/>
                    <a:lstStyle/>
                    <a:p>
                      <a:pPr algn="l" fontAlgn="base"/>
                      <a:r>
                        <a:rPr lang="en-IN">
                          <a:effectLst/>
                        </a:rPr>
                        <a:t>~0.5</a:t>
                      </a:r>
                    </a:p>
                  </a:txBody>
                  <a:tcPr anchor="ctr"/>
                </a:tc>
                <a:tc>
                  <a:txBody>
                    <a:bodyPr/>
                    <a:lstStyle/>
                    <a:p>
                      <a:pPr algn="l" fontAlgn="base"/>
                      <a:r>
                        <a:rPr lang="en-IN">
                          <a:effectLst/>
                        </a:rPr>
                        <a:t>~0.2</a:t>
                      </a:r>
                    </a:p>
                  </a:txBody>
                  <a:tcPr anchor="ctr"/>
                </a:tc>
                <a:extLst>
                  <a:ext uri="{0D108BD9-81ED-4DB2-BD59-A6C34878D82A}">
                    <a16:rowId xmlns:a16="http://schemas.microsoft.com/office/drawing/2014/main" val="3516168979"/>
                  </a:ext>
                </a:extLst>
              </a:tr>
            </a:tbl>
          </a:graphicData>
        </a:graphic>
      </p:graphicFrame>
    </p:spTree>
    <p:extLst>
      <p:ext uri="{BB962C8B-B14F-4D97-AF65-F5344CB8AC3E}">
        <p14:creationId xmlns:p14="http://schemas.microsoft.com/office/powerpoint/2010/main" val="74047012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3DDF-B000-8271-C844-E0478EC7663D}"/>
              </a:ext>
            </a:extLst>
          </p:cNvPr>
          <p:cNvSpPr>
            <a:spLocks noGrp="1"/>
          </p:cNvSpPr>
          <p:nvPr>
            <p:ph type="title"/>
          </p:nvPr>
        </p:nvSpPr>
        <p:spPr/>
        <p:txBody>
          <a:bodyPr/>
          <a:lstStyle/>
          <a:p>
            <a:r>
              <a:rPr lang="en-IN">
                <a:solidFill>
                  <a:srgbClr val="C00000"/>
                </a:solidFill>
              </a:rPr>
              <a:t>Proposed architecture</a:t>
            </a:r>
          </a:p>
        </p:txBody>
      </p:sp>
      <p:sp>
        <p:nvSpPr>
          <p:cNvPr id="3" name="Content Placeholder 2">
            <a:extLst>
              <a:ext uri="{FF2B5EF4-FFF2-40B4-BE49-F238E27FC236}">
                <a16:creationId xmlns:a16="http://schemas.microsoft.com/office/drawing/2014/main" id="{72A258E4-CF3E-62F0-1DAF-807F051CBE1F}"/>
              </a:ext>
            </a:extLst>
          </p:cNvPr>
          <p:cNvSpPr>
            <a:spLocks noGrp="1"/>
          </p:cNvSpPr>
          <p:nvPr>
            <p:ph idx="1"/>
          </p:nvPr>
        </p:nvSpPr>
        <p:spPr/>
        <p:txBody>
          <a:bodyPr/>
          <a:lstStyle/>
          <a:p>
            <a:pPr algn="l">
              <a:buFont typeface="Arial" pitchFamily="34" charset="0"/>
              <a:buChar char="•"/>
            </a:pPr>
            <a:r>
              <a:rPr lang="en-US" b="0" i="0">
                <a:effectLst/>
                <a:latin typeface="__fkGroteskNeue_598ab8"/>
              </a:rPr>
              <a:t>proposed architecture </a:t>
            </a:r>
            <a:r>
              <a:rPr lang="en-US" b="0" i="0" u="sng">
                <a:effectLst/>
                <a:latin typeface="__fkGroteskNeue_598ab8"/>
              </a:rPr>
              <a:t>simplifies the model </a:t>
            </a:r>
            <a:r>
              <a:rPr lang="en-US" b="0" i="0">
                <a:effectLst/>
                <a:latin typeface="__fkGroteskNeue_598ab8"/>
              </a:rPr>
              <a:t>by reducing the input size and the number of convolutional and fully connected layers.</a:t>
            </a:r>
          </a:p>
          <a:p>
            <a:pPr algn="l">
              <a:buFont typeface="Arial" pitchFamily="34" charset="0"/>
              <a:buChar char="•"/>
            </a:pPr>
            <a:r>
              <a:rPr lang="en-US" b="0" i="0">
                <a:effectLst/>
                <a:latin typeface="__fkGroteskNeue_598ab8"/>
              </a:rPr>
              <a:t>The number of filters in the convolutional layers is decreased to make the </a:t>
            </a:r>
            <a:r>
              <a:rPr lang="en-US" b="1" i="0">
                <a:effectLst/>
                <a:latin typeface="__fkGroteskNeue_598ab8"/>
              </a:rPr>
              <a:t>model less complex </a:t>
            </a:r>
            <a:r>
              <a:rPr lang="en-US" b="0" i="0">
                <a:effectLst/>
                <a:latin typeface="__fkGroteskNeue_598ab8"/>
              </a:rPr>
              <a:t>and faster to train.</a:t>
            </a:r>
          </a:p>
          <a:p>
            <a:pPr algn="l">
              <a:buFont typeface="Arial" pitchFamily="34" charset="0"/>
              <a:buChar char="•"/>
            </a:pPr>
            <a:r>
              <a:rPr lang="en-US" b="0" i="0">
                <a:effectLst/>
                <a:latin typeface="__fkGroteskNeue_598ab8"/>
              </a:rPr>
              <a:t>The learning rate is adjusted for </a:t>
            </a:r>
            <a:r>
              <a:rPr lang="en-US" b="1" i="0">
                <a:effectLst/>
                <a:latin typeface="__fkGroteskNeue_598ab8"/>
              </a:rPr>
              <a:t>faster convergence</a:t>
            </a:r>
            <a:r>
              <a:rPr lang="en-US" b="0" i="0">
                <a:effectLst/>
                <a:latin typeface="__fkGroteskNeue_598ab8"/>
              </a:rPr>
              <a:t>.</a:t>
            </a:r>
          </a:p>
          <a:p>
            <a:pPr algn="l">
              <a:buFont typeface="Arial" pitchFamily="34" charset="0"/>
              <a:buChar char="•"/>
            </a:pPr>
            <a:r>
              <a:rPr lang="en-US" b="0" i="0">
                <a:effectLst/>
                <a:latin typeface="__fkGroteskNeue_598ab8"/>
              </a:rPr>
              <a:t>A smaller batch size is used to allow more </a:t>
            </a:r>
            <a:r>
              <a:rPr lang="en-US" b="1" i="0">
                <a:effectLst/>
                <a:latin typeface="__fkGroteskNeue_598ab8"/>
              </a:rPr>
              <a:t>frequent updates </a:t>
            </a:r>
            <a:r>
              <a:rPr lang="en-US" b="0" i="0">
                <a:effectLst/>
                <a:latin typeface="__fkGroteskNeue_598ab8"/>
              </a:rPr>
              <a:t>during training.</a:t>
            </a:r>
          </a:p>
          <a:p>
            <a:pPr algn="l">
              <a:buFont typeface="Arial" pitchFamily="34" charset="0"/>
              <a:buChar char="•"/>
            </a:pPr>
            <a:r>
              <a:rPr lang="en-US" b="0" i="0">
                <a:effectLst/>
                <a:latin typeface="__fkGroteskNeue_598ab8"/>
              </a:rPr>
              <a:t>The number of epochs is reduced to avoid overfitting on a smaller dataset.</a:t>
            </a:r>
          </a:p>
          <a:p>
            <a:endParaRPr lang="en-IN"/>
          </a:p>
        </p:txBody>
      </p:sp>
    </p:spTree>
    <p:extLst>
      <p:ext uri="{BB962C8B-B14F-4D97-AF65-F5344CB8AC3E}">
        <p14:creationId xmlns:p14="http://schemas.microsoft.com/office/powerpoint/2010/main" val="203350306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 of Benchmark datasets</a:t>
            </a:r>
            <a:endParaRPr lang="en-IN"/>
          </a:p>
        </p:txBody>
      </p:sp>
      <p:sp>
        <p:nvSpPr>
          <p:cNvPr id="3" name="Content Placeholder 2"/>
          <p:cNvSpPr>
            <a:spLocks noGrp="1"/>
          </p:cNvSpPr>
          <p:nvPr>
            <p:ph idx="1"/>
          </p:nvPr>
        </p:nvSpPr>
        <p:spPr/>
        <p:txBody>
          <a:bodyPr>
            <a:normAutofit/>
          </a:bodyPr>
          <a:lstStyle/>
          <a:p>
            <a:pPr marL="0" indent="0">
              <a:buNone/>
            </a:pPr>
            <a:r>
              <a:rPr lang="en-IN"/>
              <a:t> </a:t>
            </a:r>
            <a:r>
              <a:rPr lang="en-IN" u="sng">
                <a:solidFill>
                  <a:schemeClr val="accent1"/>
                </a:solidFill>
              </a:rPr>
              <a:t>https://www.kaggle.com/datasets/imbikramsaha/paddy-doctor</a:t>
            </a:r>
          </a:p>
          <a:p>
            <a:r>
              <a:rPr lang="en-IN"/>
              <a:t>Classes['bacterial_leaf_blight', 'bacterial_leaf_streak', 'bacterial_panicle_blight', 'blast', 'brown_spot', 'dead_heart', 'downy_mildew', 'hispa', 'normal', 'tungro’]</a:t>
            </a:r>
          </a:p>
          <a:p>
            <a:r>
              <a:rPr lang="en-IN">
                <a:hlinkClick r:id="rId2"/>
              </a:rPr>
              <a:t>https://www.kaggle.com/datasets/badhon7432/paddyleafdiseaseuci/data</a:t>
            </a:r>
            <a:endParaRPr lang="en-IN"/>
          </a:p>
          <a:p>
            <a:r>
              <a:rPr lang="en-IN"/>
              <a:t>['Brown spot', 'Leaf smut', 'Bacterial leaf blight’]</a:t>
            </a:r>
          </a:p>
          <a:p>
            <a:pPr marL="0" indent="0">
              <a:buNone/>
            </a:pPr>
            <a:endParaRPr lang="en-IN"/>
          </a:p>
        </p:txBody>
      </p:sp>
    </p:spTree>
    <p:extLst>
      <p:ext uri="{BB962C8B-B14F-4D97-AF65-F5344CB8AC3E}">
        <p14:creationId xmlns:p14="http://schemas.microsoft.com/office/powerpoint/2010/main" val="406269702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6CD6-4F8A-4ABC-254B-09C22C38EF90}"/>
              </a:ext>
            </a:extLst>
          </p:cNvPr>
          <p:cNvSpPr>
            <a:spLocks noGrp="1"/>
          </p:cNvSpPr>
          <p:nvPr>
            <p:ph type="title"/>
          </p:nvPr>
        </p:nvSpPr>
        <p:spPr>
          <a:xfrm>
            <a:off x="607193" y="-222014"/>
            <a:ext cx="10515600" cy="1325563"/>
          </a:xfrm>
        </p:spPr>
        <p:txBody>
          <a:bodyPr/>
          <a:lstStyle/>
          <a:p>
            <a:r>
              <a:rPr lang="en-IN">
                <a:solidFill>
                  <a:srgbClr val="C00000"/>
                </a:solidFill>
              </a:rPr>
              <a:t>Hyperparameter tuning plan</a:t>
            </a:r>
          </a:p>
        </p:txBody>
      </p:sp>
      <p:sp>
        <p:nvSpPr>
          <p:cNvPr id="3" name="Content Placeholder 2">
            <a:extLst>
              <a:ext uri="{FF2B5EF4-FFF2-40B4-BE49-F238E27FC236}">
                <a16:creationId xmlns:a16="http://schemas.microsoft.com/office/drawing/2014/main" id="{9F03FF69-6536-E067-981B-3656ED789924}"/>
              </a:ext>
            </a:extLst>
          </p:cNvPr>
          <p:cNvSpPr>
            <a:spLocks noGrp="1"/>
          </p:cNvSpPr>
          <p:nvPr>
            <p:ph idx="1"/>
          </p:nvPr>
        </p:nvSpPr>
        <p:spPr>
          <a:xfrm>
            <a:off x="607193" y="911225"/>
            <a:ext cx="10515600" cy="5191192"/>
          </a:xfrm>
        </p:spPr>
        <p:txBody>
          <a:bodyPr>
            <a:normAutofit/>
          </a:bodyPr>
          <a:lstStyle/>
          <a:p>
            <a:pPr marL="228600" lvl="0" indent="-228600">
              <a:lnSpc>
                <a:spcPct val="107000"/>
              </a:lnSpc>
              <a:spcAft>
                <a:spcPts val="800"/>
              </a:spcAft>
              <a:buFont typeface="+mj-lt"/>
              <a:buAutoNum type="arabicPeriod"/>
              <a:tabLst>
                <a:tab pos="457200" algn="l"/>
              </a:tabLst>
            </a:pPr>
            <a:r>
              <a:rPr lang="en-IN" sz="1200" kern="100">
                <a:effectLst/>
                <a:latin typeface="+mn-lt"/>
                <a:ea typeface="Calibri" panose="020F0502020204030204" pitchFamily="34" charset="0"/>
                <a:cs typeface="Times New Roman" panose="02020603050405020304" pitchFamily="18" charset="0"/>
              </a:rPr>
              <a:t>Identify Key Hyperparameters:</a:t>
            </a:r>
          </a:p>
          <a:p>
            <a:pPr marL="228600" lvl="0" indent="-228600">
              <a:lnSpc>
                <a:spcPct val="107000"/>
              </a:lnSpc>
              <a:spcAft>
                <a:spcPts val="800"/>
              </a:spcAft>
              <a:buFont typeface="+mj-lt"/>
              <a:buAutoNum type="arabicPeriod"/>
              <a:tabLst>
                <a:tab pos="457200" algn="l"/>
              </a:tabLst>
            </a:pPr>
            <a:r>
              <a:rPr lang="en-IN" sz="1200" kern="100">
                <a:latin typeface="+mn-lt"/>
                <a:ea typeface="Calibri" panose="020F0502020204030204" pitchFamily="34" charset="0"/>
                <a:cs typeface="Times New Roman" panose="02020603050405020304" pitchFamily="18" charset="0"/>
              </a:rPr>
              <a:t>Define Tuning ranges</a:t>
            </a:r>
          </a:p>
          <a:p>
            <a:pPr marL="228600" lvl="0" indent="-228600">
              <a:lnSpc>
                <a:spcPct val="107000"/>
              </a:lnSpc>
              <a:spcAft>
                <a:spcPts val="800"/>
              </a:spcAft>
              <a:buFont typeface="+mj-lt"/>
              <a:buAutoNum type="arabicPeriod"/>
              <a:tabLst>
                <a:tab pos="457200" algn="l"/>
              </a:tabLst>
            </a:pPr>
            <a:r>
              <a:rPr lang="en-IN" sz="1200" kern="100">
                <a:effectLst/>
                <a:latin typeface="+mn-lt"/>
                <a:ea typeface="Calibri" panose="020F0502020204030204" pitchFamily="34" charset="0"/>
                <a:cs typeface="Times New Roman" panose="02020603050405020304" pitchFamily="18" charset="0"/>
              </a:rPr>
              <a:t>Initial Tuning:Use a fixed learning rate (0.001), batch size (64), and epochs (50)</a:t>
            </a:r>
          </a:p>
          <a:p>
            <a:pPr marL="228600" lvl="0" indent="-228600">
              <a:lnSpc>
                <a:spcPct val="107000"/>
              </a:lnSpc>
              <a:spcAft>
                <a:spcPts val="800"/>
              </a:spcAft>
              <a:buFont typeface="+mj-lt"/>
              <a:buAutoNum type="arabicPeriod"/>
              <a:tabLst>
                <a:tab pos="457200" algn="l"/>
              </a:tabLst>
            </a:pPr>
            <a:r>
              <a:rPr lang="en-IN" sz="1200" kern="100">
                <a:effectLst/>
                <a:latin typeface="+mn-lt"/>
                <a:ea typeface="Calibri" panose="020F0502020204030204" pitchFamily="34" charset="0"/>
                <a:cs typeface="Times New Roman" panose="02020603050405020304" pitchFamily="18" charset="0"/>
              </a:rPr>
              <a:t>Learning Rate Tuning:</a:t>
            </a:r>
          </a:p>
          <a:p>
            <a:pPr marL="228600" lvl="0" indent="-228600">
              <a:lnSpc>
                <a:spcPct val="107000"/>
              </a:lnSpc>
              <a:spcAft>
                <a:spcPts val="800"/>
              </a:spcAft>
              <a:buFont typeface="+mj-lt"/>
              <a:buAutoNum type="arabicPeriod"/>
              <a:tabLst>
                <a:tab pos="457200" algn="l"/>
              </a:tabLst>
            </a:pPr>
            <a:r>
              <a:rPr lang="en-IN" sz="1200" kern="100">
                <a:effectLst/>
                <a:latin typeface="+mn-lt"/>
                <a:ea typeface="Calibri" panose="020F0502020204030204" pitchFamily="34" charset="0"/>
                <a:cs typeface="Times New Roman" panose="02020603050405020304" pitchFamily="18" charset="0"/>
              </a:rPr>
              <a:t>Batch Size and Epoch Tuning:</a:t>
            </a:r>
          </a:p>
          <a:p>
            <a:pPr marL="228600" indent="-228600">
              <a:lnSpc>
                <a:spcPct val="107000"/>
              </a:lnSpc>
              <a:spcAft>
                <a:spcPts val="800"/>
              </a:spcAft>
              <a:buFont typeface="+mj-lt"/>
              <a:buAutoNum type="arabicPeriod"/>
              <a:tabLst>
                <a:tab pos="457200" algn="l"/>
              </a:tabLst>
            </a:pPr>
            <a:r>
              <a:rPr lang="en-IN" sz="1200" kern="100">
                <a:effectLst/>
                <a:latin typeface="+mn-lt"/>
                <a:ea typeface="Calibri" panose="020F0502020204030204" pitchFamily="34" charset="0"/>
                <a:cs typeface="Times New Roman" panose="02020603050405020304" pitchFamily="18" charset="0"/>
              </a:rPr>
              <a:t>Validation and Testing:</a:t>
            </a:r>
          </a:p>
          <a:p>
            <a:pPr marL="228600" indent="-228600">
              <a:lnSpc>
                <a:spcPct val="107000"/>
              </a:lnSpc>
              <a:spcAft>
                <a:spcPts val="800"/>
              </a:spcAft>
              <a:buFont typeface="+mj-lt"/>
              <a:buAutoNum type="arabicPeriod"/>
              <a:tabLst>
                <a:tab pos="457200" algn="l"/>
              </a:tabLst>
            </a:pPr>
            <a:r>
              <a:rPr lang="en-IN" sz="1200" kern="100">
                <a:effectLst/>
                <a:latin typeface="+mn-lt"/>
                <a:ea typeface="Calibri" panose="020F0502020204030204" pitchFamily="34" charset="0"/>
                <a:cs typeface="Times New Roman" panose="02020603050405020304" pitchFamily="18" charset="0"/>
              </a:rPr>
              <a:t>Reporting and Documentation:</a:t>
            </a:r>
          </a:p>
          <a:p>
            <a:pPr marL="514350" indent="-514350">
              <a:buFont typeface="+mj-lt"/>
              <a:buAutoNum type="arabicPeriod"/>
            </a:pPr>
            <a:endParaRPr lang="en-IN" sz="1200">
              <a:latin typeface="+mn-lt"/>
            </a:endParaRPr>
          </a:p>
          <a:p>
            <a:pPr marL="685800" lvl="1" indent="-228600">
              <a:lnSpc>
                <a:spcPct val="107000"/>
              </a:lnSpc>
              <a:spcAft>
                <a:spcPts val="800"/>
              </a:spcAft>
              <a:buSzPts val="1000"/>
              <a:buFont typeface="+mj-lt"/>
              <a:buAutoNum type="arabicPeriod"/>
              <a:tabLst>
                <a:tab pos="914400" algn="l"/>
              </a:tabLst>
            </a:pPr>
            <a:endParaRPr lang="en-IN" sz="1200" kern="100">
              <a:effectLst/>
              <a:latin typeface="+mn-lt"/>
              <a:ea typeface="Calibri" panose="020F0502020204030204" pitchFamily="34" charset="0"/>
              <a:cs typeface="Times New Roman" panose="02020603050405020304" pitchFamily="18" charset="0"/>
            </a:endParaRPr>
          </a:p>
          <a:p>
            <a:pPr marL="685800" lvl="1" indent="-228600">
              <a:lnSpc>
                <a:spcPct val="107000"/>
              </a:lnSpc>
              <a:spcAft>
                <a:spcPts val="800"/>
              </a:spcAft>
              <a:buSzPts val="1000"/>
              <a:buFont typeface="+mj-lt"/>
              <a:buAutoNum type="arabicPeriod"/>
              <a:tabLst>
                <a:tab pos="914400" algn="l"/>
              </a:tabLst>
            </a:pPr>
            <a:endParaRPr lang="en-IN" sz="1200" kern="100">
              <a:latin typeface="+mn-lt"/>
              <a:ea typeface="Calibri" panose="020F0502020204030204" pitchFamily="34" charset="0"/>
              <a:cs typeface="Times New Roman" panose="02020603050405020304" pitchFamily="18" charset="0"/>
            </a:endParaRPr>
          </a:p>
          <a:p>
            <a:pPr marL="685800" lvl="1" indent="-228600">
              <a:lnSpc>
                <a:spcPct val="107000"/>
              </a:lnSpc>
              <a:spcAft>
                <a:spcPts val="800"/>
              </a:spcAft>
              <a:buSzPts val="1000"/>
              <a:buFont typeface="+mj-lt"/>
              <a:buAutoNum type="arabicPeriod"/>
              <a:tabLst>
                <a:tab pos="914400" algn="l"/>
              </a:tabLst>
            </a:pPr>
            <a:endParaRPr lang="en-IN" sz="1200" kern="100">
              <a:effectLst/>
              <a:latin typeface="+mn-lt"/>
              <a:ea typeface="Calibri" panose="020F0502020204030204" pitchFamily="34" charset="0"/>
              <a:cs typeface="Times New Roman" panose="02020603050405020304" pitchFamily="18" charset="0"/>
            </a:endParaRPr>
          </a:p>
          <a:p>
            <a:pPr marL="685800" lvl="1" indent="-228600">
              <a:lnSpc>
                <a:spcPct val="107000"/>
              </a:lnSpc>
              <a:spcAft>
                <a:spcPts val="800"/>
              </a:spcAft>
              <a:buSzPts val="1000"/>
              <a:buFont typeface="+mj-lt"/>
              <a:buAutoNum type="arabicPeriod"/>
              <a:tabLst>
                <a:tab pos="914400" algn="l"/>
              </a:tabLst>
            </a:pPr>
            <a:endParaRPr lang="en-IN" sz="1200" kern="100">
              <a:effectLst/>
              <a:latin typeface="+mn-lt"/>
              <a:ea typeface="Calibri" panose="020F0502020204030204" pitchFamily="34" charset="0"/>
              <a:cs typeface="Times New Roman" panose="02020603050405020304" pitchFamily="18" charset="0"/>
            </a:endParaRPr>
          </a:p>
          <a:p>
            <a:pPr marL="685800" lvl="1" indent="-228600">
              <a:lnSpc>
                <a:spcPct val="107000"/>
              </a:lnSpc>
              <a:spcAft>
                <a:spcPts val="800"/>
              </a:spcAft>
              <a:buSzPts val="1000"/>
              <a:buFont typeface="+mj-lt"/>
              <a:buAutoNum type="arabicPeriod"/>
              <a:tabLst>
                <a:tab pos="914400" algn="l"/>
              </a:tabLst>
            </a:pPr>
            <a:endParaRPr lang="en-IN" sz="1200" kern="100">
              <a:latin typeface="+mn-lt"/>
              <a:ea typeface="Calibri" panose="020F0502020204030204" pitchFamily="34" charset="0"/>
              <a:cs typeface="Times New Roman" panose="02020603050405020304" pitchFamily="18" charset="0"/>
            </a:endParaRPr>
          </a:p>
          <a:p>
            <a:pPr marL="685800" lvl="1" indent="-228600">
              <a:lnSpc>
                <a:spcPct val="107000"/>
              </a:lnSpc>
              <a:spcAft>
                <a:spcPts val="800"/>
              </a:spcAft>
              <a:buSzPts val="1000"/>
              <a:buFont typeface="+mj-lt"/>
              <a:buAutoNum type="arabicPeriod"/>
              <a:tabLst>
                <a:tab pos="914400" algn="l"/>
              </a:tabLst>
            </a:pPr>
            <a:endParaRPr lang="en-IN" sz="1200" kern="100">
              <a:effectLst/>
              <a:latin typeface="+mn-lt"/>
              <a:ea typeface="Calibri" panose="020F0502020204030204" pitchFamily="34" charset="0"/>
              <a:cs typeface="Times New Roman" panose="02020603050405020304" pitchFamily="18" charset="0"/>
            </a:endParaRPr>
          </a:p>
          <a:p>
            <a:pPr marL="514350" indent="-514350">
              <a:buFont typeface="+mj-lt"/>
              <a:buAutoNum type="arabicPeriod"/>
            </a:pPr>
            <a:endParaRPr lang="en-IN" sz="1200">
              <a:latin typeface="+mn-lt"/>
            </a:endParaRPr>
          </a:p>
        </p:txBody>
      </p:sp>
      <p:graphicFrame>
        <p:nvGraphicFramePr>
          <p:cNvPr id="5" name="Table 4">
            <a:extLst>
              <a:ext uri="{FF2B5EF4-FFF2-40B4-BE49-F238E27FC236}">
                <a16:creationId xmlns:a16="http://schemas.microsoft.com/office/drawing/2014/main" id="{F3A85130-BEFC-EC57-BA9F-3D3604DE683D}"/>
              </a:ext>
            </a:extLst>
          </p:cNvPr>
          <p:cNvGraphicFramePr>
            <a:graphicFrameLocks noGrp="1"/>
          </p:cNvGraphicFramePr>
          <p:nvPr/>
        </p:nvGraphicFramePr>
        <p:xfrm>
          <a:off x="6425665" y="1103549"/>
          <a:ext cx="5159142" cy="3113824"/>
        </p:xfrm>
        <a:graphic>
          <a:graphicData uri="http://schemas.openxmlformats.org/drawingml/2006/table">
            <a:tbl>
              <a:tblPr>
                <a:tableStyleId>{D7AC3CCA-C797-4891-BE02-D94E43425B78}</a:tableStyleId>
              </a:tblPr>
              <a:tblGrid>
                <a:gridCol w="2579571">
                  <a:extLst>
                    <a:ext uri="{9D8B030D-6E8A-4147-A177-3AD203B41FA5}">
                      <a16:colId xmlns:a16="http://schemas.microsoft.com/office/drawing/2014/main" val="3592136058"/>
                    </a:ext>
                  </a:extLst>
                </a:gridCol>
                <a:gridCol w="2579571">
                  <a:extLst>
                    <a:ext uri="{9D8B030D-6E8A-4147-A177-3AD203B41FA5}">
                      <a16:colId xmlns:a16="http://schemas.microsoft.com/office/drawing/2014/main" val="1928627791"/>
                    </a:ext>
                  </a:extLst>
                </a:gridCol>
              </a:tblGrid>
              <a:tr h="162474">
                <a:tc>
                  <a:txBody>
                    <a:bodyPr/>
                    <a:lstStyle/>
                    <a:p>
                      <a:pPr algn="l" fontAlgn="b"/>
                      <a:r>
                        <a:rPr lang="en-IN" sz="1300" b="0">
                          <a:effectLst/>
                        </a:rPr>
                        <a:t>Hyperparameter</a:t>
                      </a:r>
                    </a:p>
                  </a:txBody>
                  <a:tcPr marL="66944" marR="66944" marT="33472" marB="33472" anchor="b">
                    <a:solidFill>
                      <a:srgbClr val="E8BABA"/>
                    </a:solidFill>
                  </a:tcPr>
                </a:tc>
                <a:tc>
                  <a:txBody>
                    <a:bodyPr/>
                    <a:lstStyle/>
                    <a:p>
                      <a:pPr algn="l" fontAlgn="b"/>
                      <a:r>
                        <a:rPr lang="en-IN" sz="1300" b="0">
                          <a:effectLst/>
                        </a:rPr>
                        <a:t>Tuning Ranges</a:t>
                      </a:r>
                    </a:p>
                  </a:txBody>
                  <a:tcPr marL="66944" marR="66944" marT="33472" marB="33472" anchor="b">
                    <a:solidFill>
                      <a:srgbClr val="E8BABA"/>
                    </a:solidFill>
                  </a:tcPr>
                </a:tc>
                <a:extLst>
                  <a:ext uri="{0D108BD9-81ED-4DB2-BD59-A6C34878D82A}">
                    <a16:rowId xmlns:a16="http://schemas.microsoft.com/office/drawing/2014/main" val="3614928997"/>
                  </a:ext>
                </a:extLst>
              </a:tr>
              <a:tr h="203793">
                <a:tc>
                  <a:txBody>
                    <a:bodyPr/>
                    <a:lstStyle/>
                    <a:p>
                      <a:pPr algn="l" fontAlgn="base"/>
                      <a:r>
                        <a:rPr lang="en-IN" sz="1300" b="0">
                          <a:effectLst/>
                        </a:rPr>
                        <a:t>Input Size</a:t>
                      </a:r>
                      <a:endParaRPr lang="en-IN" sz="1300">
                        <a:effectLst/>
                      </a:endParaRPr>
                    </a:p>
                  </a:txBody>
                  <a:tcPr marL="66944" marR="66944" marT="33472" marB="33472" anchor="ctr">
                    <a:solidFill>
                      <a:srgbClr val="E8BABA"/>
                    </a:solidFill>
                  </a:tcPr>
                </a:tc>
                <a:tc>
                  <a:txBody>
                    <a:bodyPr/>
                    <a:lstStyle/>
                    <a:p>
                      <a:pPr algn="l" fontAlgn="base"/>
                      <a:r>
                        <a:rPr lang="en-IN" sz="1300">
                          <a:effectLst/>
                        </a:rPr>
                        <a:t>128x128, </a:t>
                      </a:r>
                    </a:p>
                  </a:txBody>
                  <a:tcPr marL="66944" marR="66944" marT="33472" marB="33472" anchor="ctr">
                    <a:solidFill>
                      <a:srgbClr val="E8BABA"/>
                    </a:solidFill>
                  </a:tcPr>
                </a:tc>
                <a:extLst>
                  <a:ext uri="{0D108BD9-81ED-4DB2-BD59-A6C34878D82A}">
                    <a16:rowId xmlns:a16="http://schemas.microsoft.com/office/drawing/2014/main" val="3226909630"/>
                  </a:ext>
                </a:extLst>
              </a:tr>
              <a:tr h="203793">
                <a:tc>
                  <a:txBody>
                    <a:bodyPr/>
                    <a:lstStyle/>
                    <a:p>
                      <a:pPr algn="l" fontAlgn="base"/>
                      <a:r>
                        <a:rPr lang="en-IN" sz="1300" b="0">
                          <a:effectLst/>
                        </a:rPr>
                        <a:t>Convolutional Layers</a:t>
                      </a:r>
                      <a:endParaRPr lang="en-IN" sz="1300">
                        <a:effectLst/>
                      </a:endParaRPr>
                    </a:p>
                  </a:txBody>
                  <a:tcPr marL="66944" marR="66944" marT="33472" marB="33472" anchor="ctr">
                    <a:solidFill>
                      <a:srgbClr val="E8BABA"/>
                    </a:solidFill>
                  </a:tcPr>
                </a:tc>
                <a:tc>
                  <a:txBody>
                    <a:bodyPr/>
                    <a:lstStyle/>
                    <a:p>
                      <a:pPr algn="l" fontAlgn="base"/>
                      <a:r>
                        <a:rPr lang="en-IN" sz="1300">
                          <a:effectLst/>
                        </a:rPr>
                        <a:t>5, 8, 13 (VGGNet-13)</a:t>
                      </a:r>
                    </a:p>
                  </a:txBody>
                  <a:tcPr marL="66944" marR="66944" marT="33472" marB="33472" anchor="ctr">
                    <a:solidFill>
                      <a:srgbClr val="E8BABA"/>
                    </a:solidFill>
                  </a:tcPr>
                </a:tc>
                <a:extLst>
                  <a:ext uri="{0D108BD9-81ED-4DB2-BD59-A6C34878D82A}">
                    <a16:rowId xmlns:a16="http://schemas.microsoft.com/office/drawing/2014/main" val="667457146"/>
                  </a:ext>
                </a:extLst>
              </a:tr>
              <a:tr h="203793">
                <a:tc>
                  <a:txBody>
                    <a:bodyPr/>
                    <a:lstStyle/>
                    <a:p>
                      <a:pPr algn="l" fontAlgn="base"/>
                      <a:r>
                        <a:rPr lang="en-IN" sz="1300" b="0">
                          <a:effectLst/>
                        </a:rPr>
                        <a:t>Filters</a:t>
                      </a:r>
                      <a:endParaRPr lang="en-IN" sz="1300">
                        <a:effectLst/>
                      </a:endParaRPr>
                    </a:p>
                  </a:txBody>
                  <a:tcPr marL="66944" marR="66944" marT="33472" marB="33472" anchor="ctr">
                    <a:solidFill>
                      <a:srgbClr val="E8BABA"/>
                    </a:solidFill>
                  </a:tcPr>
                </a:tc>
                <a:tc>
                  <a:txBody>
                    <a:bodyPr/>
                    <a:lstStyle/>
                    <a:p>
                      <a:pPr algn="l" fontAlgn="base"/>
                      <a:r>
                        <a:rPr lang="en-US" sz="1300">
                          <a:effectLst/>
                        </a:rPr>
                        <a:t>32, 64, 128 (in powers of 2)</a:t>
                      </a:r>
                    </a:p>
                  </a:txBody>
                  <a:tcPr marL="66944" marR="66944" marT="33472" marB="33472" anchor="ctr">
                    <a:solidFill>
                      <a:srgbClr val="E8BABA"/>
                    </a:solidFill>
                  </a:tcPr>
                </a:tc>
                <a:extLst>
                  <a:ext uri="{0D108BD9-81ED-4DB2-BD59-A6C34878D82A}">
                    <a16:rowId xmlns:a16="http://schemas.microsoft.com/office/drawing/2014/main" val="3543056329"/>
                  </a:ext>
                </a:extLst>
              </a:tr>
              <a:tr h="203793">
                <a:tc>
                  <a:txBody>
                    <a:bodyPr/>
                    <a:lstStyle/>
                    <a:p>
                      <a:pPr algn="l" fontAlgn="base"/>
                      <a:r>
                        <a:rPr lang="en-IN" sz="1300" b="0">
                          <a:effectLst/>
                        </a:rPr>
                        <a:t>Fully Connected Layers</a:t>
                      </a:r>
                      <a:endParaRPr lang="en-IN" sz="1300">
                        <a:effectLst/>
                      </a:endParaRPr>
                    </a:p>
                  </a:txBody>
                  <a:tcPr marL="66944" marR="66944" marT="33472" marB="33472" anchor="ctr">
                    <a:solidFill>
                      <a:srgbClr val="E8BABA"/>
                    </a:solidFill>
                  </a:tcPr>
                </a:tc>
                <a:tc>
                  <a:txBody>
                    <a:bodyPr/>
                    <a:lstStyle/>
                    <a:p>
                      <a:pPr algn="l" fontAlgn="base"/>
                      <a:r>
                        <a:rPr lang="en-IN" sz="1300">
                          <a:effectLst/>
                        </a:rPr>
                        <a:t>2, 3</a:t>
                      </a:r>
                    </a:p>
                  </a:txBody>
                  <a:tcPr marL="66944" marR="66944" marT="33472" marB="33472" anchor="ctr">
                    <a:solidFill>
                      <a:srgbClr val="E8BABA"/>
                    </a:solidFill>
                  </a:tcPr>
                </a:tc>
                <a:extLst>
                  <a:ext uri="{0D108BD9-81ED-4DB2-BD59-A6C34878D82A}">
                    <a16:rowId xmlns:a16="http://schemas.microsoft.com/office/drawing/2014/main" val="935496674"/>
                  </a:ext>
                </a:extLst>
              </a:tr>
              <a:tr h="291133">
                <a:tc>
                  <a:txBody>
                    <a:bodyPr/>
                    <a:lstStyle/>
                    <a:p>
                      <a:pPr algn="l" fontAlgn="base"/>
                      <a:r>
                        <a:rPr lang="en-IN" sz="1300" b="0">
                          <a:effectLst/>
                        </a:rPr>
                        <a:t>FC Neurons</a:t>
                      </a:r>
                      <a:endParaRPr lang="en-IN" sz="1300">
                        <a:effectLst/>
                      </a:endParaRPr>
                    </a:p>
                  </a:txBody>
                  <a:tcPr marL="66944" marR="66944" marT="33472" marB="33472" anchor="ctr">
                    <a:solidFill>
                      <a:srgbClr val="E8BABA"/>
                    </a:solidFill>
                  </a:tcPr>
                </a:tc>
                <a:tc>
                  <a:txBody>
                    <a:bodyPr/>
                    <a:lstStyle/>
                    <a:p>
                      <a:pPr algn="l" fontAlgn="base"/>
                      <a:r>
                        <a:rPr lang="en-US" sz="1300">
                          <a:effectLst/>
                        </a:rPr>
                        <a:t>512, 1024, 2048, 4096 (in powers of 2)</a:t>
                      </a:r>
                    </a:p>
                  </a:txBody>
                  <a:tcPr marL="66944" marR="66944" marT="33472" marB="33472" anchor="ctr">
                    <a:solidFill>
                      <a:srgbClr val="E8BABA"/>
                    </a:solidFill>
                  </a:tcPr>
                </a:tc>
                <a:extLst>
                  <a:ext uri="{0D108BD9-81ED-4DB2-BD59-A6C34878D82A}">
                    <a16:rowId xmlns:a16="http://schemas.microsoft.com/office/drawing/2014/main" val="834148297"/>
                  </a:ext>
                </a:extLst>
              </a:tr>
              <a:tr h="162474">
                <a:tc>
                  <a:txBody>
                    <a:bodyPr/>
                    <a:lstStyle/>
                    <a:p>
                      <a:pPr algn="l" fontAlgn="base"/>
                      <a:r>
                        <a:rPr lang="en-IN" sz="1300" b="0">
                          <a:effectLst/>
                        </a:rPr>
                        <a:t>Learning Rate</a:t>
                      </a:r>
                      <a:endParaRPr lang="en-IN" sz="1300">
                        <a:effectLst/>
                      </a:endParaRPr>
                    </a:p>
                  </a:txBody>
                  <a:tcPr marL="66944" marR="66944" marT="33472" marB="33472" anchor="ctr">
                    <a:solidFill>
                      <a:srgbClr val="E8BABA"/>
                    </a:solidFill>
                  </a:tcPr>
                </a:tc>
                <a:tc>
                  <a:txBody>
                    <a:bodyPr/>
                    <a:lstStyle/>
                    <a:p>
                      <a:pPr algn="l" fontAlgn="base"/>
                      <a:r>
                        <a:rPr lang="en-IN" sz="1300">
                          <a:effectLst/>
                        </a:rPr>
                        <a:t>0.001, 0.01, 0.1</a:t>
                      </a:r>
                    </a:p>
                  </a:txBody>
                  <a:tcPr marL="66944" marR="66944" marT="33472" marB="33472" anchor="ctr">
                    <a:solidFill>
                      <a:srgbClr val="E8BABA"/>
                    </a:solidFill>
                  </a:tcPr>
                </a:tc>
                <a:extLst>
                  <a:ext uri="{0D108BD9-81ED-4DB2-BD59-A6C34878D82A}">
                    <a16:rowId xmlns:a16="http://schemas.microsoft.com/office/drawing/2014/main" val="1675926807"/>
                  </a:ext>
                </a:extLst>
              </a:tr>
              <a:tr h="162474">
                <a:tc>
                  <a:txBody>
                    <a:bodyPr/>
                    <a:lstStyle/>
                    <a:p>
                      <a:pPr algn="l" fontAlgn="base"/>
                      <a:r>
                        <a:rPr lang="en-IN" sz="1300" b="0">
                          <a:effectLst/>
                        </a:rPr>
                        <a:t>Batch Size</a:t>
                      </a:r>
                      <a:endParaRPr lang="en-IN" sz="1300">
                        <a:effectLst/>
                      </a:endParaRPr>
                    </a:p>
                  </a:txBody>
                  <a:tcPr marL="66944" marR="66944" marT="33472" marB="33472" anchor="ctr">
                    <a:solidFill>
                      <a:srgbClr val="E8BABA"/>
                    </a:solidFill>
                  </a:tcPr>
                </a:tc>
                <a:tc>
                  <a:txBody>
                    <a:bodyPr/>
                    <a:lstStyle/>
                    <a:p>
                      <a:pPr algn="l" fontAlgn="base"/>
                      <a:r>
                        <a:rPr lang="en-IN" sz="1300">
                          <a:effectLst/>
                        </a:rPr>
                        <a:t>32, 64, 128</a:t>
                      </a:r>
                    </a:p>
                  </a:txBody>
                  <a:tcPr marL="66944" marR="66944" marT="33472" marB="33472" anchor="ctr">
                    <a:solidFill>
                      <a:srgbClr val="E8BABA"/>
                    </a:solidFill>
                  </a:tcPr>
                </a:tc>
                <a:extLst>
                  <a:ext uri="{0D108BD9-81ED-4DB2-BD59-A6C34878D82A}">
                    <a16:rowId xmlns:a16="http://schemas.microsoft.com/office/drawing/2014/main" val="883027652"/>
                  </a:ext>
                </a:extLst>
              </a:tr>
              <a:tr h="162474">
                <a:tc>
                  <a:txBody>
                    <a:bodyPr/>
                    <a:lstStyle/>
                    <a:p>
                      <a:pPr algn="l" fontAlgn="base"/>
                      <a:r>
                        <a:rPr lang="en-IN" sz="1300" b="0">
                          <a:effectLst/>
                        </a:rPr>
                        <a:t>Epochs</a:t>
                      </a:r>
                      <a:endParaRPr lang="en-IN" sz="1300">
                        <a:effectLst/>
                      </a:endParaRPr>
                    </a:p>
                  </a:txBody>
                  <a:tcPr marL="66944" marR="66944" marT="33472" marB="33472" anchor="ctr">
                    <a:solidFill>
                      <a:srgbClr val="E8BABA"/>
                    </a:solidFill>
                  </a:tcPr>
                </a:tc>
                <a:tc>
                  <a:txBody>
                    <a:bodyPr/>
                    <a:lstStyle/>
                    <a:p>
                      <a:pPr algn="l" fontAlgn="base"/>
                      <a:r>
                        <a:rPr lang="en-IN" sz="1300">
                          <a:effectLst/>
                        </a:rPr>
                        <a:t>50, 100, 150</a:t>
                      </a:r>
                    </a:p>
                  </a:txBody>
                  <a:tcPr marL="66944" marR="66944" marT="33472" marB="33472" anchor="ctr">
                    <a:solidFill>
                      <a:srgbClr val="E8BABA"/>
                    </a:solidFill>
                  </a:tcPr>
                </a:tc>
                <a:extLst>
                  <a:ext uri="{0D108BD9-81ED-4DB2-BD59-A6C34878D82A}">
                    <a16:rowId xmlns:a16="http://schemas.microsoft.com/office/drawing/2014/main" val="1264959269"/>
                  </a:ext>
                </a:extLst>
              </a:tr>
              <a:tr h="203793">
                <a:tc>
                  <a:txBody>
                    <a:bodyPr/>
                    <a:lstStyle/>
                    <a:p>
                      <a:pPr algn="l" fontAlgn="base"/>
                      <a:r>
                        <a:rPr lang="en-IN" sz="1300" b="0">
                          <a:effectLst/>
                        </a:rPr>
                        <a:t>Optimizer</a:t>
                      </a:r>
                      <a:endParaRPr lang="en-IN" sz="1300">
                        <a:effectLst/>
                      </a:endParaRPr>
                    </a:p>
                  </a:txBody>
                  <a:tcPr marL="66944" marR="66944" marT="33472" marB="33472" anchor="ctr">
                    <a:solidFill>
                      <a:srgbClr val="E8BABA"/>
                    </a:solidFill>
                  </a:tcPr>
                </a:tc>
                <a:tc>
                  <a:txBody>
                    <a:bodyPr/>
                    <a:lstStyle/>
                    <a:p>
                      <a:pPr algn="l" fontAlgn="base"/>
                      <a:r>
                        <a:rPr lang="en-IN" sz="1300">
                          <a:effectLst/>
                        </a:rPr>
                        <a:t>Adam, RMSProp, SGD</a:t>
                      </a:r>
                    </a:p>
                  </a:txBody>
                  <a:tcPr marL="66944" marR="66944" marT="33472" marB="33472" anchor="ctr">
                    <a:solidFill>
                      <a:srgbClr val="E8BABA"/>
                    </a:solidFill>
                  </a:tcPr>
                </a:tc>
                <a:extLst>
                  <a:ext uri="{0D108BD9-81ED-4DB2-BD59-A6C34878D82A}">
                    <a16:rowId xmlns:a16="http://schemas.microsoft.com/office/drawing/2014/main" val="76547958"/>
                  </a:ext>
                </a:extLst>
              </a:tr>
              <a:tr h="162474">
                <a:tc>
                  <a:txBody>
                    <a:bodyPr/>
                    <a:lstStyle/>
                    <a:p>
                      <a:pPr algn="l" fontAlgn="base"/>
                      <a:r>
                        <a:rPr lang="en-IN" sz="1300" b="0">
                          <a:effectLst/>
                        </a:rPr>
                        <a:t>Dropout Rate</a:t>
                      </a:r>
                      <a:endParaRPr lang="en-IN" sz="1300">
                        <a:effectLst/>
                      </a:endParaRPr>
                    </a:p>
                  </a:txBody>
                  <a:tcPr marL="66944" marR="66944" marT="33472" marB="33472" anchor="ctr">
                    <a:solidFill>
                      <a:srgbClr val="E8BABA"/>
                    </a:solidFill>
                  </a:tcPr>
                </a:tc>
                <a:tc>
                  <a:txBody>
                    <a:bodyPr/>
                    <a:lstStyle/>
                    <a:p>
                      <a:pPr algn="l" fontAlgn="base"/>
                      <a:r>
                        <a:rPr lang="en-IN" sz="1300">
                          <a:effectLst/>
                        </a:rPr>
                        <a:t>0.2, 0.5</a:t>
                      </a:r>
                    </a:p>
                  </a:txBody>
                  <a:tcPr marL="66944" marR="66944" marT="33472" marB="33472" anchor="ctr">
                    <a:solidFill>
                      <a:srgbClr val="E8BABA"/>
                    </a:solidFill>
                  </a:tcPr>
                </a:tc>
                <a:extLst>
                  <a:ext uri="{0D108BD9-81ED-4DB2-BD59-A6C34878D82A}">
                    <a16:rowId xmlns:a16="http://schemas.microsoft.com/office/drawing/2014/main" val="3666017550"/>
                  </a:ext>
                </a:extLst>
              </a:tr>
            </a:tbl>
          </a:graphicData>
        </a:graphic>
      </p:graphicFrame>
      <p:sp>
        <p:nvSpPr>
          <p:cNvPr id="6" name="TextBox 5">
            <a:extLst>
              <a:ext uri="{FF2B5EF4-FFF2-40B4-BE49-F238E27FC236}">
                <a16:creationId xmlns:a16="http://schemas.microsoft.com/office/drawing/2014/main" id="{5F9271DE-DC43-AE31-C03F-24D552972B2C}"/>
              </a:ext>
            </a:extLst>
          </p:cNvPr>
          <p:cNvSpPr txBox="1"/>
          <p:nvPr/>
        </p:nvSpPr>
        <p:spPr>
          <a:xfrm>
            <a:off x="7729086" y="4456497"/>
            <a:ext cx="3393707"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Tuning ranges</a:t>
            </a:r>
          </a:p>
        </p:txBody>
      </p:sp>
    </p:spTree>
    <p:extLst>
      <p:ext uri="{BB962C8B-B14F-4D97-AF65-F5344CB8AC3E}">
        <p14:creationId xmlns:p14="http://schemas.microsoft.com/office/powerpoint/2010/main" val="300826164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22E77-B818-9594-6288-535C38AC7812}"/>
              </a:ext>
            </a:extLst>
          </p:cNvPr>
          <p:cNvSpPr>
            <a:spLocks noGrp="1"/>
          </p:cNvSpPr>
          <p:nvPr>
            <p:ph idx="1"/>
          </p:nvPr>
        </p:nvSpPr>
        <p:spPr>
          <a:xfrm>
            <a:off x="330437" y="215740"/>
            <a:ext cx="11861563" cy="573155"/>
          </a:xfrm>
        </p:spPr>
        <p:txBody>
          <a:bodyPr>
            <a:normAutofit/>
          </a:bodyPr>
          <a:lstStyle/>
          <a:p>
            <a:pPr marL="0" indent="0">
              <a:buNone/>
            </a:pPr>
            <a:r>
              <a:rPr lang="en-US" sz="3200" b="1">
                <a:solidFill>
                  <a:srgbClr val="FF0000"/>
                </a:solidFill>
                <a:latin typeface="Times New Roman" panose="02020603050405020304" pitchFamily="18" charset="0"/>
                <a:cs typeface="Times New Roman" panose="02020603050405020304" pitchFamily="18" charset="0"/>
              </a:rPr>
              <a:t>Expected Performance Metrics – testing </a:t>
            </a:r>
          </a:p>
        </p:txBody>
      </p:sp>
      <p:pic>
        <p:nvPicPr>
          <p:cNvPr id="11" name="Picture 10">
            <a:extLst>
              <a:ext uri="{FF2B5EF4-FFF2-40B4-BE49-F238E27FC236}">
                <a16:creationId xmlns:a16="http://schemas.microsoft.com/office/drawing/2014/main" id="{9998670E-15BA-206D-8C91-BFDD59FA1BB1}"/>
              </a:ext>
            </a:extLst>
          </p:cNvPr>
          <p:cNvPicPr>
            <a:picLocks noChangeAspect="1"/>
          </p:cNvPicPr>
          <p:nvPr/>
        </p:nvPicPr>
        <p:blipFill>
          <a:blip r:embed="rId2"/>
          <a:stretch>
            <a:fillRect/>
          </a:stretch>
        </p:blipFill>
        <p:spPr>
          <a:xfrm>
            <a:off x="330437" y="1473499"/>
            <a:ext cx="7725853" cy="3238952"/>
          </a:xfrm>
          <a:prstGeom prst="rect">
            <a:avLst/>
          </a:prstGeom>
        </p:spPr>
      </p:pic>
      <p:pic>
        <p:nvPicPr>
          <p:cNvPr id="13" name="Picture 12">
            <a:extLst>
              <a:ext uri="{FF2B5EF4-FFF2-40B4-BE49-F238E27FC236}">
                <a16:creationId xmlns:a16="http://schemas.microsoft.com/office/drawing/2014/main" id="{4F2D894A-E368-BCF7-FE9D-DC81F263DC10}"/>
              </a:ext>
            </a:extLst>
          </p:cNvPr>
          <p:cNvPicPr>
            <a:picLocks noChangeAspect="1"/>
          </p:cNvPicPr>
          <p:nvPr/>
        </p:nvPicPr>
        <p:blipFill>
          <a:blip r:embed="rId3"/>
          <a:stretch>
            <a:fillRect/>
          </a:stretch>
        </p:blipFill>
        <p:spPr>
          <a:xfrm>
            <a:off x="8056290" y="788895"/>
            <a:ext cx="4007799" cy="4335597"/>
          </a:xfrm>
          <a:prstGeom prst="rect">
            <a:avLst/>
          </a:prstGeom>
        </p:spPr>
      </p:pic>
    </p:spTree>
    <p:extLst>
      <p:ext uri="{BB962C8B-B14F-4D97-AF65-F5344CB8AC3E}">
        <p14:creationId xmlns:p14="http://schemas.microsoft.com/office/powerpoint/2010/main" val="322936102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792BA-0D72-632B-C033-D390941248DE}"/>
              </a:ext>
            </a:extLst>
          </p:cNvPr>
          <p:cNvSpPr>
            <a:spLocks noGrp="1"/>
          </p:cNvSpPr>
          <p:nvPr>
            <p:ph type="title"/>
          </p:nvPr>
        </p:nvSpPr>
        <p:spPr/>
        <p:txBody>
          <a:bodyPr/>
          <a:lstStyle/>
          <a:p>
            <a:r>
              <a:rPr lang="en-US" sz="4400" b="1">
                <a:solidFill>
                  <a:srgbClr val="FF0000"/>
                </a:solidFill>
                <a:latin typeface="Times New Roman" panose="02020603050405020304" pitchFamily="18" charset="0"/>
                <a:cs typeface="Times New Roman" panose="02020603050405020304" pitchFamily="18" charset="0"/>
              </a:rPr>
              <a:t>Expected Performance Metrics – training</a:t>
            </a:r>
            <a:endParaRPr lang="en-IN"/>
          </a:p>
        </p:txBody>
      </p:sp>
      <p:pic>
        <p:nvPicPr>
          <p:cNvPr id="5" name="Content Placeholder 4">
            <a:extLst>
              <a:ext uri="{FF2B5EF4-FFF2-40B4-BE49-F238E27FC236}">
                <a16:creationId xmlns:a16="http://schemas.microsoft.com/office/drawing/2014/main" id="{C9D51E44-56D3-DDE5-C727-4592986307B0}"/>
              </a:ext>
            </a:extLst>
          </p:cNvPr>
          <p:cNvPicPr>
            <a:picLocks noGrp="1" noChangeAspect="1"/>
          </p:cNvPicPr>
          <p:nvPr>
            <p:ph idx="1"/>
          </p:nvPr>
        </p:nvPicPr>
        <p:blipFill>
          <a:blip r:embed="rId2"/>
          <a:stretch>
            <a:fillRect/>
          </a:stretch>
        </p:blipFill>
        <p:spPr>
          <a:xfrm>
            <a:off x="670954" y="2246523"/>
            <a:ext cx="5815572" cy="2364953"/>
          </a:xfrm>
        </p:spPr>
      </p:pic>
      <p:pic>
        <p:nvPicPr>
          <p:cNvPr id="7" name="Picture 6">
            <a:extLst>
              <a:ext uri="{FF2B5EF4-FFF2-40B4-BE49-F238E27FC236}">
                <a16:creationId xmlns:a16="http://schemas.microsoft.com/office/drawing/2014/main" id="{7291E619-B96E-E036-0798-9C897E10A817}"/>
              </a:ext>
            </a:extLst>
          </p:cNvPr>
          <p:cNvPicPr>
            <a:picLocks noChangeAspect="1"/>
          </p:cNvPicPr>
          <p:nvPr/>
        </p:nvPicPr>
        <p:blipFill>
          <a:blip r:embed="rId3"/>
          <a:stretch>
            <a:fillRect/>
          </a:stretch>
        </p:blipFill>
        <p:spPr>
          <a:xfrm>
            <a:off x="8422064" y="2419350"/>
            <a:ext cx="2931736" cy="2825541"/>
          </a:xfrm>
          <a:prstGeom prst="rect">
            <a:avLst/>
          </a:prstGeom>
        </p:spPr>
      </p:pic>
    </p:spTree>
    <p:extLst>
      <p:ext uri="{BB962C8B-B14F-4D97-AF65-F5344CB8AC3E}">
        <p14:creationId xmlns:p14="http://schemas.microsoft.com/office/powerpoint/2010/main" val="3189819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A1E4C-9784-CB14-1E97-9782DE88EF19}"/>
              </a:ext>
            </a:extLst>
          </p:cNvPr>
          <p:cNvSpPr>
            <a:spLocks noGrp="1"/>
          </p:cNvSpPr>
          <p:nvPr>
            <p:ph type="title"/>
          </p:nvPr>
        </p:nvSpPr>
        <p:spPr/>
        <p:txBody>
          <a:bodyPr/>
          <a:lstStyle/>
          <a:p>
            <a:r>
              <a:rPr lang="en-US" sz="4400" b="1">
                <a:solidFill>
                  <a:srgbClr val="FF0000"/>
                </a:solidFill>
                <a:latin typeface="Times New Roman" panose="02020603050405020304" pitchFamily="18" charset="0"/>
                <a:cs typeface="Times New Roman" panose="02020603050405020304" pitchFamily="18" charset="0"/>
              </a:rPr>
              <a:t>Expected Performance Metrics – validation</a:t>
            </a:r>
            <a:endParaRPr lang="en-IN"/>
          </a:p>
        </p:txBody>
      </p:sp>
      <p:pic>
        <p:nvPicPr>
          <p:cNvPr id="5" name="Content Placeholder 4">
            <a:extLst>
              <a:ext uri="{FF2B5EF4-FFF2-40B4-BE49-F238E27FC236}">
                <a16:creationId xmlns:a16="http://schemas.microsoft.com/office/drawing/2014/main" id="{F054B6EF-0F98-77CF-4358-A70D4F7ED79C}"/>
              </a:ext>
            </a:extLst>
          </p:cNvPr>
          <p:cNvPicPr>
            <a:picLocks noGrp="1" noChangeAspect="1"/>
          </p:cNvPicPr>
          <p:nvPr>
            <p:ph idx="1"/>
          </p:nvPr>
        </p:nvPicPr>
        <p:blipFill>
          <a:blip r:embed="rId2"/>
          <a:stretch>
            <a:fillRect/>
          </a:stretch>
        </p:blipFill>
        <p:spPr>
          <a:xfrm>
            <a:off x="8296274" y="2080051"/>
            <a:ext cx="2755607" cy="2697898"/>
          </a:xfrm>
        </p:spPr>
      </p:pic>
      <p:pic>
        <p:nvPicPr>
          <p:cNvPr id="7" name="Picture 6">
            <a:extLst>
              <a:ext uri="{FF2B5EF4-FFF2-40B4-BE49-F238E27FC236}">
                <a16:creationId xmlns:a16="http://schemas.microsoft.com/office/drawing/2014/main" id="{6F4F03A9-3384-F5BD-C688-7450012207C5}"/>
              </a:ext>
            </a:extLst>
          </p:cNvPr>
          <p:cNvPicPr>
            <a:picLocks noChangeAspect="1"/>
          </p:cNvPicPr>
          <p:nvPr/>
        </p:nvPicPr>
        <p:blipFill>
          <a:blip r:embed="rId3"/>
          <a:stretch>
            <a:fillRect/>
          </a:stretch>
        </p:blipFill>
        <p:spPr>
          <a:xfrm>
            <a:off x="1140119" y="2542664"/>
            <a:ext cx="5620303" cy="2141389"/>
          </a:xfrm>
          <a:prstGeom prst="rect">
            <a:avLst/>
          </a:prstGeom>
        </p:spPr>
      </p:pic>
    </p:spTree>
    <p:extLst>
      <p:ext uri="{BB962C8B-B14F-4D97-AF65-F5344CB8AC3E}">
        <p14:creationId xmlns:p14="http://schemas.microsoft.com/office/powerpoint/2010/main" val="309572818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E22E77-B818-9594-6288-535C38AC7812}"/>
              </a:ext>
            </a:extLst>
          </p:cNvPr>
          <p:cNvSpPr>
            <a:spLocks noGrp="1"/>
          </p:cNvSpPr>
          <p:nvPr>
            <p:ph idx="1"/>
          </p:nvPr>
        </p:nvSpPr>
        <p:spPr>
          <a:xfrm>
            <a:off x="330437" y="215740"/>
            <a:ext cx="11861563" cy="573155"/>
          </a:xfrm>
        </p:spPr>
        <p:txBody>
          <a:bodyPr>
            <a:normAutofit/>
          </a:bodyPr>
          <a:lstStyle/>
          <a:p>
            <a:pPr marL="0" indent="0">
              <a:buNone/>
            </a:pPr>
            <a:r>
              <a:rPr lang="en-US" sz="3200" b="1">
                <a:solidFill>
                  <a:srgbClr val="FF0000"/>
                </a:solidFill>
                <a:latin typeface="Times New Roman" panose="02020603050405020304" pitchFamily="18" charset="0"/>
                <a:cs typeface="Times New Roman" panose="02020603050405020304" pitchFamily="18" charset="0"/>
              </a:rPr>
              <a:t>Formula for Performance Metrics</a:t>
            </a:r>
          </a:p>
        </p:txBody>
      </p:sp>
      <p:sp>
        <p:nvSpPr>
          <p:cNvPr id="4" name="Rectangle 1">
            <a:extLst>
              <a:ext uri="{FF2B5EF4-FFF2-40B4-BE49-F238E27FC236}">
                <a16:creationId xmlns:a16="http://schemas.microsoft.com/office/drawing/2014/main" id="{E541EA1C-22BE-AB0D-C0F7-2C1163207D8B}"/>
              </a:ext>
            </a:extLst>
          </p:cNvPr>
          <p:cNvSpPr>
            <a:spLocks noChangeArrowheads="1"/>
          </p:cNvSpPr>
          <p:nvPr/>
        </p:nvSpPr>
        <p:spPr bwMode="auto">
          <a:xfrm>
            <a:off x="5394325"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chemeClr val="tx1"/>
                </a:solidFill>
                <a:effectLst/>
                <a:latin typeface="Arial" pitchFamily="34" charset="0"/>
              </a:rPr>
            </a:br>
            <a:endParaRPr kumimoji="0" lang="en-US" altLang="en-US" sz="1800" b="0" i="0" u="none" strike="noStrike" cap="none" normalizeH="0" baseline="0">
              <a:ln>
                <a:noFill/>
              </a:ln>
              <a:solidFill>
                <a:schemeClr val="tx1"/>
              </a:solidFill>
              <a:effectLst/>
              <a:latin typeface="Arial" pitchFamily="34" charset="0"/>
            </a:endParaRPr>
          </a:p>
        </p:txBody>
      </p:sp>
      <p:graphicFrame>
        <p:nvGraphicFramePr>
          <p:cNvPr id="5" name="Table 4">
            <a:extLst>
              <a:ext uri="{FF2B5EF4-FFF2-40B4-BE49-F238E27FC236}">
                <a16:creationId xmlns:a16="http://schemas.microsoft.com/office/drawing/2014/main" id="{32DBB852-FECE-41D8-1A20-0A80EF87952E}"/>
              </a:ext>
            </a:extLst>
          </p:cNvPr>
          <p:cNvGraphicFramePr>
            <a:graphicFrameLocks noGrp="1"/>
          </p:cNvGraphicFramePr>
          <p:nvPr/>
        </p:nvGraphicFramePr>
        <p:xfrm>
          <a:off x="3412601" y="971550"/>
          <a:ext cx="5683774" cy="5121128"/>
        </p:xfrm>
        <a:graphic>
          <a:graphicData uri="http://schemas.openxmlformats.org/drawingml/2006/table">
            <a:tbl>
              <a:tblPr>
                <a:tableStyleId>{35758FB7-9AC5-4552-8A53-C91805E547FA}</a:tableStyleId>
              </a:tblPr>
              <a:tblGrid>
                <a:gridCol w="2841887">
                  <a:extLst>
                    <a:ext uri="{9D8B030D-6E8A-4147-A177-3AD203B41FA5}">
                      <a16:colId xmlns:a16="http://schemas.microsoft.com/office/drawing/2014/main" val="1746342599"/>
                    </a:ext>
                  </a:extLst>
                </a:gridCol>
                <a:gridCol w="2841887">
                  <a:extLst>
                    <a:ext uri="{9D8B030D-6E8A-4147-A177-3AD203B41FA5}">
                      <a16:colId xmlns:a16="http://schemas.microsoft.com/office/drawing/2014/main" val="1888602405"/>
                    </a:ext>
                  </a:extLst>
                </a:gridCol>
              </a:tblGrid>
              <a:tr h="352475">
                <a:tc>
                  <a:txBody>
                    <a:bodyPr/>
                    <a:lstStyle/>
                    <a:p>
                      <a:pPr algn="l" fontAlgn="base"/>
                      <a:r>
                        <a:rPr lang="en-US" sz="1500">
                          <a:effectLst/>
                        </a:rPr>
                        <a:t>Formulas</a:t>
                      </a:r>
                      <a:endParaRPr lang="en-IN" sz="1500">
                        <a:effectLst/>
                        <a:latin typeface="KaTeX_Main"/>
                      </a:endParaRPr>
                    </a:p>
                  </a:txBody>
                  <a:tcPr marL="75023" marR="75023" marT="37512" marB="37512" anchor="ctr"/>
                </a:tc>
                <a:tc>
                  <a:txBody>
                    <a:bodyPr/>
                    <a:lstStyle/>
                    <a:p>
                      <a:endParaRPr lang="en-IN" sz="1500"/>
                    </a:p>
                  </a:txBody>
                  <a:tcPr marL="75023" marR="75023" marT="37512" marB="37512"/>
                </a:tc>
                <a:extLst>
                  <a:ext uri="{0D108BD9-81ED-4DB2-BD59-A6C34878D82A}">
                    <a16:rowId xmlns:a16="http://schemas.microsoft.com/office/drawing/2014/main" val="223421973"/>
                  </a:ext>
                </a:extLst>
              </a:tr>
              <a:tr h="352475">
                <a:tc>
                  <a:txBody>
                    <a:bodyPr/>
                    <a:lstStyle/>
                    <a:p>
                      <a:pPr algn="l" fontAlgn="b"/>
                      <a:r>
                        <a:rPr lang="en-IN" sz="1500" b="0">
                          <a:effectLst/>
                        </a:rPr>
                        <a:t>Metric</a:t>
                      </a:r>
                    </a:p>
                  </a:txBody>
                  <a:tcPr marL="75023" marR="75023" marT="37512" marB="37512" anchor="b"/>
                </a:tc>
                <a:tc>
                  <a:txBody>
                    <a:bodyPr/>
                    <a:lstStyle/>
                    <a:p>
                      <a:pPr algn="l" fontAlgn="b"/>
                      <a:r>
                        <a:rPr lang="en-IN" sz="1500" b="0">
                          <a:effectLst/>
                        </a:rPr>
                        <a:t>Formula</a:t>
                      </a:r>
                    </a:p>
                  </a:txBody>
                  <a:tcPr marL="75023" marR="75023" marT="37512" marB="37512" anchor="b"/>
                </a:tc>
                <a:extLst>
                  <a:ext uri="{0D108BD9-81ED-4DB2-BD59-A6C34878D82A}">
                    <a16:rowId xmlns:a16="http://schemas.microsoft.com/office/drawing/2014/main" val="623883919"/>
                  </a:ext>
                </a:extLst>
              </a:tr>
              <a:tr h="1148616">
                <a:tc>
                  <a:txBody>
                    <a:bodyPr/>
                    <a:lstStyle/>
                    <a:p>
                      <a:pPr algn="l" fontAlgn="base"/>
                      <a:r>
                        <a:rPr lang="en-IN" sz="1500">
                          <a:effectLst/>
                        </a:rPr>
                        <a:t>Accuracy</a:t>
                      </a:r>
                    </a:p>
                  </a:txBody>
                  <a:tcPr marL="75023" marR="75023" marT="37512" marB="37512" anchor="ctr"/>
                </a:tc>
                <a:tc>
                  <a:txBody>
                    <a:bodyPr/>
                    <a:lstStyle/>
                    <a:p>
                      <a:pPr algn="l" fontAlgn="base"/>
                      <a:r>
                        <a:rPr lang="en-IN" sz="1500">
                          <a:effectLst/>
                        </a:rPr>
                        <a:t>Accuracy=TP+TN/TP+TN+FP+FN</a:t>
                      </a:r>
                    </a:p>
                    <a:p>
                      <a:pPr algn="l" fontAlgn="base"/>
                      <a:endParaRPr lang="en-IN" sz="1500">
                        <a:effectLst/>
                      </a:endParaRPr>
                    </a:p>
                    <a:p>
                      <a:pPr algn="l" fontAlgn="base"/>
                      <a:r>
                        <a:rPr lang="en-IN" sz="1500">
                          <a:effectLst/>
                        </a:rPr>
                        <a:t>​</a:t>
                      </a:r>
                    </a:p>
                  </a:txBody>
                  <a:tcPr marL="75023" marR="75023" marT="37512" marB="37512" anchor="ctr"/>
                </a:tc>
                <a:extLst>
                  <a:ext uri="{0D108BD9-81ED-4DB2-BD59-A6C34878D82A}">
                    <a16:rowId xmlns:a16="http://schemas.microsoft.com/office/drawing/2014/main" val="827724682"/>
                  </a:ext>
                </a:extLst>
              </a:tr>
              <a:tr h="617855">
                <a:tc>
                  <a:txBody>
                    <a:bodyPr/>
                    <a:lstStyle/>
                    <a:p>
                      <a:pPr algn="l" fontAlgn="base"/>
                      <a:r>
                        <a:rPr lang="en-IN" sz="1500">
                          <a:effectLst/>
                        </a:rPr>
                        <a:t>Precision</a:t>
                      </a:r>
                    </a:p>
                  </a:txBody>
                  <a:tcPr marL="75023" marR="75023" marT="37512" marB="37512" anchor="ctr"/>
                </a:tc>
                <a:tc>
                  <a:txBody>
                    <a:bodyPr/>
                    <a:lstStyle/>
                    <a:p>
                      <a:pPr algn="l" fontAlgn="base"/>
                      <a:r>
                        <a:rPr lang="en-IN" sz="1500">
                          <a:effectLst/>
                        </a:rPr>
                        <a:t>Precision=TP/TP+FP</a:t>
                      </a:r>
                      <a:endParaRPr lang="en-IN" sz="1500">
                        <a:effectLst/>
                        <a:latin typeface="KaTeX_Main"/>
                      </a:endParaRPr>
                    </a:p>
                  </a:txBody>
                  <a:tcPr marL="75023" marR="75023" marT="37512" marB="37512" anchor="ctr"/>
                </a:tc>
                <a:extLst>
                  <a:ext uri="{0D108BD9-81ED-4DB2-BD59-A6C34878D82A}">
                    <a16:rowId xmlns:a16="http://schemas.microsoft.com/office/drawing/2014/main" val="1251427976"/>
                  </a:ext>
                </a:extLst>
              </a:tr>
              <a:tr h="617855">
                <a:tc>
                  <a:txBody>
                    <a:bodyPr/>
                    <a:lstStyle/>
                    <a:p>
                      <a:pPr algn="l" fontAlgn="base"/>
                      <a:r>
                        <a:rPr lang="en-IN" sz="1500">
                          <a:effectLst/>
                        </a:rPr>
                        <a:t>Recall (Sensitivity)</a:t>
                      </a:r>
                    </a:p>
                  </a:txBody>
                  <a:tcPr marL="75023" marR="75023" marT="37512" marB="37512" anchor="ctr"/>
                </a:tc>
                <a:tc>
                  <a:txBody>
                    <a:bodyPr/>
                    <a:lstStyle/>
                    <a:p>
                      <a:pPr algn="l" fontAlgn="base"/>
                      <a:r>
                        <a:rPr lang="en-US" sz="1500">
                          <a:effectLst/>
                        </a:rPr>
                        <a:t>Recall=TP/TP+FN</a:t>
                      </a:r>
                    </a:p>
                  </a:txBody>
                  <a:tcPr marL="75023" marR="75023" marT="37512" marB="37512" anchor="ctr"/>
                </a:tc>
                <a:extLst>
                  <a:ext uri="{0D108BD9-81ED-4DB2-BD59-A6C34878D82A}">
                    <a16:rowId xmlns:a16="http://schemas.microsoft.com/office/drawing/2014/main" val="317815072"/>
                  </a:ext>
                </a:extLst>
              </a:tr>
              <a:tr h="1148616">
                <a:tc>
                  <a:txBody>
                    <a:bodyPr/>
                    <a:lstStyle/>
                    <a:p>
                      <a:pPr algn="l" fontAlgn="base"/>
                      <a:r>
                        <a:rPr lang="en-IN" sz="1500">
                          <a:effectLst/>
                        </a:rPr>
                        <a:t>F1 Score</a:t>
                      </a:r>
                    </a:p>
                  </a:txBody>
                  <a:tcPr marL="75023" marR="75023" marT="37512" marB="37512" anchor="ctr"/>
                </a:tc>
                <a:tc>
                  <a:txBody>
                    <a:bodyPr/>
                    <a:lstStyle/>
                    <a:p>
                      <a:pPr algn="l" fontAlgn="base"/>
                      <a:r>
                        <a:rPr lang="en-IN" sz="1500">
                          <a:effectLst/>
                        </a:rPr>
                        <a:t>F1=2⋅Precision⋅Recall/Precision+Recall​</a:t>
                      </a:r>
                    </a:p>
                  </a:txBody>
                  <a:tcPr marL="75023" marR="75023" marT="37512" marB="37512" anchor="ctr"/>
                </a:tc>
                <a:extLst>
                  <a:ext uri="{0D108BD9-81ED-4DB2-BD59-A6C34878D82A}">
                    <a16:rowId xmlns:a16="http://schemas.microsoft.com/office/drawing/2014/main" val="3442422927"/>
                  </a:ext>
                </a:extLst>
              </a:tr>
              <a:tr h="883236">
                <a:tc>
                  <a:txBody>
                    <a:bodyPr/>
                    <a:lstStyle/>
                    <a:p>
                      <a:pPr algn="l" fontAlgn="base"/>
                      <a:r>
                        <a:rPr lang="en-IN" sz="1500">
                          <a:effectLst/>
                        </a:rPr>
                        <a:t>Specificity</a:t>
                      </a:r>
                    </a:p>
                  </a:txBody>
                  <a:tcPr marL="75023" marR="75023" marT="37512" marB="37512" anchor="ctr"/>
                </a:tc>
                <a:tc>
                  <a:txBody>
                    <a:bodyPr/>
                    <a:lstStyle/>
                    <a:p>
                      <a:pPr algn="l" fontAlgn="base"/>
                      <a:r>
                        <a:rPr lang="en-US" sz="1500">
                          <a:effectLst/>
                        </a:rPr>
                        <a:t>Specificity=TN/TN+FP</a:t>
                      </a:r>
                    </a:p>
                  </a:txBody>
                  <a:tcPr marL="75023" marR="75023" marT="37512" marB="37512" anchor="ctr"/>
                </a:tc>
                <a:extLst>
                  <a:ext uri="{0D108BD9-81ED-4DB2-BD59-A6C34878D82A}">
                    <a16:rowId xmlns:a16="http://schemas.microsoft.com/office/drawing/2014/main" val="3968232317"/>
                  </a:ext>
                </a:extLst>
              </a:tr>
            </a:tbl>
          </a:graphicData>
        </a:graphic>
      </p:graphicFrame>
      <p:sp>
        <p:nvSpPr>
          <p:cNvPr id="6" name="Rectangle 2">
            <a:extLst>
              <a:ext uri="{FF2B5EF4-FFF2-40B4-BE49-F238E27FC236}">
                <a16:creationId xmlns:a16="http://schemas.microsoft.com/office/drawing/2014/main" id="{02BEE556-79E4-A922-9036-04CF182520B5}"/>
              </a:ext>
            </a:extLst>
          </p:cNvPr>
          <p:cNvSpPr>
            <a:spLocks noChangeArrowheads="1"/>
          </p:cNvSpPr>
          <p:nvPr/>
        </p:nvSpPr>
        <p:spPr bwMode="auto">
          <a:xfrm>
            <a:off x="4451350" y="17954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chemeClr val="tx1"/>
                </a:solidFill>
                <a:effectLst/>
                <a:latin typeface="Arial" pitchFamily="34" charset="0"/>
              </a:rPr>
            </a:b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26321213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7C0FAFC-6057-B29D-DDC0-8AB7D1252C85}"/>
              </a:ext>
            </a:extLst>
          </p:cNvPr>
          <p:cNvGraphicFramePr>
            <a:graphicFrameLocks noGrp="1"/>
          </p:cNvGraphicFramePr>
          <p:nvPr/>
        </p:nvGraphicFramePr>
        <p:xfrm>
          <a:off x="4090822" y="2766854"/>
          <a:ext cx="4010355" cy="2468880"/>
        </p:xfrm>
        <a:graphic>
          <a:graphicData uri="http://schemas.openxmlformats.org/drawingml/2006/table">
            <a:tbl>
              <a:tblPr/>
              <a:tblGrid>
                <a:gridCol w="1336785">
                  <a:extLst>
                    <a:ext uri="{9D8B030D-6E8A-4147-A177-3AD203B41FA5}">
                      <a16:colId xmlns:a16="http://schemas.microsoft.com/office/drawing/2014/main" val="1802472982"/>
                    </a:ext>
                  </a:extLst>
                </a:gridCol>
                <a:gridCol w="1336785">
                  <a:extLst>
                    <a:ext uri="{9D8B030D-6E8A-4147-A177-3AD203B41FA5}">
                      <a16:colId xmlns:a16="http://schemas.microsoft.com/office/drawing/2014/main" val="2907233605"/>
                    </a:ext>
                  </a:extLst>
                </a:gridCol>
                <a:gridCol w="1336785">
                  <a:extLst>
                    <a:ext uri="{9D8B030D-6E8A-4147-A177-3AD203B41FA5}">
                      <a16:colId xmlns:a16="http://schemas.microsoft.com/office/drawing/2014/main" val="4236157919"/>
                    </a:ext>
                  </a:extLst>
                </a:gridCol>
              </a:tblGrid>
              <a:tr h="0">
                <a:tc>
                  <a:txBody>
                    <a:bodyPr/>
                    <a:lstStyle/>
                    <a:p>
                      <a:pPr algn="l" fontAlgn="b"/>
                      <a:r>
                        <a:rPr lang="en-IN" b="0">
                          <a:effectLst/>
                        </a:rPr>
                        <a:t>Actual\Predicted</a:t>
                      </a:r>
                    </a:p>
                  </a:txBody>
                  <a:tcPr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6350" cap="flat" cmpd="sng" algn="ctr">
                      <a:solidFill>
                        <a:srgbClr val="C0C8D1"/>
                      </a:solidFill>
                      <a:prstDash val="solid"/>
                      <a:round/>
                      <a:headEnd type="none" w="med" len="med"/>
                      <a:tailEnd type="none" w="med" len="med"/>
                    </a:lnB>
                    <a:noFill/>
                  </a:tcPr>
                </a:tc>
                <a:tc>
                  <a:txBody>
                    <a:bodyPr/>
                    <a:lstStyle/>
                    <a:p>
                      <a:pPr algn="l" fontAlgn="b"/>
                      <a:r>
                        <a:rPr lang="en-IN" b="0">
                          <a:effectLst/>
                        </a:rPr>
                        <a:t>Positive (1)</a:t>
                      </a:r>
                    </a:p>
                  </a:txBody>
                  <a:tcPr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6350" cap="flat" cmpd="sng" algn="ctr">
                      <a:solidFill>
                        <a:srgbClr val="C0C3D1"/>
                      </a:solidFill>
                      <a:prstDash val="solid"/>
                      <a:round/>
                      <a:headEnd type="none" w="med" len="med"/>
                      <a:tailEnd type="none" w="med" len="med"/>
                    </a:lnB>
                    <a:noFill/>
                  </a:tcPr>
                </a:tc>
                <a:tc>
                  <a:txBody>
                    <a:bodyPr/>
                    <a:lstStyle/>
                    <a:p>
                      <a:pPr algn="l" fontAlgn="b"/>
                      <a:r>
                        <a:rPr lang="en-IN" b="0">
                          <a:effectLst/>
                        </a:rPr>
                        <a:t>Negative (0)</a:t>
                      </a:r>
                    </a:p>
                  </a:txBody>
                  <a:tcPr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6350" cap="flat" cmpd="sng" algn="ctr">
                      <a:solidFill>
                        <a:srgbClr val="C0C2D1"/>
                      </a:solidFill>
                      <a:prstDash val="solid"/>
                      <a:round/>
                      <a:headEnd type="none" w="med" len="med"/>
                      <a:tailEnd type="none" w="med" len="med"/>
                    </a:lnB>
                    <a:noFill/>
                  </a:tcPr>
                </a:tc>
                <a:extLst>
                  <a:ext uri="{0D108BD9-81ED-4DB2-BD59-A6C34878D82A}">
                    <a16:rowId xmlns:a16="http://schemas.microsoft.com/office/drawing/2014/main" val="534586222"/>
                  </a:ext>
                </a:extLst>
              </a:tr>
              <a:tr h="0">
                <a:tc>
                  <a:txBody>
                    <a:bodyPr/>
                    <a:lstStyle/>
                    <a:p>
                      <a:pPr algn="l" fontAlgn="base"/>
                      <a:r>
                        <a:rPr lang="en-IN" b="0">
                          <a:effectLst/>
                        </a:rPr>
                        <a:t>Positive (1)</a:t>
                      </a:r>
                      <a:endParaRPr lang="en-IN">
                        <a:effectLst/>
                      </a:endParaRPr>
                    </a:p>
                  </a:txBody>
                  <a:tcPr anchor="ctr">
                    <a:lnL w="6350" cap="flat" cmpd="sng" algn="ctr">
                      <a:solidFill>
                        <a:srgbClr val="C0C8D1"/>
                      </a:solidFill>
                      <a:prstDash val="solid"/>
                      <a:round/>
                      <a:headEnd type="none" w="med" len="med"/>
                      <a:tailEnd type="none" w="med" len="med"/>
                    </a:lnL>
                    <a:lnR w="6350" cap="flat" cmpd="sng" algn="ctr">
                      <a:solidFill>
                        <a:srgbClr val="C0C3D1"/>
                      </a:solidFill>
                      <a:prstDash val="solid"/>
                      <a:round/>
                      <a:headEnd type="none" w="med" len="med"/>
                      <a:tailEnd type="none" w="med" len="med"/>
                    </a:lnR>
                    <a:lnT w="6350" cap="flat" cmpd="sng" algn="ctr">
                      <a:solidFill>
                        <a:srgbClr val="C0C8D1"/>
                      </a:solidFill>
                      <a:prstDash val="solid"/>
                      <a:round/>
                      <a:headEnd type="none" w="med" len="med"/>
                      <a:tailEnd type="none" w="med" len="med"/>
                    </a:lnT>
                    <a:lnB w="6350" cap="flat" cmpd="sng" algn="ctr">
                      <a:solidFill>
                        <a:srgbClr val="C0C0D1"/>
                      </a:solidFill>
                      <a:prstDash val="solid"/>
                      <a:round/>
                      <a:headEnd type="none" w="med" len="med"/>
                      <a:tailEnd type="none" w="med" len="med"/>
                    </a:lnB>
                    <a:noFill/>
                  </a:tcPr>
                </a:tc>
                <a:tc>
                  <a:txBody>
                    <a:bodyPr/>
                    <a:lstStyle/>
                    <a:p>
                      <a:pPr algn="l" fontAlgn="base"/>
                      <a:r>
                        <a:rPr lang="en-IN">
                          <a:effectLst/>
                        </a:rPr>
                        <a:t>True Positive (TP)</a:t>
                      </a:r>
                    </a:p>
                  </a:txBody>
                  <a:tcPr anchor="ctr">
                    <a:lnL w="6350" cap="flat" cmpd="sng" algn="ctr">
                      <a:solidFill>
                        <a:srgbClr val="C0C3D1"/>
                      </a:solidFill>
                      <a:prstDash val="solid"/>
                      <a:round/>
                      <a:headEnd type="none" w="med" len="med"/>
                      <a:tailEnd type="none" w="med" len="med"/>
                    </a:lnL>
                    <a:lnR w="6350" cap="flat" cmpd="sng" algn="ctr">
                      <a:solidFill>
                        <a:srgbClr val="C0C2D1"/>
                      </a:solidFill>
                      <a:prstDash val="solid"/>
                      <a:round/>
                      <a:headEnd type="none" w="med" len="med"/>
                      <a:tailEnd type="none" w="med" len="med"/>
                    </a:lnR>
                    <a:lnT w="6350" cap="flat" cmpd="sng" algn="ctr">
                      <a:solidFill>
                        <a:srgbClr val="C0C3D1"/>
                      </a:solidFill>
                      <a:prstDash val="solid"/>
                      <a:round/>
                      <a:headEnd type="none" w="med" len="med"/>
                      <a:tailEnd type="none" w="med" len="med"/>
                    </a:lnT>
                    <a:lnB w="6350" cap="flat" cmpd="sng" algn="ctr">
                      <a:solidFill>
                        <a:srgbClr val="40B8D1"/>
                      </a:solidFill>
                      <a:prstDash val="solid"/>
                      <a:round/>
                      <a:headEnd type="none" w="med" len="med"/>
                      <a:tailEnd type="none" w="med" len="med"/>
                    </a:lnB>
                    <a:noFill/>
                  </a:tcPr>
                </a:tc>
                <a:tc>
                  <a:txBody>
                    <a:bodyPr/>
                    <a:lstStyle/>
                    <a:p>
                      <a:pPr algn="l" fontAlgn="base"/>
                      <a:r>
                        <a:rPr lang="en-IN">
                          <a:effectLst/>
                        </a:rPr>
                        <a:t>False Negative (FN)</a:t>
                      </a:r>
                    </a:p>
                  </a:txBody>
                  <a:tcPr anchor="ctr">
                    <a:lnL w="6350" cap="flat" cmpd="sng" algn="ctr">
                      <a:solidFill>
                        <a:srgbClr val="C0C2D1"/>
                      </a:solidFill>
                      <a:prstDash val="solid"/>
                      <a:round/>
                      <a:headEnd type="none" w="med" len="med"/>
                      <a:tailEnd type="none" w="med" len="med"/>
                    </a:lnL>
                    <a:lnR w="6350" cap="flat" cmpd="sng" algn="ctr">
                      <a:solidFill>
                        <a:srgbClr val="C0C2D1"/>
                      </a:solidFill>
                      <a:prstDash val="solid"/>
                      <a:round/>
                      <a:headEnd type="none" w="med" len="med"/>
                      <a:tailEnd type="none" w="med" len="med"/>
                    </a:lnR>
                    <a:lnT w="6350" cap="flat" cmpd="sng" algn="ctr">
                      <a:solidFill>
                        <a:srgbClr val="C0C2D1"/>
                      </a:solidFill>
                      <a:prstDash val="solid"/>
                      <a:round/>
                      <a:headEnd type="none" w="med" len="med"/>
                      <a:tailEnd type="none" w="med" len="med"/>
                    </a:lnT>
                    <a:lnB w="6350" cap="flat" cmpd="sng" algn="ctr">
                      <a:solidFill>
                        <a:srgbClr val="C0C3D1"/>
                      </a:solidFill>
                      <a:prstDash val="solid"/>
                      <a:round/>
                      <a:headEnd type="none" w="med" len="med"/>
                      <a:tailEnd type="none" w="med" len="med"/>
                    </a:lnB>
                    <a:noFill/>
                  </a:tcPr>
                </a:tc>
                <a:extLst>
                  <a:ext uri="{0D108BD9-81ED-4DB2-BD59-A6C34878D82A}">
                    <a16:rowId xmlns:a16="http://schemas.microsoft.com/office/drawing/2014/main" val="2549728947"/>
                  </a:ext>
                </a:extLst>
              </a:tr>
              <a:tr h="0">
                <a:tc>
                  <a:txBody>
                    <a:bodyPr/>
                    <a:lstStyle/>
                    <a:p>
                      <a:pPr algn="l" fontAlgn="base"/>
                      <a:r>
                        <a:rPr lang="en-IN" b="0">
                          <a:effectLst/>
                        </a:rPr>
                        <a:t>Negative (0)</a:t>
                      </a:r>
                      <a:endParaRPr lang="en-IN">
                        <a:effectLst/>
                      </a:endParaRPr>
                    </a:p>
                  </a:txBody>
                  <a:tcPr anchor="ctr">
                    <a:lnL w="6350" cap="flat" cmpd="sng" algn="ctr">
                      <a:solidFill>
                        <a:srgbClr val="C0C0D1"/>
                      </a:solidFill>
                      <a:prstDash val="solid"/>
                      <a:round/>
                      <a:headEnd type="none" w="med" len="med"/>
                      <a:tailEnd type="none" w="med" len="med"/>
                    </a:lnL>
                    <a:lnR w="6350" cap="flat" cmpd="sng" algn="ctr">
                      <a:solidFill>
                        <a:srgbClr val="40B8D1"/>
                      </a:solidFill>
                      <a:prstDash val="solid"/>
                      <a:round/>
                      <a:headEnd type="none" w="med" len="med"/>
                      <a:tailEnd type="none" w="med" len="med"/>
                    </a:lnR>
                    <a:lnT w="6350" cap="flat" cmpd="sng" algn="ctr">
                      <a:solidFill>
                        <a:srgbClr val="C0C0D1"/>
                      </a:solidFill>
                      <a:prstDash val="solid"/>
                      <a:round/>
                      <a:headEnd type="none" w="med" len="med"/>
                      <a:tailEnd type="none" w="med" len="med"/>
                    </a:lnT>
                    <a:lnB w="6350" cap="flat" cmpd="sng" algn="ctr">
                      <a:solidFill>
                        <a:srgbClr val="C0C0D1"/>
                      </a:solidFill>
                      <a:prstDash val="solid"/>
                      <a:round/>
                      <a:headEnd type="none" w="med" len="med"/>
                      <a:tailEnd type="none" w="med" len="med"/>
                    </a:lnB>
                    <a:noFill/>
                  </a:tcPr>
                </a:tc>
                <a:tc>
                  <a:txBody>
                    <a:bodyPr/>
                    <a:lstStyle/>
                    <a:p>
                      <a:pPr algn="l" fontAlgn="base"/>
                      <a:r>
                        <a:rPr lang="en-IN">
                          <a:effectLst/>
                        </a:rPr>
                        <a:t>False Positive (FP)</a:t>
                      </a:r>
                    </a:p>
                  </a:txBody>
                  <a:tcPr anchor="ctr">
                    <a:lnL w="6350" cap="flat" cmpd="sng" algn="ctr">
                      <a:solidFill>
                        <a:srgbClr val="40B8D1"/>
                      </a:solidFill>
                      <a:prstDash val="solid"/>
                      <a:round/>
                      <a:headEnd type="none" w="med" len="med"/>
                      <a:tailEnd type="none" w="med" len="med"/>
                    </a:lnL>
                    <a:lnR w="6350" cap="flat" cmpd="sng" algn="ctr">
                      <a:solidFill>
                        <a:srgbClr val="C0C3D1"/>
                      </a:solidFill>
                      <a:prstDash val="solid"/>
                      <a:round/>
                      <a:headEnd type="none" w="med" len="med"/>
                      <a:tailEnd type="none" w="med" len="med"/>
                    </a:lnR>
                    <a:lnT w="6350" cap="flat" cmpd="sng" algn="ctr">
                      <a:solidFill>
                        <a:srgbClr val="40B8D1"/>
                      </a:solidFill>
                      <a:prstDash val="solid"/>
                      <a:round/>
                      <a:headEnd type="none" w="med" len="med"/>
                      <a:tailEnd type="none" w="med" len="med"/>
                    </a:lnT>
                    <a:lnB w="6350" cap="flat" cmpd="sng" algn="ctr">
                      <a:solidFill>
                        <a:srgbClr val="40B8D1"/>
                      </a:solidFill>
                      <a:prstDash val="solid"/>
                      <a:round/>
                      <a:headEnd type="none" w="med" len="med"/>
                      <a:tailEnd type="none" w="med" len="med"/>
                    </a:lnB>
                    <a:noFill/>
                  </a:tcPr>
                </a:tc>
                <a:tc>
                  <a:txBody>
                    <a:bodyPr/>
                    <a:lstStyle/>
                    <a:p>
                      <a:pPr algn="l" fontAlgn="base"/>
                      <a:r>
                        <a:rPr lang="en-IN">
                          <a:effectLst/>
                        </a:rPr>
                        <a:t>True Negative (TN)</a:t>
                      </a:r>
                    </a:p>
                  </a:txBody>
                  <a:tcPr anchor="ctr">
                    <a:lnL w="6350" cap="flat" cmpd="sng" algn="ctr">
                      <a:solidFill>
                        <a:srgbClr val="C0C3D1"/>
                      </a:solidFill>
                      <a:prstDash val="solid"/>
                      <a:round/>
                      <a:headEnd type="none" w="med" len="med"/>
                      <a:tailEnd type="none" w="med" len="med"/>
                    </a:lnL>
                    <a:lnR w="6350" cap="flat" cmpd="sng" algn="ctr">
                      <a:solidFill>
                        <a:srgbClr val="C0C3D1"/>
                      </a:solidFill>
                      <a:prstDash val="solid"/>
                      <a:round/>
                      <a:headEnd type="none" w="med" len="med"/>
                      <a:tailEnd type="none" w="med" len="med"/>
                    </a:lnR>
                    <a:lnT w="6350" cap="flat" cmpd="sng" algn="ctr">
                      <a:solidFill>
                        <a:srgbClr val="C0C3D1"/>
                      </a:solidFill>
                      <a:prstDash val="solid"/>
                      <a:round/>
                      <a:headEnd type="none" w="med" len="med"/>
                      <a:tailEnd type="none" w="med" len="med"/>
                    </a:lnT>
                    <a:lnB w="6350" cap="flat" cmpd="sng" algn="ctr">
                      <a:solidFill>
                        <a:srgbClr val="C0C3D1"/>
                      </a:solidFill>
                      <a:prstDash val="solid"/>
                      <a:round/>
                      <a:headEnd type="none" w="med" len="med"/>
                      <a:tailEnd type="none" w="med" len="med"/>
                    </a:lnB>
                    <a:noFill/>
                  </a:tcPr>
                </a:tc>
                <a:extLst>
                  <a:ext uri="{0D108BD9-81ED-4DB2-BD59-A6C34878D82A}">
                    <a16:rowId xmlns:a16="http://schemas.microsoft.com/office/drawing/2014/main" val="3073699452"/>
                  </a:ext>
                </a:extLst>
              </a:tr>
            </a:tbl>
          </a:graphicData>
        </a:graphic>
      </p:graphicFrame>
      <p:sp>
        <p:nvSpPr>
          <p:cNvPr id="3" name="TextBox 2">
            <a:extLst>
              <a:ext uri="{FF2B5EF4-FFF2-40B4-BE49-F238E27FC236}">
                <a16:creationId xmlns:a16="http://schemas.microsoft.com/office/drawing/2014/main" id="{891EFAF1-417D-9F48-531D-9AD0B9364601}"/>
              </a:ext>
            </a:extLst>
          </p:cNvPr>
          <p:cNvSpPr txBox="1"/>
          <p:nvPr/>
        </p:nvSpPr>
        <p:spPr>
          <a:xfrm>
            <a:off x="4800600" y="819150"/>
            <a:ext cx="178420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Confusion matrix</a:t>
            </a:r>
            <a:endParaRPr lang="en-IN"/>
          </a:p>
        </p:txBody>
      </p:sp>
    </p:spTree>
    <p:extLst>
      <p:ext uri="{BB962C8B-B14F-4D97-AF65-F5344CB8AC3E}">
        <p14:creationId xmlns:p14="http://schemas.microsoft.com/office/powerpoint/2010/main" val="2736734991"/>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CD0F-BDEE-60B8-1871-3DAE4282E6FD}"/>
              </a:ext>
            </a:extLst>
          </p:cNvPr>
          <p:cNvSpPr>
            <a:spLocks noGrp="1"/>
          </p:cNvSpPr>
          <p:nvPr>
            <p:ph type="title"/>
          </p:nvPr>
        </p:nvSpPr>
        <p:spPr/>
        <p:txBody>
          <a:bodyPr>
            <a:normAutofit fontScale="90000"/>
          </a:bodyPr>
          <a:lstStyle/>
          <a:p>
            <a:r>
              <a:rPr lang="en-US"/>
              <a:t>Smut</a:t>
            </a:r>
            <a:br>
              <a:rPr lang="en-US"/>
            </a:br>
            <a:br>
              <a:rPr lang="en-IN"/>
            </a:br>
            <a:endParaRPr lang="en-IN"/>
          </a:p>
        </p:txBody>
      </p:sp>
      <p:pic>
        <p:nvPicPr>
          <p:cNvPr id="11" name="Content Placeholder 10">
            <a:extLst>
              <a:ext uri="{FF2B5EF4-FFF2-40B4-BE49-F238E27FC236}">
                <a16:creationId xmlns:a16="http://schemas.microsoft.com/office/drawing/2014/main" id="{0A30F6E8-3C7C-0B0F-B638-CA262DDA3DC6}"/>
              </a:ext>
            </a:extLst>
          </p:cNvPr>
          <p:cNvPicPr>
            <a:picLocks noGrp="1" noChangeAspect="1"/>
          </p:cNvPicPr>
          <p:nvPr>
            <p:ph idx="1"/>
          </p:nvPr>
        </p:nvPicPr>
        <p:blipFill>
          <a:blip r:embed="rId2"/>
          <a:stretch>
            <a:fillRect/>
          </a:stretch>
        </p:blipFill>
        <p:spPr>
          <a:xfrm>
            <a:off x="6572250" y="2758888"/>
            <a:ext cx="5257800" cy="1340223"/>
          </a:xfrm>
        </p:spPr>
      </p:pic>
      <p:pic>
        <p:nvPicPr>
          <p:cNvPr id="5" name="Picture 4">
            <a:extLst>
              <a:ext uri="{FF2B5EF4-FFF2-40B4-BE49-F238E27FC236}">
                <a16:creationId xmlns:a16="http://schemas.microsoft.com/office/drawing/2014/main" id="{5C743466-D3D1-A811-E563-6207C348A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791440"/>
            <a:ext cx="5076825" cy="1471615"/>
          </a:xfrm>
          <a:prstGeom prst="rect">
            <a:avLst/>
          </a:prstGeom>
        </p:spPr>
      </p:pic>
      <p:pic>
        <p:nvPicPr>
          <p:cNvPr id="7" name="Picture 6">
            <a:extLst>
              <a:ext uri="{FF2B5EF4-FFF2-40B4-BE49-F238E27FC236}">
                <a16:creationId xmlns:a16="http://schemas.microsoft.com/office/drawing/2014/main" id="{0F61B13C-F55A-18E4-597B-6432A04A68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528454"/>
            <a:ext cx="4586287" cy="1801092"/>
          </a:xfrm>
          <a:prstGeom prst="rect">
            <a:avLst/>
          </a:prstGeom>
        </p:spPr>
      </p:pic>
      <p:pic>
        <p:nvPicPr>
          <p:cNvPr id="9" name="Picture 8">
            <a:extLst>
              <a:ext uri="{FF2B5EF4-FFF2-40B4-BE49-F238E27FC236}">
                <a16:creationId xmlns:a16="http://schemas.microsoft.com/office/drawing/2014/main" id="{EC6CF74F-0682-618A-6AA1-8402DCDFC50B}"/>
              </a:ext>
            </a:extLst>
          </p:cNvPr>
          <p:cNvPicPr>
            <a:picLocks noChangeAspect="1"/>
          </p:cNvPicPr>
          <p:nvPr/>
        </p:nvPicPr>
        <p:blipFill>
          <a:blip r:embed="rId5"/>
          <a:stretch>
            <a:fillRect/>
          </a:stretch>
        </p:blipFill>
        <p:spPr>
          <a:xfrm>
            <a:off x="6467475" y="1038225"/>
            <a:ext cx="4953000" cy="1224830"/>
          </a:xfrm>
          <a:prstGeom prst="rect">
            <a:avLst/>
          </a:prstGeom>
        </p:spPr>
      </p:pic>
    </p:spTree>
    <p:extLst>
      <p:ext uri="{BB962C8B-B14F-4D97-AF65-F5344CB8AC3E}">
        <p14:creationId xmlns:p14="http://schemas.microsoft.com/office/powerpoint/2010/main" val="15913306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8C807-39B3-B097-2A0A-4D35D24F8131}"/>
              </a:ext>
            </a:extLst>
          </p:cNvPr>
          <p:cNvSpPr>
            <a:spLocks noGrp="1"/>
          </p:cNvSpPr>
          <p:nvPr>
            <p:ph type="title"/>
          </p:nvPr>
        </p:nvSpPr>
        <p:spPr/>
        <p:txBody>
          <a:bodyPr/>
          <a:lstStyle/>
          <a:p>
            <a:r>
              <a:rPr lang="en-US"/>
              <a:t>Brown spot</a:t>
            </a:r>
            <a:endParaRPr lang="en-IN"/>
          </a:p>
        </p:txBody>
      </p:sp>
      <p:pic>
        <p:nvPicPr>
          <p:cNvPr id="5" name="Content Placeholder 4">
            <a:extLst>
              <a:ext uri="{FF2B5EF4-FFF2-40B4-BE49-F238E27FC236}">
                <a16:creationId xmlns:a16="http://schemas.microsoft.com/office/drawing/2014/main" id="{576D6056-B07F-4AA6-3368-0BC3031270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45896"/>
            <a:ext cx="4619625" cy="1783104"/>
          </a:xfrm>
        </p:spPr>
      </p:pic>
      <p:pic>
        <p:nvPicPr>
          <p:cNvPr id="7" name="Picture 6">
            <a:extLst>
              <a:ext uri="{FF2B5EF4-FFF2-40B4-BE49-F238E27FC236}">
                <a16:creationId xmlns:a16="http://schemas.microsoft.com/office/drawing/2014/main" id="{26628D08-950D-B9A0-B037-ABE7E6466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724274"/>
            <a:ext cx="4619625" cy="1774785"/>
          </a:xfrm>
          <a:prstGeom prst="rect">
            <a:avLst/>
          </a:prstGeom>
        </p:spPr>
      </p:pic>
      <p:pic>
        <p:nvPicPr>
          <p:cNvPr id="9" name="Picture 8">
            <a:extLst>
              <a:ext uri="{FF2B5EF4-FFF2-40B4-BE49-F238E27FC236}">
                <a16:creationId xmlns:a16="http://schemas.microsoft.com/office/drawing/2014/main" id="{E7D5ADC4-D89D-53A6-05A9-6F2CE63860B9}"/>
              </a:ext>
            </a:extLst>
          </p:cNvPr>
          <p:cNvPicPr>
            <a:picLocks noChangeAspect="1"/>
          </p:cNvPicPr>
          <p:nvPr/>
        </p:nvPicPr>
        <p:blipFill>
          <a:blip r:embed="rId4"/>
          <a:stretch>
            <a:fillRect/>
          </a:stretch>
        </p:blipFill>
        <p:spPr>
          <a:xfrm>
            <a:off x="5562599" y="1895617"/>
            <a:ext cx="6524625" cy="1328455"/>
          </a:xfrm>
          <a:prstGeom prst="rect">
            <a:avLst/>
          </a:prstGeom>
        </p:spPr>
      </p:pic>
      <p:pic>
        <p:nvPicPr>
          <p:cNvPr id="13" name="Picture 12">
            <a:extLst>
              <a:ext uri="{FF2B5EF4-FFF2-40B4-BE49-F238E27FC236}">
                <a16:creationId xmlns:a16="http://schemas.microsoft.com/office/drawing/2014/main" id="{45CFD539-F0B2-A46A-A6EA-AB0BED547A5B}"/>
              </a:ext>
            </a:extLst>
          </p:cNvPr>
          <p:cNvPicPr>
            <a:picLocks noChangeAspect="1"/>
          </p:cNvPicPr>
          <p:nvPr/>
        </p:nvPicPr>
        <p:blipFill>
          <a:blip r:embed="rId5"/>
          <a:srcRect t="21758"/>
          <a:stretch>
            <a:fillRect/>
          </a:stretch>
        </p:blipFill>
        <p:spPr>
          <a:xfrm>
            <a:off x="5791200" y="3724274"/>
            <a:ext cx="6400800" cy="1359354"/>
          </a:xfrm>
          <a:prstGeom prst="rect">
            <a:avLst/>
          </a:prstGeom>
        </p:spPr>
      </p:pic>
    </p:spTree>
    <p:extLst>
      <p:ext uri="{BB962C8B-B14F-4D97-AF65-F5344CB8AC3E}">
        <p14:creationId xmlns:p14="http://schemas.microsoft.com/office/powerpoint/2010/main" val="17669061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264DB-9AC3-1FF7-FCA4-588BB1420C9E}"/>
              </a:ext>
            </a:extLst>
          </p:cNvPr>
          <p:cNvSpPr>
            <a:spLocks noGrp="1"/>
          </p:cNvSpPr>
          <p:nvPr>
            <p:ph type="title"/>
          </p:nvPr>
        </p:nvSpPr>
        <p:spPr/>
        <p:txBody>
          <a:bodyPr/>
          <a:lstStyle/>
          <a:p>
            <a:r>
              <a:rPr lang="en-US"/>
              <a:t>Leaf blight</a:t>
            </a:r>
            <a:endParaRPr lang="en-IN"/>
          </a:p>
        </p:txBody>
      </p:sp>
      <p:pic>
        <p:nvPicPr>
          <p:cNvPr id="5" name="Content Placeholder 4">
            <a:extLst>
              <a:ext uri="{FF2B5EF4-FFF2-40B4-BE49-F238E27FC236}">
                <a16:creationId xmlns:a16="http://schemas.microsoft.com/office/drawing/2014/main" id="{69917012-2503-9409-9AD5-683774CA12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14525"/>
            <a:ext cx="4966079" cy="1445820"/>
          </a:xfrm>
        </p:spPr>
      </p:pic>
      <p:pic>
        <p:nvPicPr>
          <p:cNvPr id="7" name="Picture 6">
            <a:extLst>
              <a:ext uri="{FF2B5EF4-FFF2-40B4-BE49-F238E27FC236}">
                <a16:creationId xmlns:a16="http://schemas.microsoft.com/office/drawing/2014/main" id="{DD465C15-E976-A7AA-2561-90768614E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744772"/>
            <a:ext cx="5829300" cy="1697138"/>
          </a:xfrm>
          <a:prstGeom prst="rect">
            <a:avLst/>
          </a:prstGeom>
        </p:spPr>
      </p:pic>
      <p:pic>
        <p:nvPicPr>
          <p:cNvPr id="9" name="Picture 8">
            <a:extLst>
              <a:ext uri="{FF2B5EF4-FFF2-40B4-BE49-F238E27FC236}">
                <a16:creationId xmlns:a16="http://schemas.microsoft.com/office/drawing/2014/main" id="{FEFB4B00-F196-61EF-A81A-4BB15E494C75}"/>
              </a:ext>
            </a:extLst>
          </p:cNvPr>
          <p:cNvPicPr>
            <a:picLocks noChangeAspect="1"/>
          </p:cNvPicPr>
          <p:nvPr/>
        </p:nvPicPr>
        <p:blipFill>
          <a:blip r:embed="rId4"/>
          <a:stretch>
            <a:fillRect/>
          </a:stretch>
        </p:blipFill>
        <p:spPr>
          <a:xfrm>
            <a:off x="6667500" y="2085435"/>
            <a:ext cx="5524500" cy="1208974"/>
          </a:xfrm>
          <a:prstGeom prst="rect">
            <a:avLst/>
          </a:prstGeom>
        </p:spPr>
      </p:pic>
      <p:pic>
        <p:nvPicPr>
          <p:cNvPr id="11" name="Picture 10">
            <a:extLst>
              <a:ext uri="{FF2B5EF4-FFF2-40B4-BE49-F238E27FC236}">
                <a16:creationId xmlns:a16="http://schemas.microsoft.com/office/drawing/2014/main" id="{162BF15D-D66C-7A37-02BD-450A6416D9FB}"/>
              </a:ext>
            </a:extLst>
          </p:cNvPr>
          <p:cNvPicPr>
            <a:picLocks noChangeAspect="1"/>
          </p:cNvPicPr>
          <p:nvPr/>
        </p:nvPicPr>
        <p:blipFill>
          <a:blip r:embed="rId5"/>
          <a:stretch>
            <a:fillRect/>
          </a:stretch>
        </p:blipFill>
        <p:spPr>
          <a:xfrm>
            <a:off x="6667500" y="3744772"/>
            <a:ext cx="6387721" cy="1502993"/>
          </a:xfrm>
          <a:prstGeom prst="rect">
            <a:avLst/>
          </a:prstGeom>
        </p:spPr>
      </p:pic>
    </p:spTree>
    <p:extLst>
      <p:ext uri="{BB962C8B-B14F-4D97-AF65-F5344CB8AC3E}">
        <p14:creationId xmlns:p14="http://schemas.microsoft.com/office/powerpoint/2010/main" val="182833888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54D1-07B2-0183-9EC4-47CEEE94F7EA}"/>
              </a:ext>
            </a:extLst>
          </p:cNvPr>
          <p:cNvSpPr>
            <a:spLocks noGrp="1"/>
          </p:cNvSpPr>
          <p:nvPr>
            <p:ph type="ctrTitle"/>
          </p:nvPr>
        </p:nvSpPr>
        <p:spPr/>
        <p:txBody>
          <a:bodyPr/>
          <a:lstStyle/>
          <a:p>
            <a:r>
              <a:rPr lang="en-US"/>
              <a:t>DLCV</a:t>
            </a:r>
            <a:endParaRPr lang="en-IN"/>
          </a:p>
        </p:txBody>
      </p:sp>
      <p:sp>
        <p:nvSpPr>
          <p:cNvPr id="3" name="Subtitle 2">
            <a:extLst>
              <a:ext uri="{FF2B5EF4-FFF2-40B4-BE49-F238E27FC236}">
                <a16:creationId xmlns:a16="http://schemas.microsoft.com/office/drawing/2014/main" id="{4C4F8F9C-DE2C-3380-E4E2-1CC60B61DBD8}"/>
              </a:ext>
            </a:extLst>
          </p:cNvPr>
          <p:cNvSpPr>
            <a:spLocks noGrp="1"/>
          </p:cNvSpPr>
          <p:nvPr>
            <p:ph type="subTitle" idx="1"/>
          </p:nvPr>
        </p:nvSpPr>
        <p:spPr/>
        <p:txBody>
          <a:bodyPr vert="horz" lIns="91440" tIns="45720" rIns="91440" bIns="45720" rtlCol="0" anchor="t">
            <a:normAutofit/>
          </a:bodyPr>
          <a:lstStyle/>
          <a:p>
            <a:r>
              <a:rPr lang="en-US">
                <a:solidFill>
                  <a:srgbClr val="FF0000"/>
                </a:solidFill>
              </a:rPr>
              <a:t>PADDY  LEAF DISEASE</a:t>
            </a:r>
            <a:endParaRPr lang="en-IN">
              <a:solidFill>
                <a:srgbClr val="FF0000"/>
              </a:solidFill>
              <a:cs typeface="Calibri"/>
            </a:endParaRPr>
          </a:p>
          <a:p>
            <a:r>
              <a:rPr lang="en-US">
                <a:solidFill>
                  <a:srgbClr val="FF0000"/>
                </a:solidFill>
                <a:cs typeface="Calibri"/>
              </a:rPr>
              <a:t>DETECTION - PREETHI</a:t>
            </a:r>
          </a:p>
        </p:txBody>
      </p:sp>
    </p:spTree>
    <p:extLst>
      <p:ext uri="{BB962C8B-B14F-4D97-AF65-F5344CB8AC3E}">
        <p14:creationId xmlns:p14="http://schemas.microsoft.com/office/powerpoint/2010/main" val="336582223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Analytical Questions</a:t>
            </a:r>
            <a:endParaRPr lang="en-IN"/>
          </a:p>
        </p:txBody>
      </p:sp>
      <p:sp>
        <p:nvSpPr>
          <p:cNvPr id="7" name="Content Placeholder 6">
            <a:extLst>
              <a:ext uri="{FF2B5EF4-FFF2-40B4-BE49-F238E27FC236}">
                <a16:creationId xmlns:a16="http://schemas.microsoft.com/office/drawing/2014/main" id="{E9CE2924-093C-989B-2F9F-7F2DE6E3E604}"/>
              </a:ext>
            </a:extLst>
          </p:cNvPr>
          <p:cNvSpPr>
            <a:spLocks noGrp="1"/>
          </p:cNvSpPr>
          <p:nvPr>
            <p:ph idx="1"/>
          </p:nvPr>
        </p:nvSpPr>
        <p:spPr/>
        <p:txBody>
          <a:bodyPr>
            <a:normAutofit/>
          </a:bodyPr>
          <a:lstStyle/>
          <a:p>
            <a:pPr marL="0" indent="0">
              <a:buNone/>
            </a:pPr>
            <a:r>
              <a:rPr lang="en-US" sz="1600" b="1">
                <a:latin typeface="+mn-lt"/>
              </a:rPr>
              <a:t>Simple</a:t>
            </a:r>
          </a:p>
          <a:p>
            <a:pPr marL="0" indent="0">
              <a:buNone/>
            </a:pPr>
            <a:r>
              <a:rPr lang="en-US" sz="1600"/>
              <a:t>1.Which paddy disease is most frequently misclassified by the model?</a:t>
            </a:r>
          </a:p>
          <a:p>
            <a:pPr marL="0" indent="0">
              <a:buNone/>
            </a:pPr>
            <a:r>
              <a:rPr lang="en-US" sz="1600"/>
              <a:t>2. What is the average time taken by the model to classify an image?</a:t>
            </a:r>
          </a:p>
          <a:p>
            <a:pPr marL="0" indent="0">
              <a:buNone/>
            </a:pPr>
            <a:r>
              <a:rPr lang="en-US" sz="1600" b="1">
                <a:latin typeface="+mn-lt"/>
              </a:rPr>
              <a:t>Medium</a:t>
            </a:r>
          </a:p>
          <a:p>
            <a:pPr marL="0" indent="0">
              <a:buNone/>
            </a:pPr>
            <a:r>
              <a:rPr lang="en-US" sz="1600"/>
              <a:t>3. How does the model's performance vary across different environmental conditions (e.g., lighting,     background, etc.) in the images?</a:t>
            </a:r>
          </a:p>
          <a:p>
            <a:pPr marL="0" indent="0">
              <a:buNone/>
            </a:pPr>
            <a:r>
              <a:rPr lang="en-US" sz="1600"/>
              <a:t>4. How does the model perform when trained and tested on images from different geographic regions?</a:t>
            </a:r>
          </a:p>
          <a:p>
            <a:pPr marL="0" indent="0">
              <a:buNone/>
            </a:pPr>
            <a:r>
              <a:rPr lang="en-US" sz="1600" b="1">
                <a:latin typeface="+mn-lt"/>
              </a:rPr>
              <a:t>Difficult</a:t>
            </a:r>
          </a:p>
          <a:p>
            <a:pPr marL="0" indent="0">
              <a:buNone/>
            </a:pPr>
            <a:r>
              <a:rPr lang="en-US" sz="1600"/>
              <a:t>5.Can the model identify multiple diseases in a single image, and how accurate is this multi-label classification?</a:t>
            </a:r>
          </a:p>
          <a:p>
            <a:pPr marL="0" indent="0">
              <a:buNone/>
            </a:pPr>
            <a:r>
              <a:rPr lang="en-US" sz="1600"/>
              <a:t>6. How well does the model perform in detecting early-stage symptoms of paddy diseases compared to advanced-stage symptoms?</a:t>
            </a:r>
            <a:endParaRPr lang="en-IN" sz="1600"/>
          </a:p>
        </p:txBody>
      </p:sp>
    </p:spTree>
    <p:extLst>
      <p:ext uri="{BB962C8B-B14F-4D97-AF65-F5344CB8AC3E}">
        <p14:creationId xmlns:p14="http://schemas.microsoft.com/office/powerpoint/2010/main" val="388090248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5B7D-A23B-B52C-363E-9078A42C3912}"/>
              </a:ext>
            </a:extLst>
          </p:cNvPr>
          <p:cNvSpPr>
            <a:spLocks noGrp="1"/>
          </p:cNvSpPr>
          <p:nvPr>
            <p:ph type="title"/>
          </p:nvPr>
        </p:nvSpPr>
        <p:spPr/>
        <p:txBody>
          <a:bodyPr/>
          <a:lstStyle/>
          <a:p>
            <a:r>
              <a:rPr lang="en-US"/>
              <a:t>INTRODUCTION:</a:t>
            </a:r>
            <a:endParaRPr lang="en-IN"/>
          </a:p>
        </p:txBody>
      </p:sp>
      <p:sp>
        <p:nvSpPr>
          <p:cNvPr id="3" name="Content Placeholder 2">
            <a:extLst>
              <a:ext uri="{FF2B5EF4-FFF2-40B4-BE49-F238E27FC236}">
                <a16:creationId xmlns:a16="http://schemas.microsoft.com/office/drawing/2014/main" id="{DFD990A6-5349-CA51-FBE0-DC0D974137A1}"/>
              </a:ext>
            </a:extLst>
          </p:cNvPr>
          <p:cNvSpPr>
            <a:spLocks noGrp="1"/>
          </p:cNvSpPr>
          <p:nvPr>
            <p:ph idx="1"/>
          </p:nvPr>
        </p:nvSpPr>
        <p:spPr>
          <a:xfrm>
            <a:off x="838200" y="1825625"/>
            <a:ext cx="10515600" cy="4667250"/>
          </a:xfrm>
        </p:spPr>
        <p:txBody>
          <a:bodyPr>
            <a:normAutofit fontScale="62500" lnSpcReduction="20000"/>
          </a:bodyPr>
          <a:lstStyle/>
          <a:p>
            <a:r>
              <a:rPr lang="en-US" b="1"/>
              <a:t>What is Computer Vision?</a:t>
            </a:r>
          </a:p>
          <a:p>
            <a:r>
              <a:rPr lang="en-US"/>
              <a:t>Computer Vision (CV) is a field of artificial intelligence (AI) that enables computers to interpret and understand visual information from the world, such as images and videos. It involves techniques for image processing, object recognition, and pattern detection, allowing machines to make decisions based on visual inputs. Applications range from facial recognition to autonomous vehicles.</a:t>
            </a:r>
          </a:p>
          <a:p>
            <a:r>
              <a:rPr lang="en-US" b="1"/>
              <a:t>What is Deep Learning in Computer Vision?</a:t>
            </a:r>
          </a:p>
          <a:p>
            <a:r>
              <a:rPr lang="en-US"/>
              <a:t>Deep learning in CV refers to using neural networks, particularly convolutional neural networks (CNNs), to analyze and interpret complex patterns in visual data. Unlike traditional image processing methods, deep learning automatically learns features from raw data. It’s commonly used in object detection, image classification, segmentation, and more.</a:t>
            </a:r>
          </a:p>
          <a:p>
            <a:r>
              <a:rPr lang="en-US" b="1"/>
              <a:t>Why Deep Learning is Needed for Computer Vision?</a:t>
            </a:r>
          </a:p>
          <a:p>
            <a:r>
              <a:rPr lang="en-US"/>
              <a:t>Deep learning allows CV systems to solve complex problems that traditional algorithms struggle with, like:</a:t>
            </a:r>
          </a:p>
          <a:p>
            <a:pPr>
              <a:buFont typeface="Arial" pitchFamily="34" charset="0"/>
              <a:buChar char="•"/>
            </a:pPr>
            <a:r>
              <a:rPr lang="en-US" b="1"/>
              <a:t>High Dimensionality</a:t>
            </a:r>
            <a:r>
              <a:rPr lang="en-US"/>
              <a:t>: Handling massive datasets with millions of pixels and features.</a:t>
            </a:r>
          </a:p>
          <a:p>
            <a:pPr>
              <a:buFont typeface="Arial" pitchFamily="34" charset="0"/>
              <a:buChar char="•"/>
            </a:pPr>
            <a:r>
              <a:rPr lang="en-US" b="1"/>
              <a:t>Feature Extraction</a:t>
            </a:r>
            <a:r>
              <a:rPr lang="en-US"/>
              <a:t>: Automatically learning complex patterns instead of manually defining them.</a:t>
            </a:r>
          </a:p>
          <a:p>
            <a:pPr>
              <a:buFont typeface="Arial" pitchFamily="34" charset="0"/>
              <a:buChar char="•"/>
            </a:pPr>
            <a:r>
              <a:rPr lang="en-US" b="1"/>
              <a:t>Generalization</a:t>
            </a:r>
            <a:r>
              <a:rPr lang="en-US"/>
              <a:t>: Deep learning models generalize well across various tasks, such as recognizing objects under different lighting, angles, and scales.</a:t>
            </a:r>
          </a:p>
          <a:p>
            <a:endParaRPr lang="en-IN"/>
          </a:p>
        </p:txBody>
      </p:sp>
    </p:spTree>
    <p:extLst>
      <p:ext uri="{BB962C8B-B14F-4D97-AF65-F5344CB8AC3E}">
        <p14:creationId xmlns:p14="http://schemas.microsoft.com/office/powerpoint/2010/main" val="230324936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ED87-9EED-AB88-F812-BC31484EE90C}"/>
              </a:ext>
            </a:extLst>
          </p:cNvPr>
          <p:cNvSpPr>
            <a:spLocks noGrp="1"/>
          </p:cNvSpPr>
          <p:nvPr>
            <p:ph type="title"/>
          </p:nvPr>
        </p:nvSpPr>
        <p:spPr/>
        <p:txBody>
          <a:bodyPr/>
          <a:lstStyle/>
          <a:p>
            <a:r>
              <a:rPr lang="en-IN"/>
              <a:t>Literature Survey &amp; Findings</a:t>
            </a:r>
          </a:p>
        </p:txBody>
      </p:sp>
      <p:sp>
        <p:nvSpPr>
          <p:cNvPr id="3" name="Content Placeholder 2">
            <a:extLst>
              <a:ext uri="{FF2B5EF4-FFF2-40B4-BE49-F238E27FC236}">
                <a16:creationId xmlns:a16="http://schemas.microsoft.com/office/drawing/2014/main" id="{CD260E97-AD06-696E-8799-10861DDA9C87}"/>
              </a:ext>
            </a:extLst>
          </p:cNvPr>
          <p:cNvSpPr>
            <a:spLocks noGrp="1"/>
          </p:cNvSpPr>
          <p:nvPr>
            <p:ph idx="1"/>
          </p:nvPr>
        </p:nvSpPr>
        <p:spPr/>
        <p:txBody>
          <a:bodyPr>
            <a:normAutofit/>
          </a:bodyPr>
          <a:lstStyle/>
          <a:p>
            <a:pPr marL="0" indent="0">
              <a:buNone/>
            </a:pPr>
            <a:r>
              <a:rPr lang="en-IN" b="1"/>
              <a:t>Convolutional Neural Networks (CNNs) for Disease Detection</a:t>
            </a:r>
            <a:endParaRPr lang="en-IN"/>
          </a:p>
          <a:p>
            <a:pPr marL="457200" lvl="1" indent="0">
              <a:buNone/>
            </a:pPr>
            <a:r>
              <a:rPr lang="en-IN"/>
              <a:t>Findings: CNNs are the most popular architecture for detecting plant diseases, achieving high accuracy when trained on large datasets.</a:t>
            </a:r>
          </a:p>
          <a:p>
            <a:pPr marL="0" indent="0">
              <a:buNone/>
            </a:pPr>
            <a:r>
              <a:rPr lang="en-IN" b="1"/>
              <a:t>Transfer Learning for Agricultural Disease Detection</a:t>
            </a:r>
            <a:endParaRPr lang="en-IN"/>
          </a:p>
          <a:p>
            <a:pPr marL="457200" lvl="1" indent="0">
              <a:buNone/>
            </a:pPr>
            <a:r>
              <a:rPr lang="en-IN"/>
              <a:t>Findings: Transfer learning helps in achieving good results with small datasets by utilizing pre-trained models like VGG16, ResNet.</a:t>
            </a:r>
          </a:p>
          <a:p>
            <a:pPr marL="0" indent="0">
              <a:buNone/>
            </a:pPr>
            <a:r>
              <a:rPr lang="en-IN" b="1"/>
              <a:t>Hybrid Architectures Combining CNN and RNN for Sequential Data</a:t>
            </a:r>
            <a:endParaRPr lang="en-IN"/>
          </a:p>
          <a:p>
            <a:pPr marL="457200" lvl="1" indent="0">
              <a:buNone/>
            </a:pPr>
            <a:r>
              <a:rPr lang="en-IN"/>
              <a:t>Findings: Hybrid models combining CNN for image feature extraction and RNN for temporal data provide better context-awareness in agricultural disease detection.</a:t>
            </a:r>
          </a:p>
          <a:p>
            <a:endParaRPr lang="en-IN"/>
          </a:p>
        </p:txBody>
      </p:sp>
    </p:spTree>
    <p:extLst>
      <p:ext uri="{BB962C8B-B14F-4D97-AF65-F5344CB8AC3E}">
        <p14:creationId xmlns:p14="http://schemas.microsoft.com/office/powerpoint/2010/main" val="238227389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7F745-FF93-13C9-7362-E83327734CF6}"/>
              </a:ext>
            </a:extLst>
          </p:cNvPr>
          <p:cNvSpPr>
            <a:spLocks noGrp="1"/>
          </p:cNvSpPr>
          <p:nvPr>
            <p:ph type="title"/>
          </p:nvPr>
        </p:nvSpPr>
        <p:spPr/>
        <p:txBody>
          <a:bodyPr>
            <a:normAutofit fontScale="90000"/>
          </a:bodyPr>
          <a:lstStyle/>
          <a:p>
            <a:r>
              <a:rPr lang="en-US" b="1"/>
              <a:t>Features of Deep Learning Architecture Chosen</a:t>
            </a:r>
            <a:br>
              <a:rPr lang="en-US" b="1"/>
            </a:br>
            <a:endParaRPr lang="en-IN"/>
          </a:p>
        </p:txBody>
      </p:sp>
      <p:sp>
        <p:nvSpPr>
          <p:cNvPr id="3" name="Content Placeholder 2">
            <a:extLst>
              <a:ext uri="{FF2B5EF4-FFF2-40B4-BE49-F238E27FC236}">
                <a16:creationId xmlns:a16="http://schemas.microsoft.com/office/drawing/2014/main" id="{095A7546-BD57-A200-1E1D-FA6301D997B9}"/>
              </a:ext>
            </a:extLst>
          </p:cNvPr>
          <p:cNvSpPr>
            <a:spLocks noGrp="1"/>
          </p:cNvSpPr>
          <p:nvPr>
            <p:ph idx="1"/>
          </p:nvPr>
        </p:nvSpPr>
        <p:spPr/>
        <p:txBody>
          <a:bodyPr>
            <a:normAutofit fontScale="92500"/>
          </a:bodyPr>
          <a:lstStyle/>
          <a:p>
            <a:pPr>
              <a:buFont typeface="Arial" pitchFamily="34" charset="0"/>
              <a:buChar char="•"/>
            </a:pPr>
            <a:r>
              <a:rPr lang="en-US" b="1"/>
              <a:t>Feature extraction capability</a:t>
            </a:r>
            <a:r>
              <a:rPr lang="en-US"/>
              <a:t>: Automatically detects features such as spots or discoloration on leaves.</a:t>
            </a:r>
          </a:p>
          <a:p>
            <a:pPr>
              <a:buFont typeface="Arial" pitchFamily="34" charset="0"/>
              <a:buChar char="•"/>
            </a:pPr>
            <a:r>
              <a:rPr lang="en-US" b="1"/>
              <a:t>Translation invariance</a:t>
            </a:r>
            <a:r>
              <a:rPr lang="en-US"/>
              <a:t>: Can detect patterns across varying image conditions.</a:t>
            </a:r>
          </a:p>
          <a:p>
            <a:pPr>
              <a:buFont typeface="Arial" pitchFamily="34" charset="0"/>
              <a:buChar char="•"/>
            </a:pPr>
            <a:r>
              <a:rPr lang="en-US" b="1"/>
              <a:t>Efficiency</a:t>
            </a:r>
            <a:r>
              <a:rPr lang="en-US"/>
              <a:t>: CNNs are well-suited for image classification tasks.</a:t>
            </a:r>
          </a:p>
          <a:p>
            <a:r>
              <a:rPr lang="en-US" b="1"/>
              <a:t>Computer Vision Approach for CNN Architecture:</a:t>
            </a:r>
          </a:p>
          <a:p>
            <a:pPr>
              <a:buFont typeface="Arial" pitchFamily="34" charset="0"/>
              <a:buChar char="•"/>
            </a:pPr>
            <a:r>
              <a:rPr lang="en-US"/>
              <a:t>CNNs leverage image processing techniques like convolutional layers, pooling, and fully connected layers to detect diseases in paddy images.</a:t>
            </a:r>
          </a:p>
          <a:p>
            <a:pPr>
              <a:buFont typeface="Arial" pitchFamily="34" charset="0"/>
              <a:buChar char="•"/>
            </a:pPr>
            <a:r>
              <a:rPr lang="en-US" b="1"/>
              <a:t>References</a:t>
            </a:r>
            <a:r>
              <a:rPr lang="en-US"/>
              <a:t>: The CNN-based approach is discussed in detail in several academic studies highlighting its applicability in agriculture.</a:t>
            </a:r>
          </a:p>
          <a:p>
            <a:endParaRPr lang="en-IN"/>
          </a:p>
        </p:txBody>
      </p:sp>
    </p:spTree>
    <p:extLst>
      <p:ext uri="{BB962C8B-B14F-4D97-AF65-F5344CB8AC3E}">
        <p14:creationId xmlns:p14="http://schemas.microsoft.com/office/powerpoint/2010/main" val="422000435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35840-F766-ED26-1FA8-0249CEF272C3}"/>
              </a:ext>
            </a:extLst>
          </p:cNvPr>
          <p:cNvSpPr>
            <a:spLocks noGrp="1"/>
          </p:cNvSpPr>
          <p:nvPr>
            <p:ph type="title"/>
          </p:nvPr>
        </p:nvSpPr>
        <p:spPr/>
        <p:txBody>
          <a:bodyPr/>
          <a:lstStyle/>
          <a:p>
            <a:r>
              <a:rPr lang="en-US">
                <a:cs typeface="Calibri Light"/>
              </a:rPr>
              <a:t>Some points about Inception:</a:t>
            </a:r>
            <a:endParaRPr lang="en-US"/>
          </a:p>
        </p:txBody>
      </p:sp>
      <p:sp>
        <p:nvSpPr>
          <p:cNvPr id="3" name="Content Placeholder 2">
            <a:extLst>
              <a:ext uri="{FF2B5EF4-FFF2-40B4-BE49-F238E27FC236}">
                <a16:creationId xmlns:a16="http://schemas.microsoft.com/office/drawing/2014/main" id="{6B9BFEED-C1D3-D552-2F96-CAC6A7F653C7}"/>
              </a:ext>
            </a:extLst>
          </p:cNvPr>
          <p:cNvSpPr>
            <a:spLocks noGrp="1"/>
          </p:cNvSpPr>
          <p:nvPr>
            <p:ph idx="1"/>
          </p:nvPr>
        </p:nvSpPr>
        <p:spPr/>
        <p:txBody>
          <a:bodyPr vert="horz" lIns="91440" tIns="45720" rIns="91440" bIns="45720" rtlCol="0" anchor="t">
            <a:normAutofit fontScale="55000" lnSpcReduction="20000"/>
          </a:bodyPr>
          <a:lstStyle/>
          <a:p>
            <a:r>
              <a:rPr lang="en-US" b="1">
                <a:ea typeface="+mn-lt"/>
                <a:cs typeface="+mn-lt"/>
              </a:rPr>
              <a:t>Inception Module</a:t>
            </a:r>
            <a:r>
              <a:rPr lang="en-US">
                <a:ea typeface="+mn-lt"/>
                <a:cs typeface="+mn-lt"/>
              </a:rPr>
              <a:t>:</a:t>
            </a:r>
            <a:endParaRPr lang="en-US">
              <a:cs typeface="Calibri"/>
            </a:endParaRPr>
          </a:p>
          <a:p>
            <a:r>
              <a:rPr lang="en-US">
                <a:ea typeface="+mn-lt"/>
                <a:cs typeface="+mn-lt"/>
              </a:rPr>
              <a:t>The core idea is to use </a:t>
            </a:r>
            <a:r>
              <a:rPr lang="en-US" b="1">
                <a:ea typeface="+mn-lt"/>
                <a:cs typeface="+mn-lt"/>
              </a:rPr>
              <a:t>multiple convolutional filters</a:t>
            </a:r>
            <a:r>
              <a:rPr lang="en-US">
                <a:ea typeface="+mn-lt"/>
                <a:cs typeface="+mn-lt"/>
              </a:rPr>
              <a:t> (1x1, 3x3, 5x5) at the same layer, allowing the model to extract features at multiple scales.</a:t>
            </a:r>
            <a:endParaRPr lang="en-US"/>
          </a:p>
          <a:p>
            <a:r>
              <a:rPr lang="en-US">
                <a:ea typeface="+mn-lt"/>
                <a:cs typeface="+mn-lt"/>
              </a:rPr>
              <a:t>These filters are applied in parallel, capturing both fine and coarse details simultaneously.</a:t>
            </a:r>
            <a:endParaRPr lang="en-US"/>
          </a:p>
          <a:p>
            <a:r>
              <a:rPr lang="en-US" b="1">
                <a:ea typeface="+mn-lt"/>
                <a:cs typeface="+mn-lt"/>
              </a:rPr>
              <a:t>1x1 Convolutions for Dimensionality Reduction</a:t>
            </a:r>
            <a:r>
              <a:rPr lang="en-US">
                <a:ea typeface="+mn-lt"/>
                <a:cs typeface="+mn-lt"/>
              </a:rPr>
              <a:t>:</a:t>
            </a:r>
            <a:endParaRPr lang="en-US"/>
          </a:p>
          <a:p>
            <a:r>
              <a:rPr lang="en-US">
                <a:ea typeface="+mn-lt"/>
                <a:cs typeface="+mn-lt"/>
              </a:rPr>
              <a:t>The Inception architecture uses </a:t>
            </a:r>
            <a:r>
              <a:rPr lang="en-US" b="1">
                <a:ea typeface="+mn-lt"/>
                <a:cs typeface="+mn-lt"/>
              </a:rPr>
              <a:t>1x1 convolutions</a:t>
            </a:r>
            <a:r>
              <a:rPr lang="en-US">
                <a:ea typeface="+mn-lt"/>
                <a:cs typeface="+mn-lt"/>
              </a:rPr>
              <a:t> to reduce the number of input channels before applying larger convolutions. This helps to reduce computational cost while retaining important information.</a:t>
            </a:r>
            <a:endParaRPr lang="en-US"/>
          </a:p>
          <a:p>
            <a:r>
              <a:rPr lang="en-US">
                <a:ea typeface="+mn-lt"/>
                <a:cs typeface="+mn-lt"/>
              </a:rPr>
              <a:t>It serves as a bottleneck to reduce the computational overhead of applying large filters like 3x3 and 5x5.</a:t>
            </a:r>
            <a:endParaRPr lang="en-US"/>
          </a:p>
          <a:p>
            <a:r>
              <a:rPr lang="en-US" b="1">
                <a:ea typeface="+mn-lt"/>
                <a:cs typeface="+mn-lt"/>
              </a:rPr>
              <a:t>Parallel Pathways</a:t>
            </a:r>
            <a:r>
              <a:rPr lang="en-US">
                <a:ea typeface="+mn-lt"/>
                <a:cs typeface="+mn-lt"/>
              </a:rPr>
              <a:t>:</a:t>
            </a:r>
            <a:endParaRPr lang="en-US"/>
          </a:p>
          <a:p>
            <a:r>
              <a:rPr lang="en-US">
                <a:ea typeface="+mn-lt"/>
                <a:cs typeface="+mn-lt"/>
              </a:rPr>
              <a:t>In a single Inception module, different filter sizes (e.g., 1x1, 3x3, 5x5) and pooling operations are applied in parallel. The outputs from these different layers are concatenated, resulting in richer feature extraction.</a:t>
            </a:r>
            <a:endParaRPr lang="en-US"/>
          </a:p>
          <a:p>
            <a:r>
              <a:rPr lang="en-US">
                <a:ea typeface="+mn-lt"/>
                <a:cs typeface="+mn-lt"/>
              </a:rPr>
              <a:t>This concept of parallelism allows the network to learn both local and global features from an image.</a:t>
            </a:r>
            <a:endParaRPr lang="en-US"/>
          </a:p>
          <a:p>
            <a:r>
              <a:rPr lang="en-US" b="1">
                <a:ea typeface="+mn-lt"/>
                <a:cs typeface="+mn-lt"/>
              </a:rPr>
              <a:t>Deeper Network with Fewer Parameters</a:t>
            </a:r>
            <a:r>
              <a:rPr lang="en-US">
                <a:ea typeface="+mn-lt"/>
                <a:cs typeface="+mn-lt"/>
              </a:rPr>
              <a:t>:</a:t>
            </a:r>
            <a:endParaRPr lang="en-US"/>
          </a:p>
          <a:p>
            <a:r>
              <a:rPr lang="en-US">
                <a:ea typeface="+mn-lt"/>
                <a:cs typeface="+mn-lt"/>
              </a:rPr>
              <a:t>Inception networks are much deeper than earlier architectures like AlexNet, but they manage to have fewer parameters because of the use of 1x1 convolutions and other optimization strategies.</a:t>
            </a:r>
            <a:endParaRPr lang="en-US"/>
          </a:p>
          <a:p>
            <a:r>
              <a:rPr lang="en-US">
                <a:ea typeface="+mn-lt"/>
                <a:cs typeface="+mn-lt"/>
              </a:rPr>
              <a:t>This helps reduce overfitting while maintaining a high capacity to learn complex patterns.</a:t>
            </a:r>
            <a:endParaRPr lang="en-US"/>
          </a:p>
          <a:p>
            <a:endParaRPr lang="en-US">
              <a:cs typeface="Calibri"/>
            </a:endParaRPr>
          </a:p>
        </p:txBody>
      </p:sp>
    </p:spTree>
    <p:extLst>
      <p:ext uri="{BB962C8B-B14F-4D97-AF65-F5344CB8AC3E}">
        <p14:creationId xmlns:p14="http://schemas.microsoft.com/office/powerpoint/2010/main" val="219338049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A1C6-4254-0FE6-A01B-6FB4D9326D0A}"/>
              </a:ext>
            </a:extLst>
          </p:cNvPr>
          <p:cNvSpPr>
            <a:spLocks noGrp="1"/>
          </p:cNvSpPr>
          <p:nvPr>
            <p:ph type="title"/>
          </p:nvPr>
        </p:nvSpPr>
        <p:spPr/>
        <p:txBody>
          <a:bodyPr/>
          <a:lstStyle/>
          <a:p>
            <a:r>
              <a:rPr lang="en-IN"/>
              <a:t>Methodology/Approach</a:t>
            </a:r>
          </a:p>
        </p:txBody>
      </p:sp>
      <p:sp>
        <p:nvSpPr>
          <p:cNvPr id="3" name="Content Placeholder 2">
            <a:extLst>
              <a:ext uri="{FF2B5EF4-FFF2-40B4-BE49-F238E27FC236}">
                <a16:creationId xmlns:a16="http://schemas.microsoft.com/office/drawing/2014/main" id="{CF994C85-C9F0-7753-E1FD-E72EFC642CFC}"/>
              </a:ext>
            </a:extLst>
          </p:cNvPr>
          <p:cNvSpPr>
            <a:spLocks noGrp="1"/>
          </p:cNvSpPr>
          <p:nvPr>
            <p:ph idx="1"/>
          </p:nvPr>
        </p:nvSpPr>
        <p:spPr/>
        <p:txBody>
          <a:bodyPr>
            <a:normAutofit lnSpcReduction="10000"/>
          </a:bodyPr>
          <a:lstStyle/>
          <a:p>
            <a:pPr marL="0" indent="0">
              <a:buNone/>
            </a:pPr>
            <a:r>
              <a:rPr lang="en-US" b="1"/>
              <a:t>Steps with Algorithm:</a:t>
            </a:r>
          </a:p>
          <a:p>
            <a:pPr>
              <a:buFont typeface="+mj-lt"/>
              <a:buAutoNum type="arabicPeriod"/>
            </a:pPr>
            <a:r>
              <a:rPr lang="en-US"/>
              <a:t>Input Image: Paddy field images are pre-processed.</a:t>
            </a:r>
          </a:p>
          <a:p>
            <a:pPr>
              <a:buFont typeface="+mj-lt"/>
              <a:buAutoNum type="arabicPeriod"/>
            </a:pPr>
            <a:r>
              <a:rPr lang="en-US"/>
              <a:t>Convolution Layer: Applies filters to extract features.</a:t>
            </a:r>
          </a:p>
          <a:p>
            <a:pPr>
              <a:buFont typeface="+mj-lt"/>
              <a:buAutoNum type="arabicPeriod"/>
            </a:pPr>
            <a:r>
              <a:rPr lang="en-US"/>
              <a:t>Pooling Layer: Reduces dimensionality while preserving important information.</a:t>
            </a:r>
          </a:p>
          <a:p>
            <a:pPr>
              <a:buFont typeface="+mj-lt"/>
              <a:buAutoNum type="arabicPeriod"/>
            </a:pPr>
            <a:r>
              <a:rPr lang="en-US"/>
              <a:t>Flattening: Converts the 2D matrix data to 1D.</a:t>
            </a:r>
          </a:p>
          <a:p>
            <a:pPr>
              <a:buFont typeface="+mj-lt"/>
              <a:buAutoNum type="arabicPeriod"/>
            </a:pPr>
            <a:r>
              <a:rPr lang="en-US"/>
              <a:t>Fully Connected Layers: Final classification layer predicts the disease class.</a:t>
            </a:r>
          </a:p>
          <a:p>
            <a:pPr>
              <a:buFont typeface="+mj-lt"/>
              <a:buAutoNum type="arabicPeriod"/>
            </a:pPr>
            <a:r>
              <a:rPr lang="en-US"/>
              <a:t>Output: The network predicts whether the paddy is healthy or diseased.</a:t>
            </a:r>
          </a:p>
          <a:p>
            <a:endParaRPr lang="en-IN"/>
          </a:p>
        </p:txBody>
      </p:sp>
    </p:spTree>
    <p:extLst>
      <p:ext uri="{BB962C8B-B14F-4D97-AF65-F5344CB8AC3E}">
        <p14:creationId xmlns:p14="http://schemas.microsoft.com/office/powerpoint/2010/main" val="342775705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6C597C-D71F-7B17-7730-FAC03288FD1D}"/>
              </a:ext>
            </a:extLst>
          </p:cNvPr>
          <p:cNvPicPr>
            <a:picLocks noGrp="1" noChangeAspect="1"/>
          </p:cNvPicPr>
          <p:nvPr>
            <p:ph idx="1"/>
          </p:nvPr>
        </p:nvPicPr>
        <p:blipFill>
          <a:blip r:embed="rId2"/>
          <a:srcRect l="2816" t="8774"/>
          <a:stretch>
            <a:fillRect/>
          </a:stretch>
        </p:blipFill>
        <p:spPr>
          <a:xfrm>
            <a:off x="652462" y="485774"/>
            <a:ext cx="8149184" cy="2525100"/>
          </a:xfrm>
        </p:spPr>
      </p:pic>
      <p:pic>
        <p:nvPicPr>
          <p:cNvPr id="2" name="Picture 1" descr="A diagram of a machine&#10;&#10;Description automatically generated">
            <a:extLst>
              <a:ext uri="{FF2B5EF4-FFF2-40B4-BE49-F238E27FC236}">
                <a16:creationId xmlns:a16="http://schemas.microsoft.com/office/drawing/2014/main" id="{A8B22FC1-6339-6A10-A3A5-C7405775458F}"/>
              </a:ext>
            </a:extLst>
          </p:cNvPr>
          <p:cNvPicPr>
            <a:picLocks noChangeAspect="1"/>
          </p:cNvPicPr>
          <p:nvPr/>
        </p:nvPicPr>
        <p:blipFill>
          <a:blip r:embed="rId3"/>
          <a:stretch>
            <a:fillRect/>
          </a:stretch>
        </p:blipFill>
        <p:spPr>
          <a:xfrm>
            <a:off x="657495" y="3266715"/>
            <a:ext cx="10345048" cy="3099399"/>
          </a:xfrm>
          <a:prstGeom prst="rect">
            <a:avLst/>
          </a:prstGeom>
        </p:spPr>
      </p:pic>
    </p:spTree>
    <p:extLst>
      <p:ext uri="{BB962C8B-B14F-4D97-AF65-F5344CB8AC3E}">
        <p14:creationId xmlns:p14="http://schemas.microsoft.com/office/powerpoint/2010/main" val="2092855258"/>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4BAA15D5-3C3E-32E7-D94B-D9D46F74384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Block diagram:</a:t>
            </a:r>
          </a:p>
        </p:txBody>
      </p:sp>
      <p:pic>
        <p:nvPicPr>
          <p:cNvPr id="4" name="Content Placeholder 3" descr="A diagram of a computer program&#10;&#10;Description automatically generated">
            <a:extLst>
              <a:ext uri="{FF2B5EF4-FFF2-40B4-BE49-F238E27FC236}">
                <a16:creationId xmlns:a16="http://schemas.microsoft.com/office/drawing/2014/main" id="{A8AB6698-EADA-E9B5-9D7C-773D6611A8BF}"/>
              </a:ext>
            </a:extLst>
          </p:cNvPr>
          <p:cNvPicPr>
            <a:picLocks noGrp="1" noChangeAspect="1"/>
          </p:cNvPicPr>
          <p:nvPr>
            <p:ph idx="1"/>
          </p:nvPr>
        </p:nvPicPr>
        <p:blipFill>
          <a:blip r:embed="rId2"/>
          <a:stretch>
            <a:fillRect/>
          </a:stretch>
        </p:blipFill>
        <p:spPr>
          <a:xfrm>
            <a:off x="4777316" y="1402101"/>
            <a:ext cx="6780700" cy="4051468"/>
          </a:xfrm>
          <a:prstGeom prst="rect">
            <a:avLst/>
          </a:prstGeom>
        </p:spPr>
      </p:pic>
    </p:spTree>
    <p:extLst>
      <p:ext uri="{BB962C8B-B14F-4D97-AF65-F5344CB8AC3E}">
        <p14:creationId xmlns:p14="http://schemas.microsoft.com/office/powerpoint/2010/main" val="2156808142"/>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useBgFill="1">
        <p:nvSpPr>
          <p:cNvPr id="1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FEFC4CFE-CF36-FE0D-C0B5-61099399E08F}"/>
              </a:ext>
            </a:extLst>
          </p:cNvPr>
          <p:cNvSpPr>
            <a:spLocks noGrp="1"/>
          </p:cNvSpPr>
          <p:nvPr>
            <p:ph type="title"/>
          </p:nvPr>
        </p:nvSpPr>
        <p:spPr>
          <a:xfrm>
            <a:off x="1115568" y="548640"/>
            <a:ext cx="10168128" cy="1179576"/>
          </a:xfrm>
        </p:spPr>
        <p:txBody>
          <a:bodyPr>
            <a:normAutofit/>
          </a:bodyPr>
          <a:lstStyle/>
          <a:p>
            <a:r>
              <a:rPr lang="en-US" sz="4000">
                <a:cs typeface="Calibri Light"/>
              </a:rPr>
              <a:t>Algorithm:</a:t>
            </a:r>
          </a:p>
        </p:txBody>
      </p:sp>
      <p:sp>
        <p:nvSpPr>
          <p:cNvPr id="17"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4" name="Content Placeholder 3" descr="A screen shot of a computer program&#10;&#10;Description automatically generated">
            <a:extLst>
              <a:ext uri="{FF2B5EF4-FFF2-40B4-BE49-F238E27FC236}">
                <a16:creationId xmlns:a16="http://schemas.microsoft.com/office/drawing/2014/main" id="{7546595F-62B9-1BD7-071C-D69C70B180F3}"/>
              </a:ext>
            </a:extLst>
          </p:cNvPr>
          <p:cNvPicPr>
            <a:picLocks noChangeAspect="1"/>
          </p:cNvPicPr>
          <p:nvPr/>
        </p:nvPicPr>
        <p:blipFill>
          <a:blip r:embed="rId2"/>
          <a:srcRect l="3840" r="6278" b="2"/>
          <a:stretch>
            <a:fillRect/>
          </a:stretch>
        </p:blipFill>
        <p:spPr>
          <a:xfrm>
            <a:off x="1123965" y="2363005"/>
            <a:ext cx="9129740" cy="4183006"/>
          </a:xfrm>
          <a:prstGeom prst="rect">
            <a:avLst/>
          </a:prstGeom>
        </p:spPr>
      </p:pic>
    </p:spTree>
    <p:extLst>
      <p:ext uri="{BB962C8B-B14F-4D97-AF65-F5344CB8AC3E}">
        <p14:creationId xmlns:p14="http://schemas.microsoft.com/office/powerpoint/2010/main" val="16099089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401FE359-C22B-BA3C-B346-90A2D1BDB33D}"/>
              </a:ext>
            </a:extLst>
          </p:cNvPr>
          <p:cNvPicPr>
            <a:picLocks noGrp="1" noChangeAspect="1"/>
          </p:cNvPicPr>
          <p:nvPr>
            <p:ph idx="1"/>
          </p:nvPr>
        </p:nvPicPr>
        <p:blipFill>
          <a:blip r:embed="rId2"/>
          <a:stretch>
            <a:fillRect/>
          </a:stretch>
        </p:blipFill>
        <p:spPr>
          <a:xfrm>
            <a:off x="1631651" y="669611"/>
            <a:ext cx="9360019" cy="5843856"/>
          </a:xfrm>
        </p:spPr>
      </p:pic>
    </p:spTree>
    <p:extLst>
      <p:ext uri="{BB962C8B-B14F-4D97-AF65-F5344CB8AC3E}">
        <p14:creationId xmlns:p14="http://schemas.microsoft.com/office/powerpoint/2010/main" val="209147430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mputer screen shot of a program code&#10;&#10;Description automatically generated">
            <a:extLst>
              <a:ext uri="{FF2B5EF4-FFF2-40B4-BE49-F238E27FC236}">
                <a16:creationId xmlns:a16="http://schemas.microsoft.com/office/drawing/2014/main" id="{0BCE1698-382C-F979-76EC-64853E718F0A}"/>
              </a:ext>
            </a:extLst>
          </p:cNvPr>
          <p:cNvPicPr>
            <a:picLocks noGrp="1" noChangeAspect="1"/>
          </p:cNvPicPr>
          <p:nvPr>
            <p:ph idx="1"/>
          </p:nvPr>
        </p:nvPicPr>
        <p:blipFill>
          <a:blip r:embed="rId2"/>
          <a:stretch>
            <a:fillRect/>
          </a:stretch>
        </p:blipFill>
        <p:spPr>
          <a:xfrm>
            <a:off x="2807359" y="278817"/>
            <a:ext cx="8058149" cy="5863445"/>
          </a:xfrm>
        </p:spPr>
      </p:pic>
    </p:spTree>
    <p:extLst>
      <p:ext uri="{BB962C8B-B14F-4D97-AF65-F5344CB8AC3E}">
        <p14:creationId xmlns:p14="http://schemas.microsoft.com/office/powerpoint/2010/main" val="124474046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Research Questions</a:t>
            </a:r>
            <a:r>
              <a:rPr lang="en-IN"/>
              <a:t>                   </a:t>
            </a:r>
            <a:r>
              <a:rPr lang="en-IN" sz="800"/>
              <a:t>28.8.24</a:t>
            </a:r>
            <a:r>
              <a:rPr lang="en-IN"/>
              <a:t>    </a:t>
            </a:r>
          </a:p>
        </p:txBody>
      </p:sp>
      <p:sp>
        <p:nvSpPr>
          <p:cNvPr id="3" name="Content Placeholder 2"/>
          <p:cNvSpPr>
            <a:spLocks noGrp="1"/>
          </p:cNvSpPr>
          <p:nvPr>
            <p:ph idx="1"/>
          </p:nvPr>
        </p:nvSpPr>
        <p:spPr/>
        <p:txBody>
          <a:bodyPr vert="horz" lIns="91440" tIns="45720" rIns="91440" bIns="45720" rtlCol="0" anchor="t">
            <a:normAutofit/>
          </a:bodyPr>
          <a:lstStyle/>
          <a:p>
            <a:pPr marL="227965" indent="-227965"/>
            <a:r>
              <a:rPr lang="en-US">
                <a:solidFill>
                  <a:srgbClr val="FF0000"/>
                </a:solidFill>
              </a:rPr>
              <a:t>Identify the model used for classifying the disease</a:t>
            </a:r>
          </a:p>
          <a:p>
            <a:pPr marL="227965" indent="-227965"/>
            <a:r>
              <a:rPr lang="en-US">
                <a:solidFill>
                  <a:srgbClr val="FF0000"/>
                </a:solidFill>
              </a:rPr>
              <a:t>What types of image used -&gt; RGB/Grayscale</a:t>
            </a:r>
          </a:p>
          <a:p>
            <a:pPr marL="227965" indent="-227965"/>
            <a:r>
              <a:rPr lang="en-US">
                <a:solidFill>
                  <a:srgbClr val="FF0000"/>
                </a:solidFill>
              </a:rPr>
              <a:t>Existing model and the implementation going to be done </a:t>
            </a:r>
          </a:p>
          <a:p>
            <a:pPr marL="227965" indent="-227965"/>
            <a:endParaRPr lang="en-US">
              <a:solidFill>
                <a:srgbClr val="FF0000"/>
              </a:solidFill>
            </a:endParaRPr>
          </a:p>
        </p:txBody>
      </p:sp>
    </p:spTree>
    <p:extLst>
      <p:ext uri="{BB962C8B-B14F-4D97-AF65-F5344CB8AC3E}">
        <p14:creationId xmlns:p14="http://schemas.microsoft.com/office/powerpoint/2010/main" val="325735733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E096D7-0BA7-38A1-E7CF-B371F27C7D4F}"/>
              </a:ext>
            </a:extLst>
          </p:cNvPr>
          <p:cNvPicPr>
            <a:picLocks noGrp="1" noChangeAspect="1"/>
          </p:cNvPicPr>
          <p:nvPr>
            <p:ph idx="1"/>
          </p:nvPr>
        </p:nvPicPr>
        <p:blipFill>
          <a:blip r:embed="rId2"/>
          <a:stretch>
            <a:fillRect/>
          </a:stretch>
        </p:blipFill>
        <p:spPr>
          <a:xfrm>
            <a:off x="423456" y="330696"/>
            <a:ext cx="4672325" cy="3412629"/>
          </a:xfrm>
        </p:spPr>
      </p:pic>
      <p:pic>
        <p:nvPicPr>
          <p:cNvPr id="7" name="Picture 6">
            <a:extLst>
              <a:ext uri="{FF2B5EF4-FFF2-40B4-BE49-F238E27FC236}">
                <a16:creationId xmlns:a16="http://schemas.microsoft.com/office/drawing/2014/main" id="{A481BF06-8C31-347B-71DA-1D593EA44FB7}"/>
              </a:ext>
            </a:extLst>
          </p:cNvPr>
          <p:cNvPicPr>
            <a:picLocks noChangeAspect="1"/>
          </p:cNvPicPr>
          <p:nvPr/>
        </p:nvPicPr>
        <p:blipFill>
          <a:blip r:embed="rId3"/>
          <a:stretch>
            <a:fillRect/>
          </a:stretch>
        </p:blipFill>
        <p:spPr>
          <a:xfrm>
            <a:off x="5519147" y="330696"/>
            <a:ext cx="5582242" cy="4220164"/>
          </a:xfrm>
          <a:prstGeom prst="rect">
            <a:avLst/>
          </a:prstGeom>
        </p:spPr>
      </p:pic>
    </p:spTree>
    <p:extLst>
      <p:ext uri="{BB962C8B-B14F-4D97-AF65-F5344CB8AC3E}">
        <p14:creationId xmlns:p14="http://schemas.microsoft.com/office/powerpoint/2010/main" val="90102127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A3D1B9-32FA-0BF0-1187-D13E036E28BC}"/>
              </a:ext>
            </a:extLst>
          </p:cNvPr>
          <p:cNvPicPr>
            <a:picLocks noGrp="1" noChangeAspect="1"/>
          </p:cNvPicPr>
          <p:nvPr>
            <p:ph idx="1"/>
          </p:nvPr>
        </p:nvPicPr>
        <p:blipFill>
          <a:blip r:embed="rId2"/>
          <a:stretch>
            <a:fillRect/>
          </a:stretch>
        </p:blipFill>
        <p:spPr>
          <a:xfrm>
            <a:off x="2604743" y="256932"/>
            <a:ext cx="4925112" cy="3505689"/>
          </a:xfrm>
        </p:spPr>
      </p:pic>
      <p:pic>
        <p:nvPicPr>
          <p:cNvPr id="7" name="Picture 6">
            <a:extLst>
              <a:ext uri="{FF2B5EF4-FFF2-40B4-BE49-F238E27FC236}">
                <a16:creationId xmlns:a16="http://schemas.microsoft.com/office/drawing/2014/main" id="{DB8F3C5B-0464-528A-7AC5-F9C3CEAA6A64}"/>
              </a:ext>
            </a:extLst>
          </p:cNvPr>
          <p:cNvPicPr>
            <a:picLocks noChangeAspect="1"/>
          </p:cNvPicPr>
          <p:nvPr/>
        </p:nvPicPr>
        <p:blipFill>
          <a:blip r:embed="rId3"/>
          <a:stretch>
            <a:fillRect/>
          </a:stretch>
        </p:blipFill>
        <p:spPr>
          <a:xfrm>
            <a:off x="2128427" y="4138469"/>
            <a:ext cx="5877745" cy="2038635"/>
          </a:xfrm>
          <a:prstGeom prst="rect">
            <a:avLst/>
          </a:prstGeom>
        </p:spPr>
      </p:pic>
    </p:spTree>
    <p:extLst>
      <p:ext uri="{BB962C8B-B14F-4D97-AF65-F5344CB8AC3E}">
        <p14:creationId xmlns:p14="http://schemas.microsoft.com/office/powerpoint/2010/main" val="120782429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A4D8F-5DED-7B6D-23F1-C9B22545C5E7}"/>
              </a:ext>
            </a:extLst>
          </p:cNvPr>
          <p:cNvSpPr>
            <a:spLocks noGrp="1"/>
          </p:cNvSpPr>
          <p:nvPr>
            <p:ph type="title"/>
          </p:nvPr>
        </p:nvSpPr>
        <p:spPr/>
        <p:txBody>
          <a:bodyPr/>
          <a:lstStyle/>
          <a:p>
            <a:r>
              <a:rPr lang="en-IN"/>
              <a:t>Leaf smut:</a:t>
            </a:r>
          </a:p>
        </p:txBody>
      </p:sp>
      <p:pic>
        <p:nvPicPr>
          <p:cNvPr id="5" name="Content Placeholder 4">
            <a:extLst>
              <a:ext uri="{FF2B5EF4-FFF2-40B4-BE49-F238E27FC236}">
                <a16:creationId xmlns:a16="http://schemas.microsoft.com/office/drawing/2014/main" id="{983D692A-E9A7-80A3-E2FE-3E5A07F248F5}"/>
              </a:ext>
            </a:extLst>
          </p:cNvPr>
          <p:cNvPicPr>
            <a:picLocks noGrp="1" noChangeAspect="1"/>
          </p:cNvPicPr>
          <p:nvPr>
            <p:ph idx="1"/>
          </p:nvPr>
        </p:nvPicPr>
        <p:blipFill>
          <a:blip r:embed="rId2"/>
          <a:stretch>
            <a:fillRect/>
          </a:stretch>
        </p:blipFill>
        <p:spPr>
          <a:xfrm>
            <a:off x="3561996" y="1929317"/>
            <a:ext cx="5068007" cy="4143953"/>
          </a:xfrm>
        </p:spPr>
      </p:pic>
    </p:spTree>
    <p:extLst>
      <p:ext uri="{BB962C8B-B14F-4D97-AF65-F5344CB8AC3E}">
        <p14:creationId xmlns:p14="http://schemas.microsoft.com/office/powerpoint/2010/main" val="354326023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20817-8FD4-F4B2-5F3A-798E381A8798}"/>
              </a:ext>
            </a:extLst>
          </p:cNvPr>
          <p:cNvSpPr>
            <a:spLocks noGrp="1"/>
          </p:cNvSpPr>
          <p:nvPr>
            <p:ph type="title"/>
          </p:nvPr>
        </p:nvSpPr>
        <p:spPr/>
        <p:txBody>
          <a:bodyPr/>
          <a:lstStyle/>
          <a:p>
            <a:r>
              <a:rPr lang="en-IN"/>
              <a:t>Brown spot:</a:t>
            </a:r>
          </a:p>
        </p:txBody>
      </p:sp>
      <p:pic>
        <p:nvPicPr>
          <p:cNvPr id="5" name="Content Placeholder 4">
            <a:extLst>
              <a:ext uri="{FF2B5EF4-FFF2-40B4-BE49-F238E27FC236}">
                <a16:creationId xmlns:a16="http://schemas.microsoft.com/office/drawing/2014/main" id="{C84CE84D-90CA-E6E8-3D1F-4441A4C406AD}"/>
              </a:ext>
            </a:extLst>
          </p:cNvPr>
          <p:cNvPicPr>
            <a:picLocks noGrp="1" noChangeAspect="1"/>
          </p:cNvPicPr>
          <p:nvPr>
            <p:ph idx="1"/>
          </p:nvPr>
        </p:nvPicPr>
        <p:blipFill>
          <a:blip r:embed="rId2"/>
          <a:stretch>
            <a:fillRect/>
          </a:stretch>
        </p:blipFill>
        <p:spPr>
          <a:xfrm>
            <a:off x="3547707" y="1924554"/>
            <a:ext cx="5096586" cy="4153480"/>
          </a:xfrm>
        </p:spPr>
      </p:pic>
    </p:spTree>
    <p:extLst>
      <p:ext uri="{BB962C8B-B14F-4D97-AF65-F5344CB8AC3E}">
        <p14:creationId xmlns:p14="http://schemas.microsoft.com/office/powerpoint/2010/main" val="989769352"/>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77B7-2C81-C6D2-3B52-F5FF64F2A5C6}"/>
              </a:ext>
            </a:extLst>
          </p:cNvPr>
          <p:cNvSpPr>
            <a:spLocks noGrp="1"/>
          </p:cNvSpPr>
          <p:nvPr>
            <p:ph type="title"/>
          </p:nvPr>
        </p:nvSpPr>
        <p:spPr/>
        <p:txBody>
          <a:bodyPr/>
          <a:lstStyle/>
          <a:p>
            <a:r>
              <a:rPr lang="en-IN"/>
              <a:t>Leaf blight:</a:t>
            </a:r>
          </a:p>
        </p:txBody>
      </p:sp>
      <p:pic>
        <p:nvPicPr>
          <p:cNvPr id="5" name="Content Placeholder 4">
            <a:extLst>
              <a:ext uri="{FF2B5EF4-FFF2-40B4-BE49-F238E27FC236}">
                <a16:creationId xmlns:a16="http://schemas.microsoft.com/office/drawing/2014/main" id="{664C3DD8-B3CD-7E27-2AC2-C766A075F474}"/>
              </a:ext>
            </a:extLst>
          </p:cNvPr>
          <p:cNvPicPr>
            <a:picLocks noGrp="1" noChangeAspect="1"/>
          </p:cNvPicPr>
          <p:nvPr>
            <p:ph idx="1"/>
          </p:nvPr>
        </p:nvPicPr>
        <p:blipFill>
          <a:blip r:embed="rId2"/>
          <a:stretch>
            <a:fillRect/>
          </a:stretch>
        </p:blipFill>
        <p:spPr>
          <a:xfrm>
            <a:off x="3552470" y="1934080"/>
            <a:ext cx="5087060" cy="4134427"/>
          </a:xfrm>
        </p:spPr>
      </p:pic>
    </p:spTree>
    <p:extLst>
      <p:ext uri="{BB962C8B-B14F-4D97-AF65-F5344CB8AC3E}">
        <p14:creationId xmlns:p14="http://schemas.microsoft.com/office/powerpoint/2010/main" val="348218471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09A4B-09E0-2381-E7E9-CE203A52D5EA}"/>
              </a:ext>
            </a:extLst>
          </p:cNvPr>
          <p:cNvSpPr>
            <a:spLocks noGrp="1"/>
          </p:cNvSpPr>
          <p:nvPr>
            <p:ph type="title"/>
          </p:nvPr>
        </p:nvSpPr>
        <p:spPr/>
        <p:txBody>
          <a:bodyPr>
            <a:normAutofit fontScale="90000"/>
          </a:bodyPr>
          <a:lstStyle/>
          <a:p>
            <a:r>
              <a:rPr lang="en-US" b="1"/>
              <a:t>Why This Architecture for This Dataset/Problem?</a:t>
            </a:r>
            <a:br>
              <a:rPr lang="en-US" b="1"/>
            </a:br>
            <a:endParaRPr lang="en-IN"/>
          </a:p>
        </p:txBody>
      </p:sp>
      <p:sp>
        <p:nvSpPr>
          <p:cNvPr id="3" name="Content Placeholder 2">
            <a:extLst>
              <a:ext uri="{FF2B5EF4-FFF2-40B4-BE49-F238E27FC236}">
                <a16:creationId xmlns:a16="http://schemas.microsoft.com/office/drawing/2014/main" id="{2BEC3EF9-7F2F-99D1-82E1-9FEA054D0C09}"/>
              </a:ext>
            </a:extLst>
          </p:cNvPr>
          <p:cNvSpPr>
            <a:spLocks noGrp="1"/>
          </p:cNvSpPr>
          <p:nvPr>
            <p:ph idx="1"/>
          </p:nvPr>
        </p:nvSpPr>
        <p:spPr/>
        <p:txBody>
          <a:bodyPr/>
          <a:lstStyle/>
          <a:p>
            <a:pPr>
              <a:buFont typeface="Arial" pitchFamily="34" charset="0"/>
              <a:buChar char="•"/>
            </a:pPr>
            <a:r>
              <a:rPr lang="en-US" b="1"/>
              <a:t>Accuracy</a:t>
            </a:r>
            <a:r>
              <a:rPr lang="en-US"/>
              <a:t>: CNNs achieve high accuracy in image classification tasks.</a:t>
            </a:r>
          </a:p>
          <a:p>
            <a:pPr>
              <a:buFont typeface="Arial" pitchFamily="34" charset="0"/>
              <a:buChar char="•"/>
            </a:pPr>
            <a:r>
              <a:rPr lang="en-US" b="1"/>
              <a:t>Automation of Feature Extraction</a:t>
            </a:r>
            <a:r>
              <a:rPr lang="en-US"/>
              <a:t>: Unlike traditional methods, CNNs automatically extract relevant features like spots and patterns.</a:t>
            </a:r>
          </a:p>
          <a:p>
            <a:pPr>
              <a:buFont typeface="Arial" pitchFamily="34" charset="0"/>
              <a:buChar char="•"/>
            </a:pPr>
            <a:r>
              <a:rPr lang="en-US" b="1"/>
              <a:t>Scalability</a:t>
            </a:r>
            <a:r>
              <a:rPr lang="en-US"/>
              <a:t>: CNNs can be trained on large datasets, making them suitable for agricultural image classification.</a:t>
            </a:r>
          </a:p>
          <a:p>
            <a:pPr>
              <a:buFont typeface="Arial" pitchFamily="34" charset="0"/>
              <a:buChar char="•"/>
            </a:pPr>
            <a:r>
              <a:rPr lang="en-US" b="1"/>
              <a:t>Robustness</a:t>
            </a:r>
            <a:r>
              <a:rPr lang="en-US"/>
              <a:t>: Handles noise and variations in real-world images (e.g., different lighting conditions in the paddy fields).</a:t>
            </a:r>
          </a:p>
          <a:p>
            <a:endParaRPr lang="en-IN"/>
          </a:p>
        </p:txBody>
      </p:sp>
    </p:spTree>
    <p:extLst>
      <p:ext uri="{BB962C8B-B14F-4D97-AF65-F5344CB8AC3E}">
        <p14:creationId xmlns:p14="http://schemas.microsoft.com/office/powerpoint/2010/main" val="3504849575"/>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04698-9F47-DF39-F210-F4D4688C3319}"/>
              </a:ext>
            </a:extLst>
          </p:cNvPr>
          <p:cNvSpPr>
            <a:spLocks noGrp="1"/>
          </p:cNvSpPr>
          <p:nvPr>
            <p:ph type="title"/>
          </p:nvPr>
        </p:nvSpPr>
        <p:spPr/>
        <p:txBody>
          <a:bodyPr/>
          <a:lstStyle/>
          <a:p>
            <a:r>
              <a:rPr lang="en-IN"/>
              <a:t>Hyperparameter Table</a:t>
            </a:r>
          </a:p>
        </p:txBody>
      </p:sp>
      <p:pic>
        <p:nvPicPr>
          <p:cNvPr id="7" name="Content Placeholder 6">
            <a:extLst>
              <a:ext uri="{FF2B5EF4-FFF2-40B4-BE49-F238E27FC236}">
                <a16:creationId xmlns:a16="http://schemas.microsoft.com/office/drawing/2014/main" id="{FEE73745-7512-32AA-79C9-7D1C2B9B68B6}"/>
              </a:ext>
            </a:extLst>
          </p:cNvPr>
          <p:cNvPicPr>
            <a:picLocks noGrp="1" noChangeAspect="1"/>
          </p:cNvPicPr>
          <p:nvPr>
            <p:ph idx="1"/>
          </p:nvPr>
        </p:nvPicPr>
        <p:blipFill>
          <a:blip r:embed="rId2"/>
          <a:stretch>
            <a:fillRect/>
          </a:stretch>
        </p:blipFill>
        <p:spPr>
          <a:xfrm>
            <a:off x="1177677" y="1690688"/>
            <a:ext cx="9228831" cy="3534739"/>
          </a:xfrm>
        </p:spPr>
      </p:pic>
    </p:spTree>
    <p:extLst>
      <p:ext uri="{BB962C8B-B14F-4D97-AF65-F5344CB8AC3E}">
        <p14:creationId xmlns:p14="http://schemas.microsoft.com/office/powerpoint/2010/main" val="387653600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C5361-6619-DA6A-5006-E205F8B22CD8}"/>
              </a:ext>
            </a:extLst>
          </p:cNvPr>
          <p:cNvSpPr>
            <a:spLocks noGrp="1"/>
          </p:cNvSpPr>
          <p:nvPr>
            <p:ph type="title"/>
          </p:nvPr>
        </p:nvSpPr>
        <p:spPr/>
        <p:txBody>
          <a:bodyPr/>
          <a:lstStyle/>
          <a:p>
            <a:r>
              <a:rPr lang="en-IN"/>
              <a:t>Hyperparameter Tuning</a:t>
            </a:r>
            <a:br>
              <a:rPr lang="en-IN"/>
            </a:br>
            <a:endParaRPr lang="en-IN"/>
          </a:p>
        </p:txBody>
      </p:sp>
      <p:sp>
        <p:nvSpPr>
          <p:cNvPr id="4" name="Rectangle 1">
            <a:extLst>
              <a:ext uri="{FF2B5EF4-FFF2-40B4-BE49-F238E27FC236}">
                <a16:creationId xmlns:a16="http://schemas.microsoft.com/office/drawing/2014/main" id="{6A1EECF2-4B4B-774B-C84F-69464A14CB82}"/>
              </a:ext>
            </a:extLst>
          </p:cNvPr>
          <p:cNvSpPr>
            <a:spLocks noGrp="1" noChangeArrowheads="1"/>
          </p:cNvSpPr>
          <p:nvPr>
            <p:ph idx="1"/>
          </p:nvPr>
        </p:nvSpPr>
        <p:spPr bwMode="auto">
          <a:xfrm>
            <a:off x="838200" y="1383943"/>
            <a:ext cx="9320213" cy="4585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itchFamily="34" charset="0"/>
              </a:rPr>
              <a:t>Learning Rate Tuning</a:t>
            </a:r>
            <a:r>
              <a:rPr kumimoji="0" lang="en-US" altLang="en-US" sz="1800" b="0" i="0" u="none" strike="noStrike" cap="none" normalizeH="0" baseline="0">
                <a:ln>
                  <a:noFill/>
                </a:ln>
                <a:solidFill>
                  <a:schemeClr val="tx1"/>
                </a:solidFill>
                <a:effectLst/>
                <a:latin typeface="Arial" pitchFamily="34" charset="0"/>
              </a:rPr>
              <a:t>: Experimenting with lower learning rates for more precise weight updates.</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itchFamily="34" charset="0"/>
              </a:rPr>
              <a:t>Batch Size Tuning</a:t>
            </a:r>
            <a:r>
              <a:rPr kumimoji="0" lang="en-US" altLang="en-US" sz="1800" b="0" i="0" u="none" strike="noStrike" cap="none" normalizeH="0" baseline="0">
                <a:ln>
                  <a:noFill/>
                </a:ln>
                <a:solidFill>
                  <a:schemeClr val="tx1"/>
                </a:solidFill>
                <a:effectLst/>
                <a:latin typeface="Arial" pitchFamily="34" charset="0"/>
              </a:rPr>
              <a:t>: Testing different batch sizes to optimize model training time and performance.</a:t>
            </a:r>
          </a:p>
          <a:p>
            <a:pPr marL="0" marR="0" lvl="0" indent="0" algn="l" defTabSz="914400" rtl="0" eaLnBrk="0" fontAlgn="base" latinLnBrk="0" hangingPunct="0">
              <a:lnSpc>
                <a:spcPct val="100000"/>
              </a:lnSpc>
              <a:spcBef>
                <a:spcPct val="0"/>
              </a:spcBef>
              <a:spcAft>
                <a:spcPct val="0"/>
              </a:spcAft>
              <a:buClrTx/>
              <a:buSzTx/>
              <a:buFontTx/>
              <a:buChar char="•"/>
            </a:pPr>
            <a:r>
              <a:rPr kumimoji="0" lang="en-US" altLang="en-US" sz="1800" b="1" i="0" u="none" strike="noStrike" cap="none" normalizeH="0" baseline="0">
                <a:ln>
                  <a:noFill/>
                </a:ln>
                <a:solidFill>
                  <a:schemeClr val="tx1"/>
                </a:solidFill>
                <a:effectLst/>
                <a:latin typeface="Arial" pitchFamily="34" charset="0"/>
              </a:rPr>
              <a:t>Dropout Rate</a:t>
            </a:r>
            <a:r>
              <a:rPr kumimoji="0" lang="en-US" altLang="en-US" sz="1800" b="0" i="0" u="none" strike="noStrike" cap="none" normalizeH="0" baseline="0">
                <a:ln>
                  <a:noFill/>
                </a:ln>
                <a:solidFill>
                  <a:schemeClr val="tx1"/>
                </a:solidFill>
                <a:effectLst/>
                <a:latin typeface="Arial" pitchFamily="34" charset="0"/>
              </a:rPr>
              <a:t>: Adjusting to prevent overfitting. </a:t>
            </a:r>
          </a:p>
          <a:p>
            <a:pPr marL="0" marR="0" lvl="0" indent="0" algn="l" defTabSz="914400" rtl="0" eaLnBrk="0" fontAlgn="base" latinLnBrk="0" hangingPunct="0">
              <a:lnSpc>
                <a:spcPct val="100000"/>
              </a:lnSpc>
              <a:spcBef>
                <a:spcPct val="0"/>
              </a:spcBef>
              <a:spcAft>
                <a:spcPct val="0"/>
              </a:spcAft>
              <a:buClrTx/>
              <a:buSzTx/>
              <a:buFontTx/>
              <a:buChar char="•"/>
            </a:pPr>
            <a:endParaRPr lang="en-US" altLang="en-US" sz="1800">
              <a:latin typeface="Arial" pitchFamily="34" charset="0"/>
            </a:endParaRPr>
          </a:p>
          <a:p>
            <a:pPr marL="0" indent="0">
              <a:buNone/>
            </a:pPr>
            <a:r>
              <a:rPr lang="en-US" b="1"/>
              <a:t>Set Up Planned</a:t>
            </a:r>
          </a:p>
          <a:p>
            <a:pPr>
              <a:buFont typeface="Arial" pitchFamily="34" charset="0"/>
              <a:buChar char="•"/>
            </a:pPr>
            <a:r>
              <a:rPr lang="en-US" b="1"/>
              <a:t>Performance Metrics</a:t>
            </a:r>
            <a:r>
              <a:rPr lang="en-US"/>
              <a:t>:</a:t>
            </a:r>
          </a:p>
          <a:p>
            <a:pPr marL="742950" lvl="1" indent="-285750">
              <a:buFont typeface="Arial" pitchFamily="34" charset="0"/>
              <a:buChar char="•"/>
            </a:pPr>
            <a:r>
              <a:rPr lang="en-US"/>
              <a:t>Accuracy: The percentage of correctly classified images.</a:t>
            </a:r>
          </a:p>
          <a:p>
            <a:pPr marL="742950" lvl="1" indent="-285750">
              <a:buFont typeface="Arial" pitchFamily="34" charset="0"/>
              <a:buChar char="•"/>
            </a:pPr>
            <a:r>
              <a:rPr lang="en-US"/>
              <a:t>Precision, Recall, and F1-score: To evaluate model performance on imbalanced data.</a:t>
            </a:r>
          </a:p>
          <a:p>
            <a:pPr marL="742950" lvl="1" indent="-285750">
              <a:buFont typeface="Arial" pitchFamily="34" charset="0"/>
              <a:buChar char="•"/>
            </a:pPr>
            <a:r>
              <a:rPr lang="en-US"/>
              <a:t>Confusion Matrix: To analyze false positives and negatives.</a:t>
            </a: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70453023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E335-68DF-BCD5-74F9-1C3E157CA4D7}"/>
              </a:ext>
            </a:extLst>
          </p:cNvPr>
          <p:cNvSpPr>
            <a:spLocks noGrp="1"/>
          </p:cNvSpPr>
          <p:nvPr>
            <p:ph type="title"/>
          </p:nvPr>
        </p:nvSpPr>
        <p:spPr>
          <a:xfrm>
            <a:off x="838200" y="595162"/>
            <a:ext cx="8517148" cy="3194620"/>
          </a:xfrm>
        </p:spPr>
        <p:txBody>
          <a:bodyPr>
            <a:normAutofit/>
          </a:bodyPr>
          <a:lstStyle/>
          <a:p>
            <a:r>
              <a:rPr lang="en-US" sz="2000"/>
              <a:t>Benefits of Inception for Paddy Leaf Disease Detection:</a:t>
            </a:r>
            <a:br>
              <a:rPr lang="en-US" sz="2000"/>
            </a:br>
            <a:br>
              <a:rPr lang="en-US" sz="2000"/>
            </a:br>
            <a:endParaRPr lang="en-US" sz="2000"/>
          </a:p>
          <a:p>
            <a:pPr marL="285750" indent="-285750">
              <a:buFont typeface="Arial"/>
              <a:buChar char="•"/>
            </a:pPr>
            <a:r>
              <a:rPr lang="en-US" sz="2000" b="1">
                <a:ea typeface="+mj-lt"/>
                <a:cs typeface="+mj-lt"/>
              </a:rPr>
              <a:t>Multi-scale feature extraction</a:t>
            </a:r>
            <a:r>
              <a:rPr lang="en-US" sz="2000">
                <a:ea typeface="+mj-lt"/>
                <a:cs typeface="+mj-lt"/>
              </a:rPr>
              <a:t>: Helps capture the varying sizes of disease spots on leaves.</a:t>
            </a:r>
            <a:endParaRPr lang="en-US" sz="2000">
              <a:cs typeface="Calibri Light"/>
            </a:endParaRPr>
          </a:p>
          <a:p>
            <a:pPr marL="285750" indent="-285750">
              <a:buFont typeface="Arial"/>
              <a:buChar char="•"/>
            </a:pPr>
            <a:r>
              <a:rPr lang="en-US" sz="2000" b="1">
                <a:ea typeface="+mj-lt"/>
                <a:cs typeface="+mj-lt"/>
              </a:rPr>
              <a:t>Efficient memory use</a:t>
            </a:r>
            <a:r>
              <a:rPr lang="en-US" sz="2000">
                <a:ea typeface="+mj-lt"/>
                <a:cs typeface="+mj-lt"/>
              </a:rPr>
              <a:t>: Makes the model more practical to run on standard GPUs.</a:t>
            </a:r>
            <a:endParaRPr lang="en-US" sz="2000">
              <a:cs typeface="Calibri Light"/>
            </a:endParaRPr>
          </a:p>
          <a:p>
            <a:pPr marL="285750" indent="-285750">
              <a:buFont typeface="Arial"/>
              <a:buChar char="•"/>
            </a:pPr>
            <a:r>
              <a:rPr lang="en-US" sz="2000" b="1">
                <a:ea typeface="+mj-lt"/>
                <a:cs typeface="+mj-lt"/>
              </a:rPr>
              <a:t>High accuracy</a:t>
            </a:r>
            <a:r>
              <a:rPr lang="en-US" sz="2000">
                <a:ea typeface="+mj-lt"/>
                <a:cs typeface="+mj-lt"/>
              </a:rPr>
              <a:t>: Can achieve better accuracy due to capturing diverse features without overfitting.</a:t>
            </a:r>
            <a:endParaRPr lang="en-US" sz="2000">
              <a:cs typeface="Calibri Light"/>
            </a:endParaRPr>
          </a:p>
          <a:p>
            <a:endParaRPr lang="en-US">
              <a:cs typeface="Calibri Light"/>
            </a:endParaRPr>
          </a:p>
        </p:txBody>
      </p:sp>
    </p:spTree>
    <p:extLst>
      <p:ext uri="{BB962C8B-B14F-4D97-AF65-F5344CB8AC3E}">
        <p14:creationId xmlns:p14="http://schemas.microsoft.com/office/powerpoint/2010/main" val="1546214909"/>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A1F0F174-C990-92B0-D50A-A60955EEF28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a:solidFill>
                  <a:srgbClr val="FFFFFF"/>
                </a:solidFill>
              </a:rPr>
              <a:t>Confusion Matrix</a:t>
            </a:r>
            <a:r>
              <a:rPr lang="en-US" sz="3600" kern="1200">
                <a:solidFill>
                  <a:srgbClr val="FFFFFF"/>
                </a:solidFill>
                <a:latin typeface="+mj-lt"/>
                <a:ea typeface="+mj-ea"/>
                <a:cs typeface="+mj-cs"/>
              </a:rPr>
              <a:t>:</a:t>
            </a:r>
          </a:p>
        </p:txBody>
      </p:sp>
      <p:pic>
        <p:nvPicPr>
          <p:cNvPr id="4" name="Content Placeholder 3" descr="A screenshot of a graph&#10;&#10;Description automatically generated">
            <a:extLst>
              <a:ext uri="{FF2B5EF4-FFF2-40B4-BE49-F238E27FC236}">
                <a16:creationId xmlns:a16="http://schemas.microsoft.com/office/drawing/2014/main" id="{02687B2B-0848-4D40-72AC-B0C665C3D34E}"/>
              </a:ext>
            </a:extLst>
          </p:cNvPr>
          <p:cNvPicPr>
            <a:picLocks noGrp="1" noChangeAspect="1"/>
          </p:cNvPicPr>
          <p:nvPr>
            <p:ph idx="1"/>
          </p:nvPr>
        </p:nvPicPr>
        <p:blipFill>
          <a:blip r:embed="rId2"/>
          <a:stretch>
            <a:fillRect/>
          </a:stretch>
        </p:blipFill>
        <p:spPr>
          <a:xfrm>
            <a:off x="4792673" y="643466"/>
            <a:ext cx="6749986" cy="5568739"/>
          </a:xfrm>
          <a:prstGeom prst="rect">
            <a:avLst/>
          </a:prstGeom>
        </p:spPr>
      </p:pic>
    </p:spTree>
    <p:extLst>
      <p:ext uri="{BB962C8B-B14F-4D97-AF65-F5344CB8AC3E}">
        <p14:creationId xmlns:p14="http://schemas.microsoft.com/office/powerpoint/2010/main" val="22388340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5F4B2-A1B4-3A69-7166-40FF5DF50C17}"/>
              </a:ext>
            </a:extLst>
          </p:cNvPr>
          <p:cNvSpPr>
            <a:spLocks noGrp="1"/>
          </p:cNvSpPr>
          <p:nvPr>
            <p:ph type="title"/>
          </p:nvPr>
        </p:nvSpPr>
        <p:spPr>
          <a:xfrm>
            <a:off x="571500" y="250828"/>
            <a:ext cx="10515600" cy="669016"/>
          </a:xfrm>
        </p:spPr>
        <p:txBody>
          <a:bodyPr>
            <a:normAutofit/>
          </a:bodyPr>
          <a:lstStyle/>
          <a:p>
            <a:r>
              <a:rPr lang="en-US" sz="3600" b="1">
                <a:solidFill>
                  <a:srgbClr val="CC0066"/>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1DE22E77-B818-9594-6288-535C38AC7812}"/>
              </a:ext>
            </a:extLst>
          </p:cNvPr>
          <p:cNvSpPr>
            <a:spLocks noGrp="1"/>
          </p:cNvSpPr>
          <p:nvPr>
            <p:ph idx="1"/>
          </p:nvPr>
        </p:nvSpPr>
        <p:spPr>
          <a:xfrm>
            <a:off x="680356" y="1020081"/>
            <a:ext cx="11408179" cy="4726377"/>
          </a:xfrm>
        </p:spPr>
        <p:txBody>
          <a:bodyPr>
            <a:normAutofit fontScale="25000" lnSpcReduction="20000"/>
          </a:bodyPr>
          <a:lstStyle/>
          <a:p>
            <a:r>
              <a:rPr lang="en-US" sz="9600" b="1">
                <a:latin typeface="Times New Roman" panose="02020603050405020304" pitchFamily="18" charset="0"/>
                <a:cs typeface="Times New Roman" panose="02020603050405020304" pitchFamily="18" charset="0"/>
              </a:rPr>
              <a:t>Provide an introduction to the project.</a:t>
            </a:r>
          </a:p>
          <a:p>
            <a:pPr marL="0" indent="0">
              <a:buNone/>
            </a:pPr>
            <a:r>
              <a:rPr lang="en-US" sz="9600">
                <a:latin typeface="Times New Roman" panose="02020603050405020304" pitchFamily="18" charset="0"/>
                <a:cs typeface="Times New Roman" panose="02020603050405020304" pitchFamily="18" charset="0"/>
              </a:rPr>
              <a:t>Effective management of paddy crops is crucial for ensuring high yields and quality. This project focuses on developing a system for detecting diseases in paddy     plants using advanced technologies. By leveraging machine learning , Deep Learning, explainable AI and image analysis, our goal is to create a reliable tool that helps farmers identify and address diseases early, ultimately improving crop health and productivity.</a:t>
            </a:r>
            <a:br>
              <a:rPr lang="en-US" sz="9600">
                <a:latin typeface="Times New Roman" panose="02020603050405020304" pitchFamily="18" charset="0"/>
                <a:cs typeface="Times New Roman" panose="02020603050405020304" pitchFamily="18" charset="0"/>
              </a:rPr>
            </a:br>
            <a:br>
              <a:rPr lang="en-US" sz="9600">
                <a:latin typeface="Times New Roman" panose="02020603050405020304" pitchFamily="18" charset="0"/>
                <a:cs typeface="Times New Roman" panose="02020603050405020304" pitchFamily="18" charset="0"/>
              </a:rPr>
            </a:br>
            <a:endParaRPr lang="en-US" sz="9600">
              <a:latin typeface="Times New Roman" panose="02020603050405020304" pitchFamily="18" charset="0"/>
              <a:cs typeface="Times New Roman" panose="02020603050405020304" pitchFamily="18" charset="0"/>
            </a:endParaRPr>
          </a:p>
          <a:p>
            <a:r>
              <a:rPr lang="en-US" sz="9600" b="1">
                <a:latin typeface="Times New Roman" panose="02020603050405020304" pitchFamily="18" charset="0"/>
                <a:cs typeface="Times New Roman" panose="02020603050405020304" pitchFamily="18" charset="0"/>
              </a:rPr>
              <a:t>Give some statistical inference stating why this project is necessary.</a:t>
            </a:r>
          </a:p>
          <a:p>
            <a:pPr marL="0" indent="0">
              <a:buNone/>
            </a:pPr>
            <a:r>
              <a:rPr lang="en-US" b="1">
                <a:latin typeface="Times New Roman" panose="02020603050405020304" pitchFamily="18" charset="0"/>
                <a:cs typeface="Times New Roman" panose="02020603050405020304" pitchFamily="18" charset="0"/>
              </a:rPr>
              <a:t>      </a:t>
            </a:r>
            <a:r>
              <a:rPr lang="en-US" sz="9200" b="1"/>
              <a:t>1.Economic Impact of Paddy Farming:</a:t>
            </a:r>
          </a:p>
          <a:p>
            <a:pPr>
              <a:buFont typeface="Arial" pitchFamily="34" charset="0"/>
              <a:buChar char="•"/>
            </a:pPr>
            <a:r>
              <a:rPr lang="en-US" sz="9200"/>
              <a:t>Paddy rice is a staple food for more than half of the world's population, especially in Asia. According to the Food and Agriculture Organization (FAO), rice accounts for 20% of global calorie intake. Improving the efficiency and productivity of paddy farming can have a significant impact on global food security.</a:t>
            </a:r>
          </a:p>
          <a:p>
            <a:pPr marL="0" indent="0">
              <a:buNone/>
            </a:pPr>
            <a:r>
              <a:rPr lang="en-US" sz="5800" b="1"/>
              <a:t>      </a:t>
            </a:r>
            <a:endParaRPr lang="en-US" sz="5800"/>
          </a:p>
        </p:txBody>
      </p:sp>
    </p:spTree>
    <p:extLst>
      <p:ext uri="{BB962C8B-B14F-4D97-AF65-F5344CB8AC3E}">
        <p14:creationId xmlns:p14="http://schemas.microsoft.com/office/powerpoint/2010/main" val="1437596584"/>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3E7B534F-057F-4F7E-C011-C0F4C0F5EAF1}"/>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Graph:</a:t>
            </a:r>
            <a:br>
              <a:rPr lang="en-US" sz="3600">
                <a:solidFill>
                  <a:srgbClr val="FFFFFF"/>
                </a:solidFill>
              </a:rPr>
            </a:br>
            <a:r>
              <a:rPr lang="en-US" sz="3600">
                <a:solidFill>
                  <a:srgbClr val="FFFFFF"/>
                </a:solidFill>
                <a:cs typeface="Calibri Light"/>
              </a:rPr>
              <a:t>Train-Val accuracy</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37EB13ED-D74E-BF11-D754-9733FD3A7559}"/>
              </a:ext>
            </a:extLst>
          </p:cNvPr>
          <p:cNvPicPr>
            <a:picLocks noGrp="1" noChangeAspect="1"/>
          </p:cNvPicPr>
          <p:nvPr>
            <p:ph idx="1"/>
          </p:nvPr>
        </p:nvPicPr>
        <p:blipFill>
          <a:blip r:embed="rId2"/>
          <a:srcRect r="683"/>
          <a:stretch>
            <a:fillRect/>
          </a:stretch>
        </p:blipFill>
        <p:spPr>
          <a:xfrm>
            <a:off x="976251" y="942538"/>
            <a:ext cx="7163222" cy="4808332"/>
          </a:xfrm>
          <a:prstGeom prst="rect">
            <a:avLst/>
          </a:prstGeom>
          <a:effectLst/>
        </p:spPr>
      </p:pic>
    </p:spTree>
    <p:extLst>
      <p:ext uri="{BB962C8B-B14F-4D97-AF65-F5344CB8AC3E}">
        <p14:creationId xmlns:p14="http://schemas.microsoft.com/office/powerpoint/2010/main" val="1198654950"/>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sp>
        <p:nvSpPr>
          <p:cNvPr id="2" name="Title 1">
            <a:extLst>
              <a:ext uri="{FF2B5EF4-FFF2-40B4-BE49-F238E27FC236}">
                <a16:creationId xmlns:a16="http://schemas.microsoft.com/office/drawing/2014/main" id="{C98DBC51-2B51-A16A-0017-B53A5936A5D2}"/>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Graph: </a:t>
            </a:r>
            <a:br>
              <a:rPr lang="en-US" sz="3600">
                <a:solidFill>
                  <a:srgbClr val="FFFFFF"/>
                </a:solidFill>
                <a:cs typeface="Calibri Light"/>
              </a:rPr>
            </a:br>
            <a:r>
              <a:rPr lang="en-US" sz="3600">
                <a:solidFill>
                  <a:srgbClr val="FFFFFF"/>
                </a:solidFill>
              </a:rPr>
              <a:t>Train-Val Loss</a:t>
            </a:r>
            <a:endParaRPr lang="en-US" sz="3600">
              <a:solidFill>
                <a:srgbClr val="FFFFFF"/>
              </a:solidFill>
              <a:cs typeface="Calibri Light"/>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en-US"/>
          </a:p>
        </p:txBody>
      </p:sp>
      <p:pic>
        <p:nvPicPr>
          <p:cNvPr id="4" name="Content Placeholder 3" descr="A graph with blue and orange lines&#10;&#10;Description automatically generated">
            <a:extLst>
              <a:ext uri="{FF2B5EF4-FFF2-40B4-BE49-F238E27FC236}">
                <a16:creationId xmlns:a16="http://schemas.microsoft.com/office/drawing/2014/main" id="{801B5BF5-0E44-3830-B778-6971FBCBE1B0}"/>
              </a:ext>
            </a:extLst>
          </p:cNvPr>
          <p:cNvPicPr>
            <a:picLocks noGrp="1" noChangeAspect="1"/>
          </p:cNvPicPr>
          <p:nvPr>
            <p:ph idx="1"/>
          </p:nvPr>
        </p:nvPicPr>
        <p:blipFill>
          <a:blip r:embed="rId2"/>
          <a:srcRect l="4622" r="317"/>
          <a:stretch>
            <a:fillRect/>
          </a:stretch>
        </p:blipFill>
        <p:spPr>
          <a:xfrm>
            <a:off x="976251" y="942538"/>
            <a:ext cx="7163222" cy="4808332"/>
          </a:xfrm>
          <a:prstGeom prst="rect">
            <a:avLst/>
          </a:prstGeom>
          <a:effectLst/>
        </p:spPr>
      </p:pic>
    </p:spTree>
    <p:extLst>
      <p:ext uri="{BB962C8B-B14F-4D97-AF65-F5344CB8AC3E}">
        <p14:creationId xmlns:p14="http://schemas.microsoft.com/office/powerpoint/2010/main" val="101448335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5D48-E750-67FF-808A-4EF21205BAE1}"/>
              </a:ext>
            </a:extLst>
          </p:cNvPr>
          <p:cNvSpPr>
            <a:spLocks noGrp="1"/>
          </p:cNvSpPr>
          <p:nvPr>
            <p:ph type="title"/>
          </p:nvPr>
        </p:nvSpPr>
        <p:spPr/>
        <p:txBody>
          <a:bodyPr/>
          <a:lstStyle/>
          <a:p>
            <a:r>
              <a:rPr lang="en-IN"/>
              <a:t>Formula for Performance Metrics</a:t>
            </a:r>
          </a:p>
        </p:txBody>
      </p:sp>
      <p:pic>
        <p:nvPicPr>
          <p:cNvPr id="5" name="Content Placeholder 4">
            <a:extLst>
              <a:ext uri="{FF2B5EF4-FFF2-40B4-BE49-F238E27FC236}">
                <a16:creationId xmlns:a16="http://schemas.microsoft.com/office/drawing/2014/main" id="{625BCC41-F5C0-9767-F21F-A81EBE35F5B0}"/>
              </a:ext>
            </a:extLst>
          </p:cNvPr>
          <p:cNvPicPr>
            <a:picLocks noGrp="1" noChangeAspect="1"/>
          </p:cNvPicPr>
          <p:nvPr>
            <p:ph idx="1"/>
          </p:nvPr>
        </p:nvPicPr>
        <p:blipFill>
          <a:blip r:embed="rId2"/>
          <a:stretch>
            <a:fillRect/>
          </a:stretch>
        </p:blipFill>
        <p:spPr>
          <a:xfrm>
            <a:off x="2071688" y="1652411"/>
            <a:ext cx="7243762" cy="4334052"/>
          </a:xfrm>
        </p:spPr>
      </p:pic>
    </p:spTree>
    <p:extLst>
      <p:ext uri="{BB962C8B-B14F-4D97-AF65-F5344CB8AC3E}">
        <p14:creationId xmlns:p14="http://schemas.microsoft.com/office/powerpoint/2010/main" val="300273773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D4495-C46D-35D9-4E23-052E9846F028}"/>
              </a:ext>
            </a:extLst>
          </p:cNvPr>
          <p:cNvSpPr>
            <a:spLocks noGrp="1"/>
          </p:cNvSpPr>
          <p:nvPr>
            <p:ph type="title"/>
          </p:nvPr>
        </p:nvSpPr>
        <p:spPr>
          <a:xfrm>
            <a:off x="457200" y="365125"/>
            <a:ext cx="10896600" cy="1325563"/>
          </a:xfrm>
        </p:spPr>
        <p:txBody>
          <a:bodyPr/>
          <a:lstStyle/>
          <a:p>
            <a:r>
              <a:rPr lang="en-IN"/>
              <a:t>Research Questions:</a:t>
            </a:r>
          </a:p>
        </p:txBody>
      </p:sp>
      <p:sp>
        <p:nvSpPr>
          <p:cNvPr id="3" name="Content Placeholder 2">
            <a:extLst>
              <a:ext uri="{FF2B5EF4-FFF2-40B4-BE49-F238E27FC236}">
                <a16:creationId xmlns:a16="http://schemas.microsoft.com/office/drawing/2014/main" id="{94EF7255-6838-C291-1F8A-4DAE9BC0645F}"/>
              </a:ext>
            </a:extLst>
          </p:cNvPr>
          <p:cNvSpPr>
            <a:spLocks noGrp="1"/>
          </p:cNvSpPr>
          <p:nvPr>
            <p:ph idx="1"/>
          </p:nvPr>
        </p:nvSpPr>
        <p:spPr>
          <a:xfrm>
            <a:off x="457200" y="1447801"/>
            <a:ext cx="10896600" cy="5045074"/>
          </a:xfrm>
        </p:spPr>
        <p:txBody>
          <a:bodyPr>
            <a:normAutofit fontScale="85000" lnSpcReduction="20000"/>
          </a:bodyPr>
          <a:lstStyle/>
          <a:p>
            <a:pPr marL="0" indent="0">
              <a:buNone/>
            </a:pPr>
            <a:r>
              <a:rPr lang="en-US">
                <a:latin typeface="Times New Roman" panose="02020603050405020304" pitchFamily="18" charset="0"/>
                <a:cs typeface="Times New Roman" panose="02020603050405020304" pitchFamily="18" charset="0"/>
              </a:rPr>
              <a:t>1.How can ensemble learning techniques (combining multiple models) improve the accuracy and robustness of paddy disease detection?</a:t>
            </a:r>
          </a:p>
          <a:p>
            <a:pPr marL="0" indent="0">
              <a:buNone/>
            </a:pPr>
            <a:br>
              <a:rPr lang="en-US">
                <a:latin typeface="Times New Roman" panose="02020603050405020304" pitchFamily="18" charset="0"/>
                <a:cs typeface="Times New Roman" panose="02020603050405020304" pitchFamily="18" charset="0"/>
              </a:rPr>
            </a:br>
            <a:r>
              <a:rPr lang="en-US" b="0" i="0" u="sng">
                <a:solidFill>
                  <a:srgbClr val="000000"/>
                </a:solidFill>
                <a:effectLst/>
                <a:latin typeface="Times New Roman" panose="02020603050405020304" pitchFamily="18" charset="0"/>
                <a:cs typeface="Times New Roman" panose="02020603050405020304" pitchFamily="18" charset="0"/>
              </a:rPr>
              <a:t>Model Diversity</a:t>
            </a:r>
            <a:r>
              <a:rPr lang="en-US" b="0" i="0">
                <a:solidFill>
                  <a:srgbClr val="000000"/>
                </a:solidFill>
                <a:effectLst/>
                <a:latin typeface="Times New Roman" panose="02020603050405020304" pitchFamily="18" charset="0"/>
                <a:cs typeface="Times New Roman" panose="02020603050405020304" pitchFamily="18" charset="0"/>
              </a:rPr>
              <a:t>:</a:t>
            </a:r>
          </a:p>
          <a:p>
            <a:pPr marL="0" indent="0">
              <a:buNone/>
            </a:pPr>
            <a:r>
              <a:rPr lang="en-US" b="0" i="0">
                <a:solidFill>
                  <a:srgbClr val="000000"/>
                </a:solidFill>
                <a:effectLst/>
                <a:latin typeface="Times New Roman" panose="02020603050405020304" pitchFamily="18" charset="0"/>
                <a:cs typeface="Times New Roman" panose="02020603050405020304" pitchFamily="18" charset="0"/>
              </a:rPr>
              <a:t>The truth is that different models capture different features in data. With many models, the changed chances include avoided overfitting and more general results.</a:t>
            </a:r>
            <a:br>
              <a:rPr lang="en-US">
                <a:latin typeface="Times New Roman" panose="02020603050405020304" pitchFamily="18" charset="0"/>
                <a:cs typeface="Times New Roman" panose="02020603050405020304" pitchFamily="18" charset="0"/>
              </a:rPr>
            </a:br>
            <a:r>
              <a:rPr lang="en-US" b="0" i="0" u="sng">
                <a:solidFill>
                  <a:srgbClr val="000000"/>
                </a:solidFill>
                <a:effectLst/>
                <a:latin typeface="Times New Roman" panose="02020603050405020304" pitchFamily="18" charset="0"/>
                <a:cs typeface="Times New Roman" panose="02020603050405020304" pitchFamily="18" charset="0"/>
              </a:rPr>
              <a:t>Boosting and Bagging</a:t>
            </a:r>
            <a:r>
              <a:rPr lang="en-US" b="0" i="0">
                <a:solidFill>
                  <a:srgbClr val="000000"/>
                </a:solidFill>
                <a:effectLst/>
                <a:latin typeface="Times New Roman" panose="02020603050405020304" pitchFamily="18" charset="0"/>
                <a:cs typeface="Times New Roman" panose="02020603050405020304" pitchFamily="18" charset="0"/>
              </a:rPr>
              <a:t>:</a:t>
            </a:r>
          </a:p>
          <a:p>
            <a:pPr marL="0" indent="0">
              <a:buNone/>
            </a:pPr>
            <a:r>
              <a:rPr lang="en-US" b="0" i="0">
                <a:solidFill>
                  <a:srgbClr val="000000"/>
                </a:solidFill>
                <a:effectLst/>
                <a:latin typeface="Times New Roman" panose="02020603050405020304" pitchFamily="18" charset="0"/>
                <a:cs typeface="Times New Roman" panose="02020603050405020304" pitchFamily="18" charset="0"/>
              </a:rPr>
              <a:t>Methods like Random Forest is of bagging, and XG Boost of boosting improve prediction by aggregation of several weaker models and error correction.</a:t>
            </a:r>
            <a:br>
              <a:rPr lang="en-US">
                <a:latin typeface="Times New Roman" panose="02020603050405020304" pitchFamily="18" charset="0"/>
                <a:cs typeface="Times New Roman" panose="02020603050405020304" pitchFamily="18" charset="0"/>
              </a:rPr>
            </a:br>
            <a:r>
              <a:rPr lang="en-US" b="0" i="0" u="sng">
                <a:solidFill>
                  <a:srgbClr val="000000"/>
                </a:solidFill>
                <a:effectLst/>
                <a:latin typeface="Times New Roman" panose="02020603050405020304" pitchFamily="18" charset="0"/>
                <a:cs typeface="Times New Roman" panose="02020603050405020304" pitchFamily="18" charset="0"/>
              </a:rPr>
              <a:t>Voting Ensembles: </a:t>
            </a:r>
          </a:p>
          <a:p>
            <a:pPr marL="0" indent="0">
              <a:buNone/>
            </a:pPr>
            <a:r>
              <a:rPr lang="en-US" b="0" i="0">
                <a:solidFill>
                  <a:srgbClr val="000000"/>
                </a:solidFill>
                <a:effectLst/>
                <a:latin typeface="Times New Roman" panose="02020603050405020304" pitchFamily="18" charset="0"/>
                <a:cs typeface="Times New Roman" panose="02020603050405020304" pitchFamily="18" charset="0"/>
              </a:rPr>
              <a:t>Simple majority voting or weighted voting from multiple classifiers can boost up the level of accuracy, as individual models may respond </a:t>
            </a:r>
            <a:r>
              <a:rPr lang="en-US">
                <a:solidFill>
                  <a:srgbClr val="000000"/>
                </a:solidFill>
                <a:latin typeface="Times New Roman" panose="02020603050405020304" pitchFamily="18" charset="0"/>
                <a:cs typeface="Times New Roman" panose="02020603050405020304" pitchFamily="18" charset="0"/>
              </a:rPr>
              <a:t>in different ways at various parts of the dataset.</a:t>
            </a:r>
            <a:br>
              <a:rPr lang="en-US">
                <a:latin typeface="Times New Roman" panose="02020603050405020304" pitchFamily="18" charset="0"/>
                <a:cs typeface="Times New Roman" panose="02020603050405020304" pitchFamily="18" charset="0"/>
              </a:rPr>
            </a:br>
            <a:r>
              <a:rPr lang="en-US" u="sng">
                <a:solidFill>
                  <a:srgbClr val="000000"/>
                </a:solidFill>
                <a:latin typeface="Times New Roman" panose="02020603050405020304" pitchFamily="18" charset="0"/>
                <a:cs typeface="Times New Roman" panose="02020603050405020304" pitchFamily="18" charset="0"/>
              </a:rPr>
              <a:t>Robustness:</a:t>
            </a:r>
          </a:p>
          <a:p>
            <a:pPr marL="0" indent="0">
              <a:buNone/>
            </a:pPr>
            <a:r>
              <a:rPr lang="en-US">
                <a:solidFill>
                  <a:srgbClr val="000000"/>
                </a:solidFill>
                <a:latin typeface="Times New Roman" panose="02020603050405020304" pitchFamily="18" charset="0"/>
                <a:cs typeface="Times New Roman" panose="02020603050405020304" pitchFamily="18" charset="0"/>
              </a:rPr>
              <a:t>Ensemble </a:t>
            </a:r>
            <a:r>
              <a:rPr lang="en-US" b="0" i="0">
                <a:solidFill>
                  <a:srgbClr val="000000"/>
                </a:solidFill>
                <a:effectLst/>
                <a:latin typeface="Times New Roman" panose="02020603050405020304" pitchFamily="18" charset="0"/>
                <a:cs typeface="Times New Roman" panose="02020603050405020304" pitchFamily="18" charset="0"/>
              </a:rPr>
              <a:t>methods are less sensitive to noise and outliers within the dataset, and this improves the stability of paddy disease detection models.</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888137"/>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B0472F-D239-07AB-D33D-894DDFD98E2D}"/>
              </a:ext>
            </a:extLst>
          </p:cNvPr>
          <p:cNvSpPr>
            <a:spLocks noGrp="1"/>
          </p:cNvSpPr>
          <p:nvPr>
            <p:ph idx="1"/>
          </p:nvPr>
        </p:nvSpPr>
        <p:spPr>
          <a:xfrm>
            <a:off x="381000" y="476250"/>
            <a:ext cx="11544300" cy="5924550"/>
          </a:xfrm>
        </p:spPr>
        <p:txBody>
          <a:bodyPr>
            <a:noAutofit/>
          </a:bodyPr>
          <a:lstStyle/>
          <a:p>
            <a:pPr marL="0" indent="0">
              <a:buNone/>
            </a:pPr>
            <a:r>
              <a:rPr lang="en-US" sz="2200"/>
              <a:t>2.How can real-time paddy disease detection systems be optimized for large-scale deployment in the field, considering factors like processing power and latency? </a:t>
            </a:r>
          </a:p>
          <a:p>
            <a:pPr marL="0" indent="0">
              <a:buNone/>
            </a:pPr>
            <a:endParaRPr lang="en-IN" sz="2200"/>
          </a:p>
          <a:p>
            <a:pPr marL="0" indent="0">
              <a:buNone/>
            </a:pPr>
            <a:r>
              <a:rPr lang="en-US" sz="2200" b="0" i="0" u="sng">
                <a:solidFill>
                  <a:srgbClr val="000000"/>
                </a:solidFill>
                <a:effectLst/>
                <a:latin typeface="Times New Roman" panose="02020603050405020304" pitchFamily="18" charset="0"/>
                <a:cs typeface="Times New Roman" panose="02020603050405020304" pitchFamily="18" charset="0"/>
              </a:rPr>
              <a:t>Edge Computing</a:t>
            </a:r>
            <a:br>
              <a:rPr lang="en-US" sz="2200">
                <a:latin typeface="Times New Roman" panose="02020603050405020304" pitchFamily="18" charset="0"/>
                <a:cs typeface="Times New Roman" panose="02020603050405020304" pitchFamily="18" charset="0"/>
              </a:rPr>
            </a:br>
            <a:r>
              <a:rPr lang="en-US" sz="2200" b="0" i="0">
                <a:solidFill>
                  <a:srgbClr val="000000"/>
                </a:solidFill>
                <a:effectLst/>
                <a:latin typeface="Times New Roman" panose="02020603050405020304" pitchFamily="18" charset="0"/>
                <a:cs typeface="Times New Roman" panose="02020603050405020304" pitchFamily="18" charset="0"/>
              </a:rPr>
              <a:t>Lightweight models can be deployed on edge devices such as drones or smartphones to minimize data transmission time and latency</a:t>
            </a:r>
            <a:br>
              <a:rPr lang="en-US" sz="2200">
                <a:latin typeface="Times New Roman" panose="02020603050405020304" pitchFamily="18" charset="0"/>
                <a:cs typeface="Times New Roman" panose="02020603050405020304" pitchFamily="18" charset="0"/>
              </a:rPr>
            </a:br>
            <a:r>
              <a:rPr lang="en-US" sz="2200" b="0" i="0">
                <a:solidFill>
                  <a:srgbClr val="000000"/>
                </a:solidFill>
                <a:effectLst/>
                <a:latin typeface="Times New Roman" panose="02020603050405020304" pitchFamily="18" charset="0"/>
                <a:cs typeface="Times New Roman" panose="02020603050405020304" pitchFamily="18" charset="0"/>
              </a:rPr>
              <a:t>Techniques, such as quantization and pruning, further aid in model size and complexity reduction, which in turn may contribute to making models more efficient for limited processing power devices.</a:t>
            </a:r>
            <a:br>
              <a:rPr lang="en-US" sz="2200">
                <a:latin typeface="Times New Roman" panose="02020603050405020304" pitchFamily="18" charset="0"/>
                <a:cs typeface="Times New Roman" panose="02020603050405020304" pitchFamily="18" charset="0"/>
              </a:rPr>
            </a:br>
            <a:r>
              <a:rPr lang="en-US" sz="2200" b="0" i="0" u="sng">
                <a:solidFill>
                  <a:srgbClr val="000000"/>
                </a:solidFill>
                <a:effectLst/>
                <a:latin typeface="Times New Roman" panose="02020603050405020304" pitchFamily="18" charset="0"/>
                <a:cs typeface="Times New Roman" panose="02020603050405020304" pitchFamily="18" charset="0"/>
              </a:rPr>
              <a:t>GPU/TPU Acceleration:</a:t>
            </a:r>
          </a:p>
          <a:p>
            <a:pPr marL="0" indent="0">
              <a:buNone/>
            </a:pPr>
            <a:r>
              <a:rPr lang="en-US" sz="2200" b="0" i="0">
                <a:solidFill>
                  <a:srgbClr val="000000"/>
                </a:solidFill>
                <a:effectLst/>
                <a:latin typeface="Times New Roman" panose="02020603050405020304" pitchFamily="18" charset="0"/>
                <a:cs typeface="Times New Roman" panose="02020603050405020304" pitchFamily="18" charset="0"/>
              </a:rPr>
              <a:t>Hardware accelerators might be applied to speed up processing, thereby reducing the time for real-time predictions.</a:t>
            </a:r>
            <a:br>
              <a:rPr lang="en-US" sz="2200">
                <a:latin typeface="Times New Roman" panose="02020603050405020304" pitchFamily="18" charset="0"/>
                <a:cs typeface="Times New Roman" panose="02020603050405020304" pitchFamily="18" charset="0"/>
              </a:rPr>
            </a:br>
            <a:r>
              <a:rPr lang="en-US" sz="2200" b="0" i="0" u="sng">
                <a:solidFill>
                  <a:srgbClr val="000000"/>
                </a:solidFill>
                <a:effectLst/>
                <a:latin typeface="Times New Roman" panose="02020603050405020304" pitchFamily="18" charset="0"/>
                <a:cs typeface="Times New Roman" panose="02020603050405020304" pitchFamily="18" charset="0"/>
              </a:rPr>
              <a:t>Pipeline Optimization:</a:t>
            </a:r>
          </a:p>
          <a:p>
            <a:pPr marL="0" indent="0">
              <a:buNone/>
            </a:pPr>
            <a:r>
              <a:rPr lang="en-US" sz="2200" b="0" i="0">
                <a:solidFill>
                  <a:srgbClr val="000000"/>
                </a:solidFill>
                <a:effectLst/>
                <a:latin typeface="Times New Roman" panose="02020603050405020304" pitchFamily="18" charset="0"/>
                <a:cs typeface="Times New Roman" panose="02020603050405020304" pitchFamily="18" charset="0"/>
              </a:rPr>
              <a:t>Even in real-world deployments, the optimized inference times may be achieved with data pipelines and will ensure the real-time decision using tools like TensorFlow Lite or ONNX.</a:t>
            </a:r>
            <a:br>
              <a:rPr lang="en-US" sz="2200">
                <a:latin typeface="Times New Roman" panose="02020603050405020304" pitchFamily="18" charset="0"/>
                <a:cs typeface="Times New Roman" panose="02020603050405020304" pitchFamily="18" charset="0"/>
              </a:rPr>
            </a:br>
            <a:r>
              <a:rPr lang="en-US" sz="2200" b="0" i="0" u="sng">
                <a:solidFill>
                  <a:srgbClr val="000000"/>
                </a:solidFill>
                <a:effectLst/>
                <a:latin typeface="Times New Roman" panose="02020603050405020304" pitchFamily="18" charset="0"/>
                <a:cs typeface="Times New Roman" panose="02020603050405020304" pitchFamily="18" charset="0"/>
              </a:rPr>
              <a:t>Scalability:</a:t>
            </a:r>
          </a:p>
          <a:p>
            <a:pPr marL="0" indent="0">
              <a:buNone/>
            </a:pPr>
            <a:r>
              <a:rPr lang="en-US" sz="2200" b="0" i="0">
                <a:solidFill>
                  <a:srgbClr val="000000"/>
                </a:solidFill>
                <a:effectLst/>
                <a:latin typeface="Times New Roman" panose="02020603050405020304" pitchFamily="18" charset="0"/>
                <a:cs typeface="Times New Roman" panose="02020603050405020304" pitchFamily="18" charset="0"/>
              </a:rPr>
              <a:t>A blend of cloud-based architecture with local processing facilitates scale deployment required through balancing between local processing and cloud processing, which happens to be the batch analysis</a:t>
            </a:r>
            <a:r>
              <a:rPr lang="en-US" sz="2000" b="0" i="0">
                <a:solidFill>
                  <a:srgbClr val="000000"/>
                </a:solidFill>
                <a:effectLst/>
                <a:latin typeface="Times New Roman" panose="02020603050405020304" pitchFamily="18" charset="0"/>
                <a:cs typeface="Times New Roman" panose="02020603050405020304" pitchFamily="18" charset="0"/>
              </a:rPr>
              <a:t>.</a:t>
            </a:r>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061709"/>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88E523-ED09-68E5-A037-F721BDE9D727}"/>
              </a:ext>
            </a:extLst>
          </p:cNvPr>
          <p:cNvSpPr>
            <a:spLocks noGrp="1"/>
          </p:cNvSpPr>
          <p:nvPr>
            <p:ph idx="1"/>
          </p:nvPr>
        </p:nvSpPr>
        <p:spPr>
          <a:xfrm>
            <a:off x="361950" y="323850"/>
            <a:ext cx="10991850" cy="5853113"/>
          </a:xfrm>
        </p:spPr>
        <p:txBody>
          <a:bodyPr>
            <a:normAutofit fontScale="92500"/>
          </a:bodyPr>
          <a:lstStyle/>
          <a:p>
            <a:pPr marL="0" indent="0">
              <a:buNone/>
            </a:pPr>
            <a:r>
              <a:rPr lang="en-US"/>
              <a:t>3.What is the role of image segmentation in improving the detection of paddy diseases, and how can it be effectively integrated with deep learning models?</a:t>
            </a:r>
          </a:p>
          <a:p>
            <a:pPr marL="0" indent="0">
              <a:buNone/>
            </a:pPr>
            <a:endParaRPr lang="en-US"/>
          </a:p>
          <a:p>
            <a:pPr marL="0" indent="0">
              <a:buNone/>
            </a:pPr>
            <a:r>
              <a:rPr lang="en-US" sz="2400" b="0" i="0" u="sng">
                <a:solidFill>
                  <a:srgbClr val="000000"/>
                </a:solidFill>
                <a:effectLst/>
                <a:latin typeface="Times New Roman" panose="02020603050405020304" pitchFamily="18" charset="0"/>
                <a:cs typeface="Times New Roman" panose="02020603050405020304" pitchFamily="18" charset="0"/>
              </a:rPr>
              <a:t>Focus on Disease Regions:</a:t>
            </a:r>
          </a:p>
          <a:p>
            <a:pPr marL="0" indent="0">
              <a:buNone/>
            </a:pPr>
            <a:r>
              <a:rPr lang="en-US" sz="2400" b="0" i="0">
                <a:solidFill>
                  <a:srgbClr val="000000"/>
                </a:solidFill>
                <a:effectLst/>
                <a:latin typeface="Times New Roman" panose="02020603050405020304" pitchFamily="18" charset="0"/>
                <a:cs typeface="Times New Roman" panose="02020603050405020304" pitchFamily="18" charset="0"/>
              </a:rPr>
              <a:t>Segmentation identifies specific areas of the leaf that can be seen to have disease symptoms, allowing the models to focus on those areas instead of having to look throughout the whole image, thus improving the detection accuracy.</a:t>
            </a:r>
          </a:p>
          <a:p>
            <a:pPr marL="0" indent="0">
              <a:buNone/>
            </a:pPr>
            <a:br>
              <a:rPr lang="en-US" sz="2400">
                <a:latin typeface="Times New Roman" panose="02020603050405020304" pitchFamily="18" charset="0"/>
                <a:cs typeface="Times New Roman" panose="02020603050405020304" pitchFamily="18" charset="0"/>
              </a:rPr>
            </a:br>
            <a:r>
              <a:rPr lang="en-US" sz="2400" b="0" i="0" u="sng">
                <a:solidFill>
                  <a:srgbClr val="000000"/>
                </a:solidFill>
                <a:effectLst/>
                <a:latin typeface="Times New Roman" panose="02020603050405020304" pitchFamily="18" charset="0"/>
                <a:cs typeface="Times New Roman" panose="02020603050405020304" pitchFamily="18" charset="0"/>
              </a:rPr>
              <a:t>Integration with Deep Learning: </a:t>
            </a:r>
          </a:p>
          <a:p>
            <a:pPr marL="0" indent="0">
              <a:buNone/>
            </a:pPr>
            <a:r>
              <a:rPr lang="en-US" sz="2400" b="0" i="0">
                <a:solidFill>
                  <a:srgbClr val="000000"/>
                </a:solidFill>
                <a:effectLst/>
                <a:latin typeface="Times New Roman" panose="02020603050405020304" pitchFamily="18" charset="0"/>
                <a:cs typeface="Times New Roman" panose="02020603050405020304" pitchFamily="18" charset="0"/>
              </a:rPr>
              <a:t>It can be added to CNN or UNet architectures to build a pipeline wherein images are first segmented, and then passed into a classifier for disease detection.</a:t>
            </a:r>
          </a:p>
          <a:p>
            <a:pPr marL="0" indent="0">
              <a:buNone/>
            </a:pPr>
            <a:br>
              <a:rPr lang="en-US" sz="2400">
                <a:latin typeface="Times New Roman" panose="02020603050405020304" pitchFamily="18" charset="0"/>
                <a:cs typeface="Times New Roman" panose="02020603050405020304" pitchFamily="18" charset="0"/>
              </a:rPr>
            </a:br>
            <a:r>
              <a:rPr lang="en-US" sz="2400" b="0" i="0" u="sng">
                <a:solidFill>
                  <a:srgbClr val="000000"/>
                </a:solidFill>
                <a:effectLst/>
                <a:latin typeface="Times New Roman" panose="02020603050405020304" pitchFamily="18" charset="0"/>
                <a:cs typeface="Times New Roman" panose="02020603050405020304" pitchFamily="18" charset="0"/>
              </a:rPr>
              <a:t>Improved Localization:</a:t>
            </a:r>
          </a:p>
          <a:p>
            <a:pPr marL="0" indent="0">
              <a:buNone/>
            </a:pPr>
            <a:r>
              <a:rPr lang="en-US" sz="2400" b="0" i="0">
                <a:solidFill>
                  <a:srgbClr val="000000"/>
                </a:solidFill>
                <a:effectLst/>
                <a:latin typeface="Times New Roman" panose="02020603050405020304" pitchFamily="18" charset="0"/>
                <a:cs typeface="Times New Roman" panose="02020603050405020304" pitchFamily="18" charset="0"/>
              </a:rPr>
              <a:t>This further helps the models in localization of the disease symptoms correctly when the diseases impact the specific regions of the leaf.</a:t>
            </a:r>
            <a:endParaRPr lang="en-US" sz="2400">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1292557699"/>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052168-212E-E057-69E9-61FE0CFFE581}"/>
              </a:ext>
            </a:extLst>
          </p:cNvPr>
          <p:cNvSpPr>
            <a:spLocks noGrp="1"/>
          </p:cNvSpPr>
          <p:nvPr>
            <p:ph idx="1"/>
          </p:nvPr>
        </p:nvSpPr>
        <p:spPr>
          <a:xfrm>
            <a:off x="361950" y="400050"/>
            <a:ext cx="10991850" cy="5776913"/>
          </a:xfrm>
        </p:spPr>
        <p:txBody>
          <a:bodyPr>
            <a:normAutofit fontScale="85000" lnSpcReduction="10000"/>
          </a:bodyPr>
          <a:lstStyle/>
          <a:p>
            <a:pPr marL="0" indent="0">
              <a:buNone/>
            </a:pPr>
            <a:r>
              <a:rPr lang="en-US"/>
              <a:t>4.How does environmental variability (such as changes in lighting, background, or weather conditions) affect the performance of deep learning models in detecting paddy diseases in real-world settings?</a:t>
            </a:r>
          </a:p>
          <a:p>
            <a:pPr marL="0" indent="0">
              <a:buNone/>
            </a:pPr>
            <a:r>
              <a:rPr lang="en-US" sz="2600" b="0" i="0" u="sng">
                <a:solidFill>
                  <a:srgbClr val="000000"/>
                </a:solidFill>
                <a:effectLst/>
                <a:latin typeface="Times New Roman" panose="02020603050405020304" pitchFamily="18" charset="0"/>
                <a:cs typeface="Times New Roman" panose="02020603050405020304" pitchFamily="18" charset="0"/>
              </a:rPr>
              <a:t>Lighting Changes</a:t>
            </a:r>
            <a:r>
              <a:rPr lang="en-US" sz="2600" b="0" i="0">
                <a:solidFill>
                  <a:srgbClr val="000000"/>
                </a:solidFill>
                <a:effectLst/>
                <a:latin typeface="Times New Roman" panose="02020603050405020304" pitchFamily="18" charset="0"/>
                <a:cs typeface="Times New Roman" panose="02020603050405020304" pitchFamily="18" charset="0"/>
              </a:rPr>
              <a:t>:</a:t>
            </a:r>
          </a:p>
          <a:p>
            <a:pPr marL="0" indent="0">
              <a:buNone/>
            </a:pPr>
            <a:r>
              <a:rPr lang="en-US" sz="2600" b="0" i="0">
                <a:solidFill>
                  <a:srgbClr val="000000"/>
                </a:solidFill>
                <a:effectLst/>
                <a:latin typeface="Times New Roman" panose="02020603050405020304" pitchFamily="18" charset="0"/>
                <a:cs typeface="Times New Roman" panose="02020603050405020304" pitchFamily="18" charset="0"/>
              </a:rPr>
              <a:t>Training with ideal lighting images may make the model fail under low or over-exposed lighting conditions. Brightness adjustment coupled with adaptive histogram equalization can be applied to augment data in the sense of making it resistant to variation due to lighting conditions.</a:t>
            </a:r>
          </a:p>
          <a:p>
            <a:pPr marL="0" indent="0">
              <a:buNone/>
            </a:pPr>
            <a:br>
              <a:rPr lang="en-US" sz="2600">
                <a:latin typeface="Times New Roman" panose="02020603050405020304" pitchFamily="18" charset="0"/>
                <a:cs typeface="Times New Roman" panose="02020603050405020304" pitchFamily="18" charset="0"/>
              </a:rPr>
            </a:br>
            <a:r>
              <a:rPr lang="en-US" sz="2600" b="0" i="0" u="sng">
                <a:solidFill>
                  <a:srgbClr val="000000"/>
                </a:solidFill>
                <a:effectLst/>
                <a:latin typeface="Times New Roman" panose="02020603050405020304" pitchFamily="18" charset="0"/>
                <a:cs typeface="Times New Roman" panose="02020603050405020304" pitchFamily="18" charset="0"/>
              </a:rPr>
              <a:t>Background and Noise:</a:t>
            </a:r>
          </a:p>
          <a:p>
            <a:pPr marL="0" indent="0">
              <a:buNone/>
            </a:pPr>
            <a:r>
              <a:rPr lang="en-US" sz="2600" b="0" i="0">
                <a:solidFill>
                  <a:srgbClr val="000000"/>
                </a:solidFill>
                <a:effectLst/>
                <a:latin typeface="Times New Roman" panose="02020603050405020304" pitchFamily="18" charset="0"/>
                <a:cs typeface="Times New Roman" panose="02020603050405020304" pitchFamily="18" charset="0"/>
              </a:rPr>
              <a:t>As it is observed, models can be misguided by the varied background conditions including soil and water. Applying image preprocessing techniques, for instance, background subtraction coupled with segmentation may significantly reduce interference from background information irrelevant.</a:t>
            </a:r>
          </a:p>
          <a:p>
            <a:pPr marL="0" indent="0">
              <a:buNone/>
            </a:pPr>
            <a:br>
              <a:rPr lang="en-US" sz="2600">
                <a:latin typeface="Times New Roman" panose="02020603050405020304" pitchFamily="18" charset="0"/>
                <a:cs typeface="Times New Roman" panose="02020603050405020304" pitchFamily="18" charset="0"/>
              </a:rPr>
            </a:br>
            <a:r>
              <a:rPr lang="en-US" sz="2600" b="0" i="0" u="sng">
                <a:solidFill>
                  <a:srgbClr val="000000"/>
                </a:solidFill>
                <a:effectLst/>
                <a:latin typeface="Times New Roman" panose="02020603050405020304" pitchFamily="18" charset="0"/>
                <a:cs typeface="Times New Roman" panose="02020603050405020304" pitchFamily="18" charset="0"/>
              </a:rPr>
              <a:t>Weather Conditions</a:t>
            </a:r>
            <a:r>
              <a:rPr lang="en-US" sz="2600" b="0" i="0">
                <a:solidFill>
                  <a:srgbClr val="000000"/>
                </a:solidFill>
                <a:effectLst/>
                <a:latin typeface="Times New Roman" panose="02020603050405020304" pitchFamily="18" charset="0"/>
                <a:cs typeface="Times New Roman" panose="02020603050405020304" pitchFamily="18" charset="0"/>
              </a:rPr>
              <a:t>: </a:t>
            </a:r>
          </a:p>
          <a:p>
            <a:pPr marL="0" indent="0">
              <a:buNone/>
            </a:pPr>
            <a:r>
              <a:rPr lang="en-US" sz="2600" b="0" i="0">
                <a:solidFill>
                  <a:srgbClr val="000000"/>
                </a:solidFill>
                <a:effectLst/>
                <a:latin typeface="Times New Roman" panose="02020603050405020304" pitchFamily="18" charset="0"/>
                <a:cs typeface="Times New Roman" panose="02020603050405020304" pitchFamily="18" charset="0"/>
              </a:rPr>
              <a:t>Environment, including fog, rain, or glare conditions, introduces distortions to images. Appropriate normalization of images as well as training on a broader dataset, that contains images even in different weather conditions, will make the models robust for such scenarios.</a:t>
            </a:r>
            <a:endParaRPr lang="en-US" sz="2600">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108680824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E5EE99-A3D9-0DFC-EBA3-6B590649D3C8}"/>
              </a:ext>
            </a:extLst>
          </p:cNvPr>
          <p:cNvSpPr>
            <a:spLocks noGrp="1"/>
          </p:cNvSpPr>
          <p:nvPr>
            <p:ph idx="1"/>
          </p:nvPr>
        </p:nvSpPr>
        <p:spPr>
          <a:xfrm>
            <a:off x="571500" y="342900"/>
            <a:ext cx="10782300" cy="5834063"/>
          </a:xfrm>
        </p:spPr>
        <p:txBody>
          <a:bodyPr>
            <a:normAutofit fontScale="92500" lnSpcReduction="10000"/>
          </a:bodyPr>
          <a:lstStyle/>
          <a:p>
            <a:pPr marL="0" indent="0">
              <a:buNone/>
            </a:pPr>
            <a:r>
              <a:rPr lang="en-US"/>
              <a:t>5.To what extent does the size and diversity of the training dataset influence the accuracy of paddy disease detection using deep learning?</a:t>
            </a:r>
          </a:p>
          <a:p>
            <a:pPr marL="0" indent="0">
              <a:buNone/>
            </a:pPr>
            <a:endParaRPr lang="en-IN"/>
          </a:p>
          <a:p>
            <a:pPr marL="0" indent="0">
              <a:buNone/>
            </a:pPr>
            <a:r>
              <a:rPr lang="en-US" sz="2400" b="0" i="0" u="sng">
                <a:solidFill>
                  <a:srgbClr val="000000"/>
                </a:solidFill>
                <a:effectLst/>
                <a:latin typeface="Times New Roman" panose="02020603050405020304" pitchFamily="18" charset="0"/>
                <a:cs typeface="Times New Roman" panose="02020603050405020304" pitchFamily="18" charset="0"/>
              </a:rPr>
              <a:t>More Data Helps a Lot:</a:t>
            </a:r>
          </a:p>
          <a:p>
            <a:pPr marL="0" indent="0">
              <a:buNone/>
            </a:pPr>
            <a:r>
              <a:rPr lang="en-US" sz="2400" b="0" i="0">
                <a:solidFill>
                  <a:srgbClr val="000000"/>
                </a:solidFill>
                <a:effectLst/>
                <a:latin typeface="Times New Roman" panose="02020603050405020304" pitchFamily="18" charset="0"/>
                <a:cs typeface="Times New Roman" panose="02020603050405020304" pitchFamily="18" charset="0"/>
              </a:rPr>
              <a:t>The more data the model has, the better are its generalizations, less overfitting on particular cases. A higher number of examples of each disease makes the model learn better about the subtleties of each class.</a:t>
            </a:r>
          </a:p>
          <a:p>
            <a:pPr marL="0" indent="0">
              <a:buNone/>
            </a:pPr>
            <a:br>
              <a:rPr lang="en-US" sz="2400">
                <a:latin typeface="Times New Roman" panose="02020603050405020304" pitchFamily="18" charset="0"/>
                <a:cs typeface="Times New Roman" panose="02020603050405020304" pitchFamily="18" charset="0"/>
              </a:rPr>
            </a:br>
            <a:r>
              <a:rPr lang="en-US" sz="2400" b="0" i="0" u="sng">
                <a:solidFill>
                  <a:srgbClr val="000000"/>
                </a:solidFill>
                <a:effectLst/>
                <a:latin typeface="Times New Roman" panose="02020603050405020304" pitchFamily="18" charset="0"/>
                <a:cs typeface="Times New Roman" panose="02020603050405020304" pitchFamily="18" charset="0"/>
              </a:rPr>
              <a:t>Diverse Data:</a:t>
            </a:r>
          </a:p>
          <a:p>
            <a:pPr marL="0" indent="0">
              <a:buNone/>
            </a:pPr>
            <a:r>
              <a:rPr lang="en-US" sz="2400" b="0" i="0">
                <a:solidFill>
                  <a:srgbClr val="000000"/>
                </a:solidFill>
                <a:effectLst/>
                <a:latin typeface="Times New Roman" panose="02020603050405020304" pitchFamily="18" charset="0"/>
                <a:cs typeface="Times New Roman" panose="02020603050405020304" pitchFamily="18" charset="0"/>
              </a:rPr>
              <a:t>A wide variety of data inclusion-including various illuminations, angles, and various stages of disease progression-ensure that the model works well in various real-world conditions and not only in controlled conditions.</a:t>
            </a:r>
          </a:p>
          <a:p>
            <a:pPr marL="0" indent="0">
              <a:buNone/>
            </a:pPr>
            <a:br>
              <a:rPr lang="en-US" sz="2400">
                <a:latin typeface="Times New Roman" panose="02020603050405020304" pitchFamily="18" charset="0"/>
                <a:cs typeface="Times New Roman" panose="02020603050405020304" pitchFamily="18" charset="0"/>
              </a:rPr>
            </a:br>
            <a:r>
              <a:rPr lang="en-US" sz="2400" b="0" i="0" u="sng">
                <a:solidFill>
                  <a:srgbClr val="000000"/>
                </a:solidFill>
                <a:effectLst/>
                <a:latin typeface="Times New Roman" panose="02020603050405020304" pitchFamily="18" charset="0"/>
                <a:cs typeface="Times New Roman" panose="02020603050405020304" pitchFamily="18" charset="0"/>
              </a:rPr>
              <a:t>Data Augmentation: </a:t>
            </a:r>
          </a:p>
          <a:p>
            <a:pPr marL="0" indent="0">
              <a:buNone/>
            </a:pPr>
            <a:r>
              <a:rPr lang="en-US" sz="2400" b="0" i="0">
                <a:solidFill>
                  <a:srgbClr val="000000"/>
                </a:solidFill>
                <a:effectLst/>
                <a:latin typeface="Times New Roman" panose="02020603050405020304" pitchFamily="18" charset="0"/>
                <a:cs typeface="Times New Roman" panose="02020603050405020304" pitchFamily="18" charset="0"/>
              </a:rPr>
              <a:t>If it is hard to get an extremely large data set, data augmentation techniques like rotation, zooming, and flipping artificially boost the dataset and also increase the model's robustness.</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787998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AB60CE-F9F1-B4EB-B0A4-FC641993C8E4}"/>
              </a:ext>
            </a:extLst>
          </p:cNvPr>
          <p:cNvPicPr>
            <a:picLocks noChangeAspect="1"/>
          </p:cNvPicPr>
          <p:nvPr/>
        </p:nvPicPr>
        <p:blipFill>
          <a:blip r:embed="rId2"/>
          <a:srcRect l="699" r="559"/>
          <a:stretch>
            <a:fillRect/>
          </a:stretch>
        </p:blipFill>
        <p:spPr>
          <a:xfrm>
            <a:off x="0" y="0"/>
            <a:ext cx="12192000" cy="6000517"/>
          </a:xfrm>
          <a:prstGeom prst="rect">
            <a:avLst/>
          </a:prstGeom>
        </p:spPr>
      </p:pic>
    </p:spTree>
    <p:extLst>
      <p:ext uri="{BB962C8B-B14F-4D97-AF65-F5344CB8AC3E}">
        <p14:creationId xmlns:p14="http://schemas.microsoft.com/office/powerpoint/2010/main" val="3502225826"/>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A732BB-3248-B0BC-7965-7BDB8324F587}"/>
              </a:ext>
            </a:extLst>
          </p:cNvPr>
          <p:cNvPicPr>
            <a:picLocks noChangeAspect="1"/>
          </p:cNvPicPr>
          <p:nvPr/>
        </p:nvPicPr>
        <p:blipFill>
          <a:blip r:embed="rId2"/>
          <a:stretch>
            <a:fillRect/>
          </a:stretch>
        </p:blipFill>
        <p:spPr>
          <a:xfrm>
            <a:off x="0" y="0"/>
            <a:ext cx="12192001" cy="6112042"/>
          </a:xfrm>
          <a:prstGeom prst="rect">
            <a:avLst/>
          </a:prstGeom>
        </p:spPr>
      </p:pic>
    </p:spTree>
    <p:extLst>
      <p:ext uri="{BB962C8B-B14F-4D97-AF65-F5344CB8AC3E}">
        <p14:creationId xmlns:p14="http://schemas.microsoft.com/office/powerpoint/2010/main" val="385786621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9F7520-D57E-F515-6B9D-AC1ADDBD0DDC}"/>
              </a:ext>
            </a:extLst>
          </p:cNvPr>
          <p:cNvSpPr txBox="1"/>
          <p:nvPr/>
        </p:nvSpPr>
        <p:spPr>
          <a:xfrm>
            <a:off x="530603" y="3824866"/>
            <a:ext cx="11012647"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Times New Roman" panose="02020603050405020304" pitchFamily="18" charset="0"/>
                <a:cs typeface="Times New Roman" panose="02020603050405020304" pitchFamily="18" charset="0"/>
              </a:rPr>
              <a:t>Give Social relevance to the project. </a:t>
            </a:r>
          </a:p>
          <a:p>
            <a:pPr marL="0" indent="0">
              <a:buNone/>
            </a:pPr>
            <a:r>
              <a:rPr lang="en-US">
                <a:latin typeface="Times New Roman" panose="02020603050405020304" pitchFamily="18" charset="0"/>
                <a:cs typeface="Times New Roman" panose="02020603050405020304" pitchFamily="18" charset="0"/>
              </a:rPr>
              <a:t>This project enhances food security by improving paddy crop health, directly impacting millions of farmers and consumers. Early disease detection boosts yields, reduces economic losses, and supports sustainable agriculture, contributing to community well-being and resilience in rice-dependent regions.</a:t>
            </a:r>
          </a:p>
        </p:txBody>
      </p:sp>
      <p:sp>
        <p:nvSpPr>
          <p:cNvPr id="5" name="TextBox 4">
            <a:extLst>
              <a:ext uri="{FF2B5EF4-FFF2-40B4-BE49-F238E27FC236}">
                <a16:creationId xmlns:a16="http://schemas.microsoft.com/office/drawing/2014/main" id="{DCC04C3A-F009-8B22-2645-1F5CF4C21FE6}"/>
              </a:ext>
            </a:extLst>
          </p:cNvPr>
          <p:cNvSpPr txBox="1"/>
          <p:nvPr/>
        </p:nvSpPr>
        <p:spPr>
          <a:xfrm>
            <a:off x="455102" y="2228671"/>
            <a:ext cx="11163649"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800" b="1"/>
              <a:t>3. Current Challenges in Detection:</a:t>
            </a:r>
          </a:p>
          <a:p>
            <a:pPr>
              <a:buFont typeface="Arial" pitchFamily="34" charset="0"/>
              <a:buChar char="•"/>
            </a:pPr>
            <a:r>
              <a:rPr lang="en-US" sz="1800"/>
              <a:t>Traditional methods of paddy disease detection often involve manual inspection by experts, which is time-consuming and prone to human error. According to research, manual inspection can have detection accuracies as low as 60-70%, while deep learning models can achieve accuracies above 90% in some cases.</a:t>
            </a:r>
          </a:p>
        </p:txBody>
      </p:sp>
      <p:sp>
        <p:nvSpPr>
          <p:cNvPr id="7" name="TextBox 6">
            <a:extLst>
              <a:ext uri="{FF2B5EF4-FFF2-40B4-BE49-F238E27FC236}">
                <a16:creationId xmlns:a16="http://schemas.microsoft.com/office/drawing/2014/main" id="{19B55677-0DDA-1631-B2AF-A2768447BCC3}"/>
              </a:ext>
            </a:extLst>
          </p:cNvPr>
          <p:cNvSpPr txBox="1"/>
          <p:nvPr/>
        </p:nvSpPr>
        <p:spPr>
          <a:xfrm>
            <a:off x="455102" y="540144"/>
            <a:ext cx="10542865" cy="147732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800" b="1"/>
              <a:t> 2. Prevalence of Crop Diseases:</a:t>
            </a:r>
          </a:p>
          <a:p>
            <a:pPr marL="0" indent="0">
              <a:buNone/>
            </a:pPr>
            <a:r>
              <a:rPr lang="en-US" sz="1800"/>
              <a:t>       Studies show that crop diseases can lead to up to 30% yield loss in paddy fields if not managed properly. The FAO reports that diseases and pests are major threats to</a:t>
            </a:r>
          </a:p>
          <a:p>
            <a:pPr marL="0" indent="0">
              <a:buNone/>
            </a:pPr>
            <a:r>
              <a:rPr lang="en-US" sz="1800"/>
              <a:t>   paddy crops, impacting not just the quantity but also the quality of the yield. Early detection is crucial for minimizing damage and losses.</a:t>
            </a:r>
            <a:endParaRPr lang="en-IN"/>
          </a:p>
        </p:txBody>
      </p:sp>
    </p:spTree>
    <p:extLst>
      <p:ext uri="{BB962C8B-B14F-4D97-AF65-F5344CB8AC3E}">
        <p14:creationId xmlns:p14="http://schemas.microsoft.com/office/powerpoint/2010/main" val="1830992104"/>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5D68B5C-B91E-5131-819E-5FA2F3F2463C}"/>
              </a:ext>
            </a:extLst>
          </p:cNvPr>
          <p:cNvGraphicFramePr>
            <a:graphicFrameLocks noGrp="1"/>
          </p:cNvGraphicFramePr>
          <p:nvPr>
            <p:extLst>
              <p:ext uri="{D42A27DB-BD31-4B8C-83A1-F6EECF244321}">
                <p14:modId xmlns:p14="http://schemas.microsoft.com/office/powerpoint/2010/main" val="3229630854"/>
              </p:ext>
            </p:extLst>
          </p:nvPr>
        </p:nvGraphicFramePr>
        <p:xfrm>
          <a:off x="0" y="0"/>
          <a:ext cx="12192000" cy="6112042"/>
        </p:xfrm>
        <a:graphic>
          <a:graphicData uri="http://schemas.openxmlformats.org/drawingml/2006/table">
            <a:tbl>
              <a:tblPr firstRow="1" bandRow="1">
                <a:tableStyleId>{073A0DAA-6AF3-43AB-8588-CEC1D06C72B9}</a:tableStyleId>
              </a:tblPr>
              <a:tblGrid>
                <a:gridCol w="1122947">
                  <a:extLst>
                    <a:ext uri="{9D8B030D-6E8A-4147-A177-3AD203B41FA5}">
                      <a16:colId xmlns:a16="http://schemas.microsoft.com/office/drawing/2014/main" val="1519942673"/>
                    </a:ext>
                  </a:extLst>
                </a:gridCol>
                <a:gridCol w="1106906">
                  <a:extLst>
                    <a:ext uri="{9D8B030D-6E8A-4147-A177-3AD203B41FA5}">
                      <a16:colId xmlns:a16="http://schemas.microsoft.com/office/drawing/2014/main" val="126429612"/>
                    </a:ext>
                  </a:extLst>
                </a:gridCol>
                <a:gridCol w="1267326">
                  <a:extLst>
                    <a:ext uri="{9D8B030D-6E8A-4147-A177-3AD203B41FA5}">
                      <a16:colId xmlns:a16="http://schemas.microsoft.com/office/drawing/2014/main" val="1048155354"/>
                    </a:ext>
                  </a:extLst>
                </a:gridCol>
                <a:gridCol w="3173024">
                  <a:extLst>
                    <a:ext uri="{9D8B030D-6E8A-4147-A177-3AD203B41FA5}">
                      <a16:colId xmlns:a16="http://schemas.microsoft.com/office/drawing/2014/main" val="1596406206"/>
                    </a:ext>
                  </a:extLst>
                </a:gridCol>
                <a:gridCol w="1919256">
                  <a:extLst>
                    <a:ext uri="{9D8B030D-6E8A-4147-A177-3AD203B41FA5}">
                      <a16:colId xmlns:a16="http://schemas.microsoft.com/office/drawing/2014/main" val="1154140017"/>
                    </a:ext>
                  </a:extLst>
                </a:gridCol>
                <a:gridCol w="1101214">
                  <a:extLst>
                    <a:ext uri="{9D8B030D-6E8A-4147-A177-3AD203B41FA5}">
                      <a16:colId xmlns:a16="http://schemas.microsoft.com/office/drawing/2014/main" val="2345947522"/>
                    </a:ext>
                  </a:extLst>
                </a:gridCol>
                <a:gridCol w="2501327">
                  <a:extLst>
                    <a:ext uri="{9D8B030D-6E8A-4147-A177-3AD203B41FA5}">
                      <a16:colId xmlns:a16="http://schemas.microsoft.com/office/drawing/2014/main" val="795643100"/>
                    </a:ext>
                  </a:extLst>
                </a:gridCol>
              </a:tblGrid>
              <a:tr h="1186514">
                <a:tc>
                  <a:txBody>
                    <a:bodyPr/>
                    <a:lstStyle/>
                    <a:p>
                      <a:r>
                        <a:rPr lang="en-IN"/>
                        <a:t>Authors</a:t>
                      </a:r>
                    </a:p>
                  </a:txBody>
                  <a:tcPr/>
                </a:tc>
                <a:tc>
                  <a:txBody>
                    <a:bodyPr/>
                    <a:lstStyle/>
                    <a:p>
                      <a:r>
                        <a:rPr lang="en-IN"/>
                        <a:t>Title</a:t>
                      </a:r>
                    </a:p>
                  </a:txBody>
                  <a:tcPr/>
                </a:tc>
                <a:tc>
                  <a:txBody>
                    <a:bodyPr/>
                    <a:lstStyle/>
                    <a:p>
                      <a:r>
                        <a:rPr lang="en-IN"/>
                        <a:t>Study Purpose</a:t>
                      </a:r>
                    </a:p>
                  </a:txBody>
                  <a:tcPr/>
                </a:tc>
                <a:tc>
                  <a:txBody>
                    <a:bodyPr/>
                    <a:lstStyle/>
                    <a:p>
                      <a:r>
                        <a:rPr lang="en-IN"/>
                        <a:t>Method</a:t>
                      </a:r>
                    </a:p>
                  </a:txBody>
                  <a:tcPr/>
                </a:tc>
                <a:tc>
                  <a:txBody>
                    <a:bodyPr/>
                    <a:lstStyle/>
                    <a:p>
                      <a:r>
                        <a:rPr lang="en-IN"/>
                        <a:t>Key Findings</a:t>
                      </a:r>
                    </a:p>
                  </a:txBody>
                  <a:tcPr/>
                </a:tc>
                <a:tc>
                  <a:txBody>
                    <a:bodyPr/>
                    <a:lstStyle/>
                    <a:p>
                      <a:r>
                        <a:rPr lang="en-IN" b="1"/>
                        <a:t>Limitations</a:t>
                      </a:r>
                      <a:endParaRPr lang="en-IN"/>
                    </a:p>
                  </a:txBody>
                  <a:tcPr anchor="ctr"/>
                </a:tc>
                <a:tc>
                  <a:txBody>
                    <a:bodyPr/>
                    <a:lstStyle/>
                    <a:p>
                      <a:r>
                        <a:rPr lang="en-IN"/>
                        <a:t>Research Gaps</a:t>
                      </a:r>
                    </a:p>
                  </a:txBody>
                  <a:tcPr/>
                </a:tc>
                <a:extLst>
                  <a:ext uri="{0D108BD9-81ED-4DB2-BD59-A6C34878D82A}">
                    <a16:rowId xmlns:a16="http://schemas.microsoft.com/office/drawing/2014/main" val="2361426579"/>
                  </a:ext>
                </a:extLst>
              </a:tr>
              <a:tr h="4925528">
                <a:tc>
                  <a:txBody>
                    <a:bodyPr/>
                    <a:lstStyle/>
                    <a:p>
                      <a:r>
                        <a:rPr lang="en-US"/>
                        <a:t>D Hemanth Kumar, Samundiswary Punniakodi</a:t>
                      </a:r>
                      <a:endParaRPr lang="en-IN"/>
                    </a:p>
                  </a:txBody>
                  <a:tcPr/>
                </a:tc>
                <a:tc>
                  <a:txBody>
                    <a:bodyPr/>
                    <a:lstStyle/>
                    <a:p>
                      <a:r>
                        <a:rPr lang="en-US"/>
                        <a:t>Rice Leaf Disease Detection Using ResNet50.</a:t>
                      </a:r>
                      <a:endParaRPr lang="en-IN"/>
                    </a:p>
                  </a:txBody>
                  <a:tcPr/>
                </a:tc>
                <a:tc>
                  <a:txBody>
                    <a:bodyPr/>
                    <a:lstStyle/>
                    <a:p>
                      <a:r>
                        <a:rPr lang="en-US"/>
                        <a:t>To develop and evaluate a Rice Leaf Disease Detection (RLDD) system using ResNet50 architecture to accurately classify four types of rice leaf diseases.</a:t>
                      </a:r>
                      <a:endParaRPr lang="en-IN"/>
                    </a:p>
                  </a:txBody>
                  <a:tcPr/>
                </a:tc>
                <a:tc>
                  <a:txBody>
                    <a:bodyPr/>
                    <a:lstStyle/>
                    <a:p>
                      <a:r>
                        <a:rPr lang="en-IN"/>
                        <a:t>- Used ResNet50 convolutional neural network architecture Dataset: 5932 images of rice leaves with 4 disease classes (Bacterial Blight, Blast, Brown Spot, Tungro)Data split: 75% training, 15% testing, 10% validation,Preprocessing: image resizing, color channel conversion, normalization,Training specifications: 25 epochs, learning rate 0.0001, Adam optimizer, Softmax activation.</a:t>
                      </a:r>
                    </a:p>
                  </a:txBody>
                  <a:tcPr/>
                </a:tc>
                <a:tc>
                  <a:txBody>
                    <a:bodyPr/>
                    <a:lstStyle/>
                    <a:p>
                      <a:r>
                        <a:rPr lang="en-US"/>
                        <a:t>- Achieved 100% accuracy, precision, recall and F1-score for all 4 disease classes Outperformed existing methods that only detected blast disease Successfully classified 4 disease types compared to previous work focusing on single disease.</a:t>
                      </a:r>
                      <a:endParaRPr lang="en-IN"/>
                    </a:p>
                  </a:txBody>
                  <a:tcPr/>
                </a:tc>
                <a:tc>
                  <a:txBody>
                    <a:bodyPr/>
                    <a:lstStyle/>
                    <a:p>
                      <a:r>
                        <a:rPr lang="en-US"/>
                        <a:t>- Only tested on 4 disease classes(Relatively small dataset size)Not tested in real-world field conditions.</a:t>
                      </a:r>
                      <a:endParaRPr lang="en-IN"/>
                    </a:p>
                  </a:txBody>
                  <a:tcPr/>
                </a:tc>
                <a:tc>
                  <a:txBody>
                    <a:bodyPr/>
                    <a:lstStyle/>
                    <a:p>
                      <a:r>
                        <a:rPr lang="en-US"/>
                        <a:t>- Need for larger, more diverse datasets covering more disease types Lack of real-time field testing and mobile application integration Limited exploration of model interpretability and explainability Need for adaptation to different environmental conditions and rice varieties</a:t>
                      </a:r>
                      <a:endParaRPr lang="en-IN"/>
                    </a:p>
                  </a:txBody>
                  <a:tcPr/>
                </a:tc>
                <a:extLst>
                  <a:ext uri="{0D108BD9-81ED-4DB2-BD59-A6C34878D82A}">
                    <a16:rowId xmlns:a16="http://schemas.microsoft.com/office/drawing/2014/main" val="3320888215"/>
                  </a:ext>
                </a:extLst>
              </a:tr>
            </a:tbl>
          </a:graphicData>
        </a:graphic>
      </p:graphicFrame>
    </p:spTree>
    <p:extLst>
      <p:ext uri="{BB962C8B-B14F-4D97-AF65-F5344CB8AC3E}">
        <p14:creationId xmlns:p14="http://schemas.microsoft.com/office/powerpoint/2010/main" val="778225613"/>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26B47C-4F26-6FD5-D137-D67EA6B7C39A}"/>
              </a:ext>
            </a:extLst>
          </p:cNvPr>
          <p:cNvPicPr>
            <a:picLocks noChangeAspect="1"/>
          </p:cNvPicPr>
          <p:nvPr/>
        </p:nvPicPr>
        <p:blipFill>
          <a:blip r:embed="rId2"/>
          <a:stretch>
            <a:fillRect/>
          </a:stretch>
        </p:blipFill>
        <p:spPr>
          <a:xfrm>
            <a:off x="0" y="0"/>
            <a:ext cx="12191999" cy="6085571"/>
          </a:xfrm>
          <a:prstGeom prst="rect">
            <a:avLst/>
          </a:prstGeom>
        </p:spPr>
      </p:pic>
    </p:spTree>
    <p:extLst>
      <p:ext uri="{BB962C8B-B14F-4D97-AF65-F5344CB8AC3E}">
        <p14:creationId xmlns:p14="http://schemas.microsoft.com/office/powerpoint/2010/main" val="3710106113"/>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088D2-7FEB-6BF7-2E54-5AFF9DF186FC}"/>
              </a:ext>
            </a:extLst>
          </p:cNvPr>
          <p:cNvSpPr>
            <a:spLocks noGrp="1"/>
          </p:cNvSpPr>
          <p:nvPr>
            <p:ph type="title"/>
          </p:nvPr>
        </p:nvSpPr>
        <p:spPr>
          <a:xfrm>
            <a:off x="116305" y="-140952"/>
            <a:ext cx="10391273" cy="1055351"/>
          </a:xfrm>
        </p:spPr>
        <p:txBody>
          <a:bodyPr>
            <a:noAutofit/>
          </a:bodyPr>
          <a:lstStyle/>
          <a:p>
            <a:r>
              <a:rPr lang="en-IN" sz="4000" b="1"/>
              <a:t>Computer Vision Based Approach</a:t>
            </a:r>
          </a:p>
        </p:txBody>
      </p:sp>
      <p:sp>
        <p:nvSpPr>
          <p:cNvPr id="6" name="TextBox 5">
            <a:extLst>
              <a:ext uri="{FF2B5EF4-FFF2-40B4-BE49-F238E27FC236}">
                <a16:creationId xmlns:a16="http://schemas.microsoft.com/office/drawing/2014/main" id="{AC6CB9BB-E372-564D-F46B-474A74B03EC3}"/>
              </a:ext>
            </a:extLst>
          </p:cNvPr>
          <p:cNvSpPr txBox="1"/>
          <p:nvPr/>
        </p:nvSpPr>
        <p:spPr>
          <a:xfrm>
            <a:off x="364957" y="1044152"/>
            <a:ext cx="9549063" cy="41549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Approach</a:t>
            </a:r>
            <a:r>
              <a:rPr lang="en-US" sz="2400"/>
              <a:t>: Uses residual learning with skip connections to enable training of very deep networks by mitigating vanishing gradient problems. Focuses on learning residual mappings which are easier to optimize.</a:t>
            </a:r>
          </a:p>
          <a:p>
            <a:endParaRPr lang="en-US" sz="2400"/>
          </a:p>
          <a:p>
            <a:endParaRPr lang="en-US" sz="2400"/>
          </a:p>
          <a:p>
            <a:r>
              <a:rPr lang="en-US" sz="2400" b="1"/>
              <a:t>Key Feature</a:t>
            </a:r>
            <a:r>
              <a:rPr lang="en-US" sz="2400"/>
              <a:t>: Skip connections between layers allow gradients to bypass intermediate layers, aiding deep training.</a:t>
            </a:r>
          </a:p>
          <a:p>
            <a:endParaRPr lang="en-US" sz="2400"/>
          </a:p>
          <a:p>
            <a:endParaRPr lang="en-US" sz="2400"/>
          </a:p>
          <a:p>
            <a:r>
              <a:rPr lang="en-US" sz="2400" b="1"/>
              <a:t>Strength</a:t>
            </a:r>
            <a:r>
              <a:rPr lang="en-US" sz="2400"/>
              <a:t>: Performs exceptionally well in classification tasks, reduces degradation in very deep networks.</a:t>
            </a:r>
            <a:endParaRPr lang="en-IN" sz="2400"/>
          </a:p>
        </p:txBody>
      </p:sp>
    </p:spTree>
    <p:extLst>
      <p:ext uri="{BB962C8B-B14F-4D97-AF65-F5344CB8AC3E}">
        <p14:creationId xmlns:p14="http://schemas.microsoft.com/office/powerpoint/2010/main" val="245642157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A27F4-D9C1-ADAE-69B2-429FECF4D6E7}"/>
              </a:ext>
            </a:extLst>
          </p:cNvPr>
          <p:cNvSpPr>
            <a:spLocks noGrp="1"/>
          </p:cNvSpPr>
          <p:nvPr>
            <p:ph type="title"/>
          </p:nvPr>
        </p:nvSpPr>
        <p:spPr>
          <a:xfrm>
            <a:off x="116306" y="-228431"/>
            <a:ext cx="10515600" cy="1325563"/>
          </a:xfrm>
        </p:spPr>
        <p:txBody>
          <a:bodyPr/>
          <a:lstStyle/>
          <a:p>
            <a:r>
              <a:rPr lang="en-IN" b="1"/>
              <a:t>Methodology</a:t>
            </a:r>
          </a:p>
        </p:txBody>
      </p:sp>
      <p:sp>
        <p:nvSpPr>
          <p:cNvPr id="3" name="Content Placeholder 2">
            <a:extLst>
              <a:ext uri="{FF2B5EF4-FFF2-40B4-BE49-F238E27FC236}">
                <a16:creationId xmlns:a16="http://schemas.microsoft.com/office/drawing/2014/main" id="{4C36FB3E-BB61-B599-086C-0927EB9564B6}"/>
              </a:ext>
            </a:extLst>
          </p:cNvPr>
          <p:cNvSpPr>
            <a:spLocks noGrp="1"/>
          </p:cNvSpPr>
          <p:nvPr>
            <p:ph idx="1"/>
          </p:nvPr>
        </p:nvSpPr>
        <p:spPr>
          <a:xfrm>
            <a:off x="276726" y="1097132"/>
            <a:ext cx="10515600" cy="4351338"/>
          </a:xfrm>
        </p:spPr>
        <p:txBody>
          <a:bodyPr/>
          <a:lstStyle/>
          <a:p>
            <a:r>
              <a:rPr lang="en-US"/>
              <a:t>The methodology diagram in Figure 1 shows the flow of the paddy leaf disease detection system. It includes data collection, preprocessing (median filtering and contrast enhancement), segmentation using Adaptive K-means Clustering, and classification using a hybrid ResNet-YOLO model optimized by Fitness Sorted-Shark Smell Optimization (FS-SSO).</a:t>
            </a:r>
            <a:endParaRPr lang="en-IN"/>
          </a:p>
        </p:txBody>
      </p:sp>
    </p:spTree>
    <p:extLst>
      <p:ext uri="{BB962C8B-B14F-4D97-AF65-F5344CB8AC3E}">
        <p14:creationId xmlns:p14="http://schemas.microsoft.com/office/powerpoint/2010/main" val="475581336"/>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2B8CDB-B6D3-3C8C-7644-CB5074FEFF2E}"/>
              </a:ext>
            </a:extLst>
          </p:cNvPr>
          <p:cNvPicPr>
            <a:picLocks noChangeAspect="1"/>
          </p:cNvPicPr>
          <p:nvPr/>
        </p:nvPicPr>
        <p:blipFill>
          <a:blip r:embed="rId2"/>
          <a:stretch>
            <a:fillRect/>
          </a:stretch>
        </p:blipFill>
        <p:spPr>
          <a:xfrm>
            <a:off x="1668377" y="0"/>
            <a:ext cx="8630653" cy="5967663"/>
          </a:xfrm>
          <a:prstGeom prst="rect">
            <a:avLst/>
          </a:prstGeom>
        </p:spPr>
      </p:pic>
    </p:spTree>
    <p:extLst>
      <p:ext uri="{BB962C8B-B14F-4D97-AF65-F5344CB8AC3E}">
        <p14:creationId xmlns:p14="http://schemas.microsoft.com/office/powerpoint/2010/main" val="338685220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DC5D-4075-098E-3BD1-AE2549617E39}"/>
              </a:ext>
            </a:extLst>
          </p:cNvPr>
          <p:cNvSpPr>
            <a:spLocks noGrp="1"/>
          </p:cNvSpPr>
          <p:nvPr>
            <p:ph type="title"/>
          </p:nvPr>
        </p:nvSpPr>
        <p:spPr>
          <a:xfrm>
            <a:off x="128337" y="-160421"/>
            <a:ext cx="10515600" cy="1325563"/>
          </a:xfrm>
        </p:spPr>
        <p:txBody>
          <a:bodyPr/>
          <a:lstStyle/>
          <a:p>
            <a:r>
              <a:rPr lang="en-IN" b="1"/>
              <a:t>Algorithm</a:t>
            </a:r>
          </a:p>
        </p:txBody>
      </p:sp>
      <p:sp>
        <p:nvSpPr>
          <p:cNvPr id="5" name="TextBox 4">
            <a:extLst>
              <a:ext uri="{FF2B5EF4-FFF2-40B4-BE49-F238E27FC236}">
                <a16:creationId xmlns:a16="http://schemas.microsoft.com/office/drawing/2014/main" id="{4154E6AA-CA84-A0C5-1B31-459991A2D04A}"/>
              </a:ext>
            </a:extLst>
          </p:cNvPr>
          <p:cNvSpPr txBox="1"/>
          <p:nvPr/>
        </p:nvSpPr>
        <p:spPr>
          <a:xfrm>
            <a:off x="304799" y="988679"/>
            <a:ext cx="10515600" cy="267765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t>The FS-SSO algorithm is designed to optimize parameters within the hybrid ResNet-YOLO classifier. The algorithm begins by identifying odor particles, which represent the positions of potential solutions, and updates these positions based on fitness values. It alternates between forward and rotational movements to converge on the optimal solution.</a:t>
            </a:r>
            <a:endParaRPr lang="en-IN" sz="2800"/>
          </a:p>
        </p:txBody>
      </p:sp>
    </p:spTree>
    <p:extLst>
      <p:ext uri="{BB962C8B-B14F-4D97-AF65-F5344CB8AC3E}">
        <p14:creationId xmlns:p14="http://schemas.microsoft.com/office/powerpoint/2010/main" val="1006164746"/>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D691-893C-5591-2783-2BEFD3EC8D55}"/>
              </a:ext>
            </a:extLst>
          </p:cNvPr>
          <p:cNvSpPr>
            <a:spLocks noGrp="1"/>
          </p:cNvSpPr>
          <p:nvPr>
            <p:ph type="title"/>
          </p:nvPr>
        </p:nvSpPr>
        <p:spPr>
          <a:xfrm>
            <a:off x="144379" y="-144379"/>
            <a:ext cx="10515600" cy="1325563"/>
          </a:xfrm>
        </p:spPr>
        <p:txBody>
          <a:bodyPr/>
          <a:lstStyle/>
          <a:p>
            <a:r>
              <a:rPr lang="en-IN" b="1"/>
              <a:t>Why This Architecture?</a:t>
            </a:r>
          </a:p>
        </p:txBody>
      </p:sp>
      <p:sp>
        <p:nvSpPr>
          <p:cNvPr id="5" name="TextBox 4">
            <a:extLst>
              <a:ext uri="{FF2B5EF4-FFF2-40B4-BE49-F238E27FC236}">
                <a16:creationId xmlns:a16="http://schemas.microsoft.com/office/drawing/2014/main" id="{F84156EB-4364-67C3-84AE-4C38DACDFE3F}"/>
              </a:ext>
            </a:extLst>
          </p:cNvPr>
          <p:cNvSpPr txBox="1"/>
          <p:nvPr/>
        </p:nvSpPr>
        <p:spPr>
          <a:xfrm>
            <a:off x="493294" y="1181184"/>
            <a:ext cx="8955505"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itchFamily="34" charset="0"/>
              <a:buChar char="•"/>
            </a:pPr>
            <a:r>
              <a:rPr lang="en-US" sz="2400" b="1" err="1"/>
              <a:t>ResNet</a:t>
            </a:r>
            <a:r>
              <a:rPr lang="en-US" sz="2400"/>
              <a:t> is chosen due to its deep structure, ability to handle vanishing gradients with skip connections, and robust feature extraction capability.</a:t>
            </a:r>
          </a:p>
          <a:p>
            <a:endParaRPr lang="en-US" sz="2400"/>
          </a:p>
          <a:p>
            <a:pPr marL="342900" indent="-342900">
              <a:buFont typeface="Arial" pitchFamily="34" charset="0"/>
              <a:buChar char="•"/>
            </a:pPr>
            <a:r>
              <a:rPr lang="en-US" sz="2400" b="1"/>
              <a:t>YOLO</a:t>
            </a:r>
            <a:r>
              <a:rPr lang="en-US" sz="2400"/>
              <a:t> (You Only Look Once) is integrated for its real-time object detection capabilities, which help in classifying diseased regions with high speed and accuracy. The combination of ResNet's feature extraction and YOLO's detection enhances overall disease recognition accuracy.</a:t>
            </a:r>
            <a:endParaRPr lang="en-IN" sz="2400"/>
          </a:p>
        </p:txBody>
      </p:sp>
    </p:spTree>
    <p:extLst>
      <p:ext uri="{BB962C8B-B14F-4D97-AF65-F5344CB8AC3E}">
        <p14:creationId xmlns:p14="http://schemas.microsoft.com/office/powerpoint/2010/main" val="2631896874"/>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C9E4-3BD5-E08C-B09E-8A6626A4F3DA}"/>
              </a:ext>
            </a:extLst>
          </p:cNvPr>
          <p:cNvSpPr>
            <a:spLocks noGrp="1"/>
          </p:cNvSpPr>
          <p:nvPr>
            <p:ph type="title"/>
          </p:nvPr>
        </p:nvSpPr>
        <p:spPr>
          <a:xfrm>
            <a:off x="116305" y="-212388"/>
            <a:ext cx="10515600" cy="1325563"/>
          </a:xfrm>
        </p:spPr>
        <p:txBody>
          <a:bodyPr/>
          <a:lstStyle/>
          <a:p>
            <a:r>
              <a:rPr lang="en-IN" b="1"/>
              <a:t>Hyperparameter Table</a:t>
            </a:r>
          </a:p>
        </p:txBody>
      </p:sp>
      <p:graphicFrame>
        <p:nvGraphicFramePr>
          <p:cNvPr id="5" name="Table 4">
            <a:extLst>
              <a:ext uri="{FF2B5EF4-FFF2-40B4-BE49-F238E27FC236}">
                <a16:creationId xmlns:a16="http://schemas.microsoft.com/office/drawing/2014/main" id="{4CE2ED04-E873-84DA-627E-3FA5A7D71A5F}"/>
              </a:ext>
            </a:extLst>
          </p:cNvPr>
          <p:cNvGraphicFramePr>
            <a:graphicFrameLocks noGrp="1"/>
          </p:cNvGraphicFramePr>
          <p:nvPr>
            <p:extLst>
              <p:ext uri="{D42A27DB-BD31-4B8C-83A1-F6EECF244321}">
                <p14:modId xmlns:p14="http://schemas.microsoft.com/office/powerpoint/2010/main" val="412367201"/>
              </p:ext>
            </p:extLst>
          </p:nvPr>
        </p:nvGraphicFramePr>
        <p:xfrm>
          <a:off x="1697790" y="1562354"/>
          <a:ext cx="8796420" cy="2817140"/>
        </p:xfrm>
        <a:graphic>
          <a:graphicData uri="http://schemas.openxmlformats.org/drawingml/2006/table">
            <a:tbl>
              <a:tblPr firstRow="1" bandRow="1">
                <a:tableStyleId>{073A0DAA-6AF3-43AB-8588-CEC1D06C72B9}</a:tableStyleId>
              </a:tblPr>
              <a:tblGrid>
                <a:gridCol w="2932140">
                  <a:extLst>
                    <a:ext uri="{9D8B030D-6E8A-4147-A177-3AD203B41FA5}">
                      <a16:colId xmlns:a16="http://schemas.microsoft.com/office/drawing/2014/main" val="2395601116"/>
                    </a:ext>
                  </a:extLst>
                </a:gridCol>
                <a:gridCol w="2932140">
                  <a:extLst>
                    <a:ext uri="{9D8B030D-6E8A-4147-A177-3AD203B41FA5}">
                      <a16:colId xmlns:a16="http://schemas.microsoft.com/office/drawing/2014/main" val="4074336311"/>
                    </a:ext>
                  </a:extLst>
                </a:gridCol>
                <a:gridCol w="2932140">
                  <a:extLst>
                    <a:ext uri="{9D8B030D-6E8A-4147-A177-3AD203B41FA5}">
                      <a16:colId xmlns:a16="http://schemas.microsoft.com/office/drawing/2014/main" val="2323691832"/>
                    </a:ext>
                  </a:extLst>
                </a:gridCol>
              </a:tblGrid>
              <a:tr h="563428">
                <a:tc>
                  <a:txBody>
                    <a:bodyPr/>
                    <a:lstStyle/>
                    <a:p>
                      <a:r>
                        <a:rPr lang="en-IN"/>
                        <a:t>Hyperparameter</a:t>
                      </a:r>
                    </a:p>
                  </a:txBody>
                  <a:tcPr/>
                </a:tc>
                <a:tc>
                  <a:txBody>
                    <a:bodyPr/>
                    <a:lstStyle/>
                    <a:p>
                      <a:r>
                        <a:rPr lang="en-IN" err="1"/>
                        <a:t>ResNet</a:t>
                      </a:r>
                      <a:endParaRPr lang="en-IN"/>
                    </a:p>
                  </a:txBody>
                  <a:tcPr/>
                </a:tc>
                <a:tc>
                  <a:txBody>
                    <a:bodyPr/>
                    <a:lstStyle/>
                    <a:p>
                      <a:r>
                        <a:rPr lang="en-IN"/>
                        <a:t>YOLO</a:t>
                      </a:r>
                    </a:p>
                  </a:txBody>
                  <a:tcPr/>
                </a:tc>
                <a:extLst>
                  <a:ext uri="{0D108BD9-81ED-4DB2-BD59-A6C34878D82A}">
                    <a16:rowId xmlns:a16="http://schemas.microsoft.com/office/drawing/2014/main" val="3700391580"/>
                  </a:ext>
                </a:extLst>
              </a:tr>
              <a:tr h="563428">
                <a:tc>
                  <a:txBody>
                    <a:bodyPr/>
                    <a:lstStyle/>
                    <a:p>
                      <a:r>
                        <a:rPr lang="en-IN"/>
                        <a:t>Learning Rate</a:t>
                      </a:r>
                    </a:p>
                  </a:txBody>
                  <a:tcPr/>
                </a:tc>
                <a:tc>
                  <a:txBody>
                    <a:bodyPr/>
                    <a:lstStyle/>
                    <a:p>
                      <a:r>
                        <a:rPr lang="en-IN"/>
                        <a:t>Optimized by FS-SSO</a:t>
                      </a:r>
                    </a:p>
                  </a:txBody>
                  <a:tcPr/>
                </a:tc>
                <a:tc>
                  <a:txBody>
                    <a:bodyPr/>
                    <a:lstStyle/>
                    <a:p>
                      <a:r>
                        <a:rPr lang="en-IN"/>
                        <a:t>Optimized by FS-SSO</a:t>
                      </a:r>
                    </a:p>
                  </a:txBody>
                  <a:tcPr/>
                </a:tc>
                <a:extLst>
                  <a:ext uri="{0D108BD9-81ED-4DB2-BD59-A6C34878D82A}">
                    <a16:rowId xmlns:a16="http://schemas.microsoft.com/office/drawing/2014/main" val="585853061"/>
                  </a:ext>
                </a:extLst>
              </a:tr>
              <a:tr h="563428">
                <a:tc>
                  <a:txBody>
                    <a:bodyPr/>
                    <a:lstStyle/>
                    <a:p>
                      <a:r>
                        <a:rPr lang="en-IN"/>
                        <a:t>Number of Hidden Neurons</a:t>
                      </a:r>
                    </a:p>
                  </a:txBody>
                  <a:tcPr/>
                </a:tc>
                <a:tc>
                  <a:txBody>
                    <a:bodyPr/>
                    <a:lstStyle/>
                    <a:p>
                      <a:r>
                        <a:rPr lang="en-IN"/>
                        <a:t>Tuned for each layer</a:t>
                      </a:r>
                    </a:p>
                  </a:txBody>
                  <a:tcPr/>
                </a:tc>
                <a:tc>
                  <a:txBody>
                    <a:bodyPr/>
                    <a:lstStyle/>
                    <a:p>
                      <a:r>
                        <a:rPr lang="en-IN"/>
                        <a:t>Tuned for each layer</a:t>
                      </a:r>
                    </a:p>
                  </a:txBody>
                  <a:tcPr/>
                </a:tc>
                <a:extLst>
                  <a:ext uri="{0D108BD9-81ED-4DB2-BD59-A6C34878D82A}">
                    <a16:rowId xmlns:a16="http://schemas.microsoft.com/office/drawing/2014/main" val="2648556745"/>
                  </a:ext>
                </a:extLst>
              </a:tr>
              <a:tr h="563428">
                <a:tc>
                  <a:txBody>
                    <a:bodyPr/>
                    <a:lstStyle/>
                    <a:p>
                      <a:r>
                        <a:rPr lang="en-IN"/>
                        <a:t>Batch Size</a:t>
                      </a:r>
                    </a:p>
                  </a:txBody>
                  <a:tcPr/>
                </a:tc>
                <a:tc>
                  <a:txBody>
                    <a:bodyPr/>
                    <a:lstStyle/>
                    <a:p>
                      <a:r>
                        <a:rPr lang="en-IN"/>
                        <a:t>Specific per dataset</a:t>
                      </a:r>
                    </a:p>
                  </a:txBody>
                  <a:tcPr/>
                </a:tc>
                <a:tc>
                  <a:txBody>
                    <a:bodyPr/>
                    <a:lstStyle/>
                    <a:p>
                      <a:r>
                        <a:rPr lang="en-IN"/>
                        <a:t>Specific per dataset</a:t>
                      </a:r>
                    </a:p>
                  </a:txBody>
                  <a:tcPr/>
                </a:tc>
                <a:extLst>
                  <a:ext uri="{0D108BD9-81ED-4DB2-BD59-A6C34878D82A}">
                    <a16:rowId xmlns:a16="http://schemas.microsoft.com/office/drawing/2014/main" val="4174752727"/>
                  </a:ext>
                </a:extLst>
              </a:tr>
              <a:tr h="563428">
                <a:tc>
                  <a:txBody>
                    <a:bodyPr/>
                    <a:lstStyle/>
                    <a:p>
                      <a:r>
                        <a:rPr lang="en-IN"/>
                        <a:t>Epochs</a:t>
                      </a:r>
                    </a:p>
                  </a:txBody>
                  <a:tcPr/>
                </a:tc>
                <a:tc>
                  <a:txBody>
                    <a:bodyPr/>
                    <a:lstStyle/>
                    <a:p>
                      <a:r>
                        <a:rPr lang="en-IN"/>
                        <a:t>Fixed per training</a:t>
                      </a:r>
                    </a:p>
                  </a:txBody>
                  <a:tcPr/>
                </a:tc>
                <a:tc>
                  <a:txBody>
                    <a:bodyPr/>
                    <a:lstStyle/>
                    <a:p>
                      <a:r>
                        <a:rPr lang="en-IN"/>
                        <a:t>Fixed per training</a:t>
                      </a:r>
                    </a:p>
                  </a:txBody>
                  <a:tcPr/>
                </a:tc>
                <a:extLst>
                  <a:ext uri="{0D108BD9-81ED-4DB2-BD59-A6C34878D82A}">
                    <a16:rowId xmlns:a16="http://schemas.microsoft.com/office/drawing/2014/main" val="386963079"/>
                  </a:ext>
                </a:extLst>
              </a:tr>
            </a:tbl>
          </a:graphicData>
        </a:graphic>
      </p:graphicFrame>
    </p:spTree>
    <p:extLst>
      <p:ext uri="{BB962C8B-B14F-4D97-AF65-F5344CB8AC3E}">
        <p14:creationId xmlns:p14="http://schemas.microsoft.com/office/powerpoint/2010/main" val="3363789481"/>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4A45-5559-AF66-8689-85E68E143951}"/>
              </a:ext>
            </a:extLst>
          </p:cNvPr>
          <p:cNvSpPr>
            <a:spLocks noGrp="1"/>
          </p:cNvSpPr>
          <p:nvPr>
            <p:ph type="title"/>
          </p:nvPr>
        </p:nvSpPr>
        <p:spPr>
          <a:xfrm>
            <a:off x="160421" y="-148220"/>
            <a:ext cx="10515600" cy="1325563"/>
          </a:xfrm>
        </p:spPr>
        <p:txBody>
          <a:bodyPr/>
          <a:lstStyle/>
          <a:p>
            <a:r>
              <a:rPr lang="en-IN" b="1"/>
              <a:t>Hyperparameter Tuning</a:t>
            </a:r>
          </a:p>
        </p:txBody>
      </p:sp>
      <p:sp>
        <p:nvSpPr>
          <p:cNvPr id="3" name="Content Placeholder 2">
            <a:extLst>
              <a:ext uri="{FF2B5EF4-FFF2-40B4-BE49-F238E27FC236}">
                <a16:creationId xmlns:a16="http://schemas.microsoft.com/office/drawing/2014/main" id="{ACF55952-EF31-7F67-984B-8BF5D19F63E6}"/>
              </a:ext>
            </a:extLst>
          </p:cNvPr>
          <p:cNvSpPr>
            <a:spLocks noGrp="1"/>
          </p:cNvSpPr>
          <p:nvPr>
            <p:ph idx="1"/>
          </p:nvPr>
        </p:nvSpPr>
        <p:spPr>
          <a:xfrm>
            <a:off x="453190" y="1253331"/>
            <a:ext cx="10515600" cy="4351338"/>
          </a:xfrm>
        </p:spPr>
        <p:txBody>
          <a:bodyPr/>
          <a:lstStyle/>
          <a:p>
            <a:r>
              <a:rPr lang="en-US"/>
              <a:t>The hyperparameters, including the number of hidden neurons and learning rates, are tuned using the FS-SSO algorithm, which optimizes the ResNet and YOLO architectures for improved classification and reduced overfitting. The FS-SSO dynamically adjusts these parameters during training to enhance the model's performance.</a:t>
            </a:r>
            <a:endParaRPr lang="en-IN"/>
          </a:p>
        </p:txBody>
      </p:sp>
    </p:spTree>
    <p:extLst>
      <p:ext uri="{BB962C8B-B14F-4D97-AF65-F5344CB8AC3E}">
        <p14:creationId xmlns:p14="http://schemas.microsoft.com/office/powerpoint/2010/main" val="2895229621"/>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5C47-1448-AC19-5884-EB0F7F4D366E}"/>
              </a:ext>
            </a:extLst>
          </p:cNvPr>
          <p:cNvSpPr>
            <a:spLocks noGrp="1"/>
          </p:cNvSpPr>
          <p:nvPr>
            <p:ph type="title"/>
          </p:nvPr>
        </p:nvSpPr>
        <p:spPr>
          <a:xfrm>
            <a:off x="148389" y="156580"/>
            <a:ext cx="10515600" cy="1325563"/>
          </a:xfrm>
        </p:spPr>
        <p:txBody>
          <a:bodyPr/>
          <a:lstStyle/>
          <a:p>
            <a:r>
              <a:rPr lang="en-US" b="1"/>
              <a:t>Formula for the Performance Metrics Planned on the Project</a:t>
            </a:r>
            <a:endParaRPr lang="en-IN" b="1"/>
          </a:p>
        </p:txBody>
      </p:sp>
      <p:sp>
        <p:nvSpPr>
          <p:cNvPr id="3" name="Content Placeholder 2">
            <a:extLst>
              <a:ext uri="{FF2B5EF4-FFF2-40B4-BE49-F238E27FC236}">
                <a16:creationId xmlns:a16="http://schemas.microsoft.com/office/drawing/2014/main" id="{0A8313C8-639C-A41B-410E-BFC69C9FD612}"/>
              </a:ext>
            </a:extLst>
          </p:cNvPr>
          <p:cNvSpPr>
            <a:spLocks noGrp="1"/>
          </p:cNvSpPr>
          <p:nvPr>
            <p:ph idx="1"/>
          </p:nvPr>
        </p:nvSpPr>
        <p:spPr>
          <a:xfrm>
            <a:off x="324853" y="1786943"/>
            <a:ext cx="10515600" cy="4351338"/>
          </a:xfrm>
        </p:spPr>
        <p:txBody>
          <a:bodyPr/>
          <a:lstStyle/>
          <a:p>
            <a:r>
              <a:rPr lang="en-IN" b="1"/>
              <a:t>Accuracy</a:t>
            </a:r>
            <a:r>
              <a:rPr lang="en-IN"/>
              <a:t>: Accuracy = Yp + Yn / Yp + Yn + Xp + Xn</a:t>
            </a:r>
          </a:p>
          <a:p>
            <a:r>
              <a:rPr lang="en-IN" b="1"/>
              <a:t>Precision</a:t>
            </a:r>
            <a:r>
              <a:rPr lang="en-IN"/>
              <a:t>: Precision = Yp / (Yp + Xp)</a:t>
            </a:r>
          </a:p>
          <a:p>
            <a:r>
              <a:rPr lang="en-IN" b="1"/>
              <a:t>Sensitivity</a:t>
            </a:r>
            <a:r>
              <a:rPr lang="en-IN"/>
              <a:t>: Sensitivity = Yp / (Yp + Xn)</a:t>
            </a:r>
          </a:p>
          <a:p>
            <a:r>
              <a:rPr lang="en-IN" b="1"/>
              <a:t>F1-Score</a:t>
            </a:r>
            <a:r>
              <a:rPr lang="en-IN"/>
              <a:t>: F1-Score = 2 x Yp / (2 x Yp + Xp + Xn)</a:t>
            </a:r>
          </a:p>
          <a:p>
            <a:r>
              <a:rPr lang="en-IN" b="1"/>
              <a:t>Specificity</a:t>
            </a:r>
            <a:r>
              <a:rPr lang="en-IN"/>
              <a:t>: Specificity = Yn / (Yn + Xp)</a:t>
            </a:r>
          </a:p>
          <a:p>
            <a:r>
              <a:rPr lang="en-IN" b="1"/>
              <a:t>False Positive Rate (FPR)</a:t>
            </a:r>
            <a:r>
              <a:rPr lang="en-IN"/>
              <a:t>: FPR = Xp / (Xp + Yn)</a:t>
            </a:r>
          </a:p>
          <a:p>
            <a:r>
              <a:rPr lang="en-IN" b="1"/>
              <a:t>False Negative Rate (FNR)</a:t>
            </a:r>
            <a:r>
              <a:rPr lang="en-IN"/>
              <a:t>: FNR = Xn / (Xn + Yp)</a:t>
            </a:r>
          </a:p>
        </p:txBody>
      </p:sp>
    </p:spTree>
    <p:extLst>
      <p:ext uri="{BB962C8B-B14F-4D97-AF65-F5344CB8AC3E}">
        <p14:creationId xmlns:p14="http://schemas.microsoft.com/office/powerpoint/2010/main" val="123095487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9"/>
  <p:tag name="AS_OS" val="Unix 5.4.0.196"/>
  <p:tag name="AS_RELEASE_DATE" val="2024.02.14"/>
  <p:tag name="AS_TITLE" val="Aspose.Slides for .NET6"/>
  <p:tag name="AS_VERSION" val="24.2"/>
</p:tagLst>
</file>

<file path=ppt/theme/theme1.xml><?xml version="1.0" encoding="utf-8"?>
<a:theme xmlns:a="http://schemas.openxmlformats.org/drawingml/2006/main" name="2_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161</Slides>
  <Notes>3</Notes>
  <HiddenSlides>0</HiddenSlides>
  <ScaleCrop>false</ScaleCrop>
  <HeadingPairs>
    <vt:vector size="4" baseType="variant">
      <vt:variant>
        <vt:lpstr>Theme</vt:lpstr>
      </vt:variant>
      <vt:variant>
        <vt:i4>7</vt:i4>
      </vt:variant>
      <vt:variant>
        <vt:lpstr>Slide Titles</vt:lpstr>
      </vt:variant>
      <vt:variant>
        <vt:i4>161</vt:i4>
      </vt:variant>
    </vt:vector>
  </HeadingPairs>
  <TitlesOfParts>
    <vt:vector size="168" baseType="lpstr">
      <vt:lpstr>2_Presentation slides</vt:lpstr>
      <vt:lpstr>Presentation slides</vt:lpstr>
      <vt:lpstr>Presentation slides</vt:lpstr>
      <vt:lpstr>Office Theme</vt:lpstr>
      <vt:lpstr>Presentation slides</vt:lpstr>
      <vt:lpstr>2_Presentation slides</vt:lpstr>
      <vt:lpstr>Presentation slides</vt:lpstr>
      <vt:lpstr>Paddy Disease Detection</vt:lpstr>
      <vt:lpstr>Agenda</vt:lpstr>
      <vt:lpstr>Contributions</vt:lpstr>
      <vt:lpstr>Problem Statement</vt:lpstr>
      <vt:lpstr>List of Benchmark datasets</vt:lpstr>
      <vt:lpstr>Analytical Questions</vt:lpstr>
      <vt:lpstr>Research Questions                   28.8.24    </vt:lpstr>
      <vt:lpstr>Introduction</vt:lpstr>
      <vt:lpstr>PowerPoint Presentation</vt:lpstr>
      <vt:lpstr>List of Products similar to this project</vt:lpstr>
      <vt:lpstr>List of Research Labs</vt:lpstr>
      <vt:lpstr>PowerPoint Presentation</vt:lpstr>
      <vt:lpstr>PowerPoint Presentation</vt:lpstr>
      <vt:lpstr>PowerPoint Presentation</vt:lpstr>
      <vt:lpstr>PowerPoint Presentation</vt:lpstr>
      <vt:lpstr>Problem Statement</vt:lpstr>
      <vt:lpstr>Motivation</vt:lpstr>
      <vt:lpstr>Block Diagram</vt:lpstr>
      <vt:lpstr>Methodology</vt:lpstr>
      <vt:lpstr>Data analysis</vt:lpstr>
      <vt:lpstr>Machine Learning model</vt:lpstr>
      <vt:lpstr>Deep Learning model</vt:lpstr>
      <vt:lpstr>Explainable AI</vt:lpstr>
      <vt:lpstr>Types of Machine Learning</vt:lpstr>
      <vt:lpstr>Computer Vision Algorithms for the project</vt:lpstr>
      <vt:lpstr>PowerPoint Presentation</vt:lpstr>
      <vt:lpstr>Architecture Diagram</vt:lpstr>
      <vt:lpstr>Algorithm Procedure</vt:lpstr>
      <vt:lpstr>PowerPoint Presentation</vt:lpstr>
      <vt:lpstr>References</vt:lpstr>
      <vt:lpstr>Paddy Disease detection</vt:lpstr>
      <vt:lpstr>Review - 2</vt:lpstr>
      <vt:lpstr>INTRODUCTION</vt:lpstr>
      <vt:lpstr>PowerPoint Presentation</vt:lpstr>
      <vt:lpstr>Literature survey – paper 1 </vt:lpstr>
      <vt:lpstr>Literature survey- paper 2</vt:lpstr>
      <vt:lpstr>Literature survey – paper 3</vt:lpstr>
      <vt:lpstr>PowerPoint Presentation</vt:lpstr>
      <vt:lpstr>PowerPoint Presentation</vt:lpstr>
      <vt:lpstr>REFERENCES</vt:lpstr>
      <vt:lpstr>Algorithm - VGGNet</vt:lpstr>
      <vt:lpstr>PowerPoint Presentation</vt:lpstr>
      <vt:lpstr>Architecture diagram</vt:lpstr>
      <vt:lpstr>Architecture diagram using tools   </vt:lpstr>
      <vt:lpstr>TOOL 1 :Example Configuration for VGGNet in NN-SVG </vt:lpstr>
      <vt:lpstr>TOOL 2 : draw_convnet : /draw_convnet.py  run the python code in google colab with matplotlib to generate the diagram image </vt:lpstr>
      <vt:lpstr>PowerPoint Presentation</vt:lpstr>
      <vt:lpstr>PowerPoint Presentation</vt:lpstr>
      <vt:lpstr>Proposed architecture</vt:lpstr>
      <vt:lpstr>Hyperparameter tuning plan</vt:lpstr>
      <vt:lpstr>PowerPoint Presentation</vt:lpstr>
      <vt:lpstr>Expected Performance Metrics – training</vt:lpstr>
      <vt:lpstr>Expected Performance Metrics – validation</vt:lpstr>
      <vt:lpstr>PowerPoint Presentation</vt:lpstr>
      <vt:lpstr>PowerPoint Presentation</vt:lpstr>
      <vt:lpstr>Smut  </vt:lpstr>
      <vt:lpstr>Brown spot</vt:lpstr>
      <vt:lpstr>Leaf blight</vt:lpstr>
      <vt:lpstr>DLCV</vt:lpstr>
      <vt:lpstr>INTRODUCTION:</vt:lpstr>
      <vt:lpstr>Literature Survey &amp; Findings</vt:lpstr>
      <vt:lpstr>Features of Deep Learning Architecture Chosen </vt:lpstr>
      <vt:lpstr>Some points about Inception:</vt:lpstr>
      <vt:lpstr>Methodology/Approach</vt:lpstr>
      <vt:lpstr>PowerPoint Presentation</vt:lpstr>
      <vt:lpstr>Block diagram:</vt:lpstr>
      <vt:lpstr>Algorithm:</vt:lpstr>
      <vt:lpstr>PowerPoint Presentation</vt:lpstr>
      <vt:lpstr>PowerPoint Presentation</vt:lpstr>
      <vt:lpstr>PowerPoint Presentation</vt:lpstr>
      <vt:lpstr>PowerPoint Presentation</vt:lpstr>
      <vt:lpstr>Leaf smut:</vt:lpstr>
      <vt:lpstr>Brown spot:</vt:lpstr>
      <vt:lpstr>Leaf blight:</vt:lpstr>
      <vt:lpstr>Why This Architecture for This Dataset/Problem? </vt:lpstr>
      <vt:lpstr>Hyperparameter Table</vt:lpstr>
      <vt:lpstr>Hyperparameter Tuning </vt:lpstr>
      <vt:lpstr>Benefits of Inception for Paddy Leaf Disease Detection:   Multi-scale feature extraction: Helps capture the varying sizes of disease spots on leaves. Efficient memory use: Makes the model more practical to run on standard GPUs. High accuracy: Can achieve better accuracy due to capturing diverse features without overfitting. </vt:lpstr>
      <vt:lpstr>Confusion Matrix:</vt:lpstr>
      <vt:lpstr>Graph: Train-Val accuracy</vt:lpstr>
      <vt:lpstr>Graph:  Train-Val Loss</vt:lpstr>
      <vt:lpstr>Formula for Performance Metrics</vt:lpstr>
      <vt:lpstr>Research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Vision Based Approach</vt:lpstr>
      <vt:lpstr>Methodology</vt:lpstr>
      <vt:lpstr>PowerPoint Presentation</vt:lpstr>
      <vt:lpstr>Algorithm</vt:lpstr>
      <vt:lpstr>Why This Architecture?</vt:lpstr>
      <vt:lpstr>Hyperparameter Table</vt:lpstr>
      <vt:lpstr>Hyperparameter Tuning</vt:lpstr>
      <vt:lpstr>Formula for the Performance Metrics Planned on the Project</vt:lpstr>
      <vt:lpstr>Explainable AI</vt:lpstr>
      <vt:lpstr>Architecture and Interpretation for Grad-CAM with VGG in Paddy Disease Classification </vt:lpstr>
      <vt:lpstr>Architecture and Interpretation for Grad-CAM with Inception in Paddy Disease Classification  </vt:lpstr>
      <vt:lpstr> PADDY DISEASE DETECTION</vt:lpstr>
      <vt:lpstr>21309</vt:lpstr>
      <vt:lpstr>PowerPoint Presentation</vt:lpstr>
      <vt:lpstr>Xception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VGG Architecture Diagram   </vt:lpstr>
      <vt:lpstr>Environment setup for FLASK</vt:lpstr>
      <vt:lpstr>Input : Upload the image from local computer</vt:lpstr>
      <vt:lpstr>Model processing in Background</vt:lpstr>
      <vt:lpstr>Final Prediction</vt:lpstr>
      <vt:lpstr>Module Diagram - </vt:lpstr>
      <vt:lpstr>Explanation of Modules</vt:lpstr>
      <vt:lpstr>Technology Stack of the product</vt:lpstr>
      <vt:lpstr>UI wireframe designs</vt:lpstr>
      <vt:lpstr>Wireframe Designs for Paddy Disease Classification App </vt:lpstr>
      <vt:lpstr>PowerPoint Presentation</vt:lpstr>
      <vt:lpstr>Working of the product</vt:lpstr>
      <vt:lpstr>PowerPoint Presentation</vt:lpstr>
      <vt:lpstr>Agenda</vt:lpstr>
      <vt:lpstr>Inception Architecture Diagram</vt:lpstr>
      <vt:lpstr>Existing product features</vt:lpstr>
      <vt:lpstr>PowerPoint Presentation</vt:lpstr>
      <vt:lpstr>Module Diagram</vt:lpstr>
      <vt:lpstr>Explanation of Modules</vt:lpstr>
      <vt:lpstr>Technology Stack of the product</vt:lpstr>
      <vt:lpstr>PowerPoint Presentation</vt:lpstr>
      <vt:lpstr>PowerPoint Presentation</vt:lpstr>
      <vt:lpstr>UI wireframe designs</vt:lpstr>
      <vt:lpstr>Wireframe designs</vt:lpstr>
      <vt:lpstr>Explanation of wireframe designs:</vt:lpstr>
      <vt:lpstr>PowerPoint Presentation</vt:lpstr>
      <vt:lpstr>Working of the product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cp:lastPrinted>2024-10-28T08:26:55Z</cp:lastPrinted>
  <dcterms:created xsi:type="dcterms:W3CDTF">2024-10-28T08:26:55Z</dcterms:created>
  <dcterms:modified xsi:type="dcterms:W3CDTF">2024-11-03T17:16:09Z</dcterms:modified>
</cp:coreProperties>
</file>